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48" r:id="rId5"/>
  </p:sldMasterIdLst>
  <p:notesMasterIdLst>
    <p:notesMasterId r:id="rId44"/>
  </p:notesMasterIdLst>
  <p:sldIdLst>
    <p:sldId id="346" r:id="rId6"/>
    <p:sldId id="480" r:id="rId7"/>
    <p:sldId id="492" r:id="rId8"/>
    <p:sldId id="406" r:id="rId9"/>
    <p:sldId id="349" r:id="rId10"/>
    <p:sldId id="403" r:id="rId11"/>
    <p:sldId id="351" r:id="rId12"/>
    <p:sldId id="379" r:id="rId13"/>
    <p:sldId id="352" r:id="rId14"/>
    <p:sldId id="388" r:id="rId15"/>
    <p:sldId id="354" r:id="rId16"/>
    <p:sldId id="357" r:id="rId17"/>
    <p:sldId id="358" r:id="rId18"/>
    <p:sldId id="493" r:id="rId19"/>
    <p:sldId id="380" r:id="rId20"/>
    <p:sldId id="389" r:id="rId21"/>
    <p:sldId id="390" r:id="rId22"/>
    <p:sldId id="361" r:id="rId23"/>
    <p:sldId id="404" r:id="rId24"/>
    <p:sldId id="407" r:id="rId25"/>
    <p:sldId id="491" r:id="rId26"/>
    <p:sldId id="413" r:id="rId27"/>
    <p:sldId id="414" r:id="rId28"/>
    <p:sldId id="486" r:id="rId29"/>
    <p:sldId id="481" r:id="rId30"/>
    <p:sldId id="490" r:id="rId31"/>
    <p:sldId id="487" r:id="rId32"/>
    <p:sldId id="417" r:id="rId33"/>
    <p:sldId id="424" r:id="rId34"/>
    <p:sldId id="419" r:id="rId35"/>
    <p:sldId id="382" r:id="rId36"/>
    <p:sldId id="485" r:id="rId37"/>
    <p:sldId id="484" r:id="rId38"/>
    <p:sldId id="483" r:id="rId39"/>
    <p:sldId id="420" r:id="rId40"/>
    <p:sldId id="474" r:id="rId41"/>
    <p:sldId id="421" r:id="rId42"/>
    <p:sldId id="43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rad.sams@alight.com" initials="b" lastIdx="5" clrIdx="5">
    <p:extLst>
      <p:ext uri="{19B8F6BF-5375-455C-9EA6-DF929625EA0E}">
        <p15:presenceInfo xmlns:p15="http://schemas.microsoft.com/office/powerpoint/2012/main" userId="brad.sams@alight.com" providerId="None"/>
      </p:ext>
    </p:extLst>
  </p:cmAuthor>
  <p:cmAuthor id="1" name="Kelly Kubera" initials="KK" lastIdx="28" clrIdx="0">
    <p:extLst>
      <p:ext uri="{19B8F6BF-5375-455C-9EA6-DF929625EA0E}">
        <p15:presenceInfo xmlns:p15="http://schemas.microsoft.com/office/powerpoint/2012/main" userId="S::kelly.kubera@alight.com::f1b690a6-58f5-4544-9db8-e9bab661e3e7" providerId="AD"/>
      </p:ext>
    </p:extLst>
  </p:cmAuthor>
  <p:cmAuthor id="2" name="Jonathan Smith" initials="JS" lastIdx="19" clrIdx="1">
    <p:extLst>
      <p:ext uri="{19B8F6BF-5375-455C-9EA6-DF929625EA0E}">
        <p15:presenceInfo xmlns:p15="http://schemas.microsoft.com/office/powerpoint/2012/main" userId="S::jonathan.smith.2@alight.com::7399ed34-9582-4fd6-a8e1-4df240efee5b" providerId="AD"/>
      </p:ext>
    </p:extLst>
  </p:cmAuthor>
  <p:cmAuthor id="3" name="Ingrid Letzig" initials="IL" lastIdx="16" clrIdx="0">
    <p:extLst>
      <p:ext uri="{19B8F6BF-5375-455C-9EA6-DF929625EA0E}">
        <p15:presenceInfo xmlns:p15="http://schemas.microsoft.com/office/powerpoint/2012/main" userId="S::ingrid.letzig@alight.com::ba2ed3ea-185b-421b-b1e9-04e61c3ad716" providerId="AD"/>
      </p:ext>
    </p:extLst>
  </p:cmAuthor>
  <p:cmAuthor id="4" name="Brad Sams" initials="BS" lastIdx="13" clrIdx="2">
    <p:extLst>
      <p:ext uri="{19B8F6BF-5375-455C-9EA6-DF929625EA0E}">
        <p15:presenceInfo xmlns:p15="http://schemas.microsoft.com/office/powerpoint/2012/main" userId="S::brad.sams@alight.com::2fa91a4d-364b-43bf-ba56-bcdbecf515a6" providerId="AD"/>
      </p:ext>
    </p:extLst>
  </p:cmAuthor>
  <p:cmAuthor id="5" name="Heather Brountas" initials="HB" lastIdx="47" clrIdx="3">
    <p:extLst>
      <p:ext uri="{19B8F6BF-5375-455C-9EA6-DF929625EA0E}">
        <p15:presenceInfo xmlns:p15="http://schemas.microsoft.com/office/powerpoint/2012/main" userId="S::heather.brountas@alight.com::e6d04e5c-6d5a-4622-bd5a-3f97654766af" providerId="AD"/>
      </p:ext>
    </p:extLst>
  </p:cmAuthor>
  <p:cmAuthor id="6" name="Anna Paul" initials="AP" lastIdx="3" clrIdx="4">
    <p:extLst>
      <p:ext uri="{19B8F6BF-5375-455C-9EA6-DF929625EA0E}">
        <p15:presenceInfo xmlns:p15="http://schemas.microsoft.com/office/powerpoint/2012/main" userId="S::anna.paul@alight.com::5f60d6e0-d730-4b22-8438-6e19ccb6d3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9585B"/>
    <a:srgbClr val="DED300"/>
    <a:srgbClr val="4F4C25"/>
    <a:srgbClr val="003F72"/>
    <a:srgbClr val="0083A9"/>
    <a:srgbClr val="7AB800"/>
    <a:srgbClr val="E3F0D6"/>
    <a:srgbClr val="948E73"/>
    <a:srgbClr val="F0AB00"/>
    <a:srgbClr val="FFEDCE"/>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89" autoAdjust="0"/>
    <p:restoredTop sz="67611" autoAdjust="0"/>
  </p:normalViewPr>
  <p:slideViewPr>
    <p:cSldViewPr>
      <p:cViewPr varScale="1">
        <p:scale>
          <a:sx n="42" d="100"/>
          <a:sy n="42" d="100"/>
        </p:scale>
        <p:origin x="1544" y="48"/>
      </p:cViewPr>
      <p:guideLst>
        <p:guide orient="horz" pos="2256"/>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tx2">
                <a:lumMod val="20000"/>
                <a:lumOff val="80000"/>
              </a:schemeClr>
            </a:solidFill>
            <a:ln>
              <a:solidFill>
                <a:schemeClr val="tx2"/>
              </a:solidFill>
            </a:ln>
          </c:spPr>
          <c:invertIfNegative val="0"/>
          <c:dPt>
            <c:idx val="0"/>
            <c:invertIfNegative val="0"/>
            <c:bubble3D val="0"/>
            <c:spPr>
              <a:solidFill>
                <a:schemeClr val="bg1">
                  <a:lumMod val="95000"/>
                </a:schemeClr>
              </a:solidFill>
              <a:ln>
                <a:solidFill>
                  <a:schemeClr val="tx2"/>
                </a:solidFill>
              </a:ln>
            </c:spPr>
            <c:extLst>
              <c:ext xmlns:c16="http://schemas.microsoft.com/office/drawing/2014/chart" uri="{C3380CC4-5D6E-409C-BE32-E72D297353CC}">
                <c16:uniqueId val="{00000001-AC5C-436B-B327-39A4F1477679}"/>
              </c:ext>
            </c:extLst>
          </c:dPt>
          <c:dPt>
            <c:idx val="1"/>
            <c:invertIfNegative val="0"/>
            <c:bubble3D val="0"/>
            <c:spPr>
              <a:solidFill>
                <a:schemeClr val="bg1">
                  <a:lumMod val="85000"/>
                </a:schemeClr>
              </a:solidFill>
              <a:ln>
                <a:solidFill>
                  <a:schemeClr val="tx2"/>
                </a:solidFill>
              </a:ln>
            </c:spPr>
            <c:extLst>
              <c:ext xmlns:c16="http://schemas.microsoft.com/office/drawing/2014/chart" uri="{C3380CC4-5D6E-409C-BE32-E72D297353CC}">
                <c16:uniqueId val="{00000003-AC5C-436B-B327-39A4F1477679}"/>
              </c:ext>
            </c:extLst>
          </c:dPt>
          <c:dPt>
            <c:idx val="2"/>
            <c:invertIfNegative val="0"/>
            <c:bubble3D val="0"/>
            <c:spPr>
              <a:solidFill>
                <a:schemeClr val="bg1">
                  <a:lumMod val="75000"/>
                </a:schemeClr>
              </a:solidFill>
              <a:ln>
                <a:solidFill>
                  <a:schemeClr val="tx2"/>
                </a:solidFill>
              </a:ln>
            </c:spPr>
            <c:extLst>
              <c:ext xmlns:c16="http://schemas.microsoft.com/office/drawing/2014/chart" uri="{C3380CC4-5D6E-409C-BE32-E72D297353CC}">
                <c16:uniqueId val="{00000005-AC5C-436B-B327-39A4F1477679}"/>
              </c:ext>
            </c:extLst>
          </c:dPt>
          <c:dPt>
            <c:idx val="3"/>
            <c:invertIfNegative val="0"/>
            <c:bubble3D val="0"/>
            <c:spPr>
              <a:solidFill>
                <a:schemeClr val="bg1">
                  <a:lumMod val="65000"/>
                </a:schemeClr>
              </a:solidFill>
              <a:ln>
                <a:solidFill>
                  <a:schemeClr val="tx2"/>
                </a:solidFill>
              </a:ln>
            </c:spPr>
            <c:extLst>
              <c:ext xmlns:c16="http://schemas.microsoft.com/office/drawing/2014/chart" uri="{C3380CC4-5D6E-409C-BE32-E72D297353CC}">
                <c16:uniqueId val="{00000007-AC5C-436B-B327-39A4F1477679}"/>
              </c:ext>
            </c:extLst>
          </c:dPt>
          <c:dPt>
            <c:idx val="4"/>
            <c:invertIfNegative val="0"/>
            <c:bubble3D val="0"/>
            <c:spPr>
              <a:solidFill>
                <a:schemeClr val="bg1">
                  <a:lumMod val="50000"/>
                </a:schemeClr>
              </a:solidFill>
              <a:ln>
                <a:solidFill>
                  <a:schemeClr val="tx2"/>
                </a:solidFill>
              </a:ln>
            </c:spPr>
            <c:extLst>
              <c:ext xmlns:c16="http://schemas.microsoft.com/office/drawing/2014/chart" uri="{C3380CC4-5D6E-409C-BE32-E72D297353CC}">
                <c16:uniqueId val="{00000009-AC5C-436B-B327-39A4F1477679}"/>
              </c:ext>
            </c:extLst>
          </c:dPt>
          <c:dPt>
            <c:idx val="5"/>
            <c:invertIfNegative val="0"/>
            <c:bubble3D val="0"/>
            <c:spPr>
              <a:solidFill>
                <a:schemeClr val="accent6">
                  <a:lumMod val="65000"/>
                  <a:lumOff val="35000"/>
                </a:schemeClr>
              </a:solidFill>
              <a:ln>
                <a:solidFill>
                  <a:schemeClr val="tx2"/>
                </a:solidFill>
              </a:ln>
            </c:spPr>
            <c:extLst>
              <c:ext xmlns:c16="http://schemas.microsoft.com/office/drawing/2014/chart" uri="{C3380CC4-5D6E-409C-BE32-E72D297353CC}">
                <c16:uniqueId val="{0000000B-AC5C-436B-B327-39A4F1477679}"/>
              </c:ext>
            </c:extLst>
          </c:dPt>
          <c:dPt>
            <c:idx val="6"/>
            <c:invertIfNegative val="0"/>
            <c:bubble3D val="0"/>
            <c:spPr>
              <a:solidFill>
                <a:schemeClr val="accent6">
                  <a:lumMod val="75000"/>
                  <a:lumOff val="25000"/>
                </a:schemeClr>
              </a:solidFill>
              <a:ln>
                <a:solidFill>
                  <a:schemeClr val="tx2"/>
                </a:solidFill>
              </a:ln>
            </c:spPr>
            <c:extLst>
              <c:ext xmlns:c16="http://schemas.microsoft.com/office/drawing/2014/chart" uri="{C3380CC4-5D6E-409C-BE32-E72D297353CC}">
                <c16:uniqueId val="{0000000D-AC5C-436B-B327-39A4F1477679}"/>
              </c:ext>
            </c:extLst>
          </c:dPt>
          <c:dPt>
            <c:idx val="7"/>
            <c:invertIfNegative val="0"/>
            <c:bubble3D val="0"/>
            <c:spPr>
              <a:solidFill>
                <a:schemeClr val="accent6">
                  <a:lumMod val="85000"/>
                  <a:lumOff val="15000"/>
                </a:schemeClr>
              </a:solidFill>
              <a:ln>
                <a:solidFill>
                  <a:schemeClr val="tx2"/>
                </a:solidFill>
              </a:ln>
            </c:spPr>
            <c:extLst>
              <c:ext xmlns:c16="http://schemas.microsoft.com/office/drawing/2014/chart" uri="{C3380CC4-5D6E-409C-BE32-E72D297353CC}">
                <c16:uniqueId val="{0000000F-AC5C-436B-B327-39A4F1477679}"/>
              </c:ext>
            </c:extLst>
          </c:dPt>
          <c:dPt>
            <c:idx val="8"/>
            <c:invertIfNegative val="0"/>
            <c:bubble3D val="0"/>
            <c:spPr>
              <a:solidFill>
                <a:schemeClr val="tx1"/>
              </a:solidFill>
              <a:ln>
                <a:solidFill>
                  <a:schemeClr val="tx2"/>
                </a:solidFill>
              </a:ln>
            </c:spPr>
            <c:extLst>
              <c:ext xmlns:c16="http://schemas.microsoft.com/office/drawing/2014/chart" uri="{C3380CC4-5D6E-409C-BE32-E72D297353CC}">
                <c16:uniqueId val="{00000011-AC5C-436B-B327-39A4F1477679}"/>
              </c:ext>
            </c:extLst>
          </c:dPt>
          <c:cat>
            <c:numRef>
              <c:f>Sheet1!$A$2:$A$10</c:f>
              <c:numCache>
                <c:formatCode>General</c:formatCode>
                <c:ptCount val="9"/>
                <c:pt idx="0">
                  <c:v>62</c:v>
                </c:pt>
                <c:pt idx="1">
                  <c:v>63</c:v>
                </c:pt>
                <c:pt idx="2">
                  <c:v>64</c:v>
                </c:pt>
                <c:pt idx="3">
                  <c:v>65</c:v>
                </c:pt>
                <c:pt idx="4">
                  <c:v>66</c:v>
                </c:pt>
                <c:pt idx="5">
                  <c:v>67</c:v>
                </c:pt>
                <c:pt idx="6">
                  <c:v>68</c:v>
                </c:pt>
                <c:pt idx="7">
                  <c:v>69</c:v>
                </c:pt>
                <c:pt idx="8">
                  <c:v>70</c:v>
                </c:pt>
              </c:numCache>
            </c:numRef>
          </c:cat>
          <c:val>
            <c:numRef>
              <c:f>Sheet1!$B$2:$B$10</c:f>
              <c:numCache>
                <c:formatCode>"$"#,##0_);[Red]\("$"#,##0\)</c:formatCode>
                <c:ptCount val="9"/>
                <c:pt idx="0">
                  <c:v>750</c:v>
                </c:pt>
                <c:pt idx="1">
                  <c:v>800</c:v>
                </c:pt>
                <c:pt idx="2">
                  <c:v>866</c:v>
                </c:pt>
                <c:pt idx="3">
                  <c:v>933</c:v>
                </c:pt>
                <c:pt idx="4">
                  <c:v>1000</c:v>
                </c:pt>
                <c:pt idx="5">
                  <c:v>1080</c:v>
                </c:pt>
                <c:pt idx="6">
                  <c:v>1160</c:v>
                </c:pt>
                <c:pt idx="7">
                  <c:v>1240</c:v>
                </c:pt>
                <c:pt idx="8">
                  <c:v>1320</c:v>
                </c:pt>
              </c:numCache>
            </c:numRef>
          </c:val>
          <c:extLst>
            <c:ext xmlns:c16="http://schemas.microsoft.com/office/drawing/2014/chart" uri="{C3380CC4-5D6E-409C-BE32-E72D297353CC}">
              <c16:uniqueId val="{00000012-AC5C-436B-B327-39A4F1477679}"/>
            </c:ext>
          </c:extLst>
        </c:ser>
        <c:dLbls>
          <c:showLegendKey val="0"/>
          <c:showVal val="0"/>
          <c:showCatName val="0"/>
          <c:showSerName val="0"/>
          <c:showPercent val="0"/>
          <c:showBubbleSize val="0"/>
        </c:dLbls>
        <c:gapWidth val="150"/>
        <c:axId val="253252352"/>
        <c:axId val="253253888"/>
      </c:barChart>
      <c:catAx>
        <c:axId val="253252352"/>
        <c:scaling>
          <c:orientation val="minMax"/>
        </c:scaling>
        <c:delete val="0"/>
        <c:axPos val="b"/>
        <c:numFmt formatCode="General" sourceLinked="1"/>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253253888"/>
        <c:crosses val="autoZero"/>
        <c:auto val="1"/>
        <c:lblAlgn val="ctr"/>
        <c:lblOffset val="100"/>
        <c:noMultiLvlLbl val="0"/>
      </c:catAx>
      <c:valAx>
        <c:axId val="253253888"/>
        <c:scaling>
          <c:orientation val="minMax"/>
        </c:scaling>
        <c:delete val="0"/>
        <c:axPos val="l"/>
        <c:numFmt formatCode="&quot;$&quot;#,##0_);[Red]\(&quot;$&quot;#,##0\)" sourceLinked="1"/>
        <c:majorTickMark val="out"/>
        <c:minorTickMark val="none"/>
        <c:tickLblPos val="nextTo"/>
        <c:txPr>
          <a:bodyPr/>
          <a:lstStyle/>
          <a:p>
            <a:pPr>
              <a:defRPr sz="1600">
                <a:latin typeface="Arial" panose="020B0604020202020204" pitchFamily="34" charset="0"/>
                <a:cs typeface="Arial" panose="020B0604020202020204" pitchFamily="34" charset="0"/>
              </a:defRPr>
            </a:pPr>
            <a:endParaRPr lang="en-US"/>
          </a:p>
        </c:txPr>
        <c:crossAx val="2532523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0DE052-78D1-4AF2-9A29-DB96DC3277D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873446F-1038-43E6-BE98-AAA4278893E3}">
      <dgm:prSet phldrT="[Text]"/>
      <dgm:spPr>
        <a:solidFill>
          <a:schemeClr val="bg2"/>
        </a:solidFill>
        <a:ln>
          <a:noFill/>
        </a:ln>
      </dgm:spPr>
      <dgm:t>
        <a:bodyPr/>
        <a:lstStyle/>
        <a:p>
          <a:pPr>
            <a:buNone/>
          </a:pPr>
          <a:r>
            <a:rPr lang="en-US">
              <a:solidFill>
                <a:schemeClr val="tx1"/>
              </a:solidFill>
              <a:latin typeface="Arial" panose="020B0604020202020204" pitchFamily="34" charset="0"/>
              <a:cs typeface="Arial" panose="020B0604020202020204" pitchFamily="34" charset="0"/>
            </a:rPr>
            <a:t>Overview</a:t>
          </a:r>
          <a:endParaRPr lang="en-US" dirty="0">
            <a:solidFill>
              <a:schemeClr val="tx1"/>
            </a:solidFill>
            <a:latin typeface="Arial" panose="020B0604020202020204" pitchFamily="34" charset="0"/>
            <a:cs typeface="Arial" panose="020B0604020202020204" pitchFamily="34" charset="0"/>
          </a:endParaRPr>
        </a:p>
      </dgm:t>
    </dgm:pt>
    <dgm:pt modelId="{71107826-D7E1-4F71-96C4-544DBBEDF191}" type="parTrans" cxnId="{1F3A3C4C-2380-43A9-B403-76E3D4AA35F9}">
      <dgm:prSet/>
      <dgm:spPr/>
      <dgm:t>
        <a:bodyPr/>
        <a:lstStyle/>
        <a:p>
          <a:endParaRPr lang="en-US"/>
        </a:p>
      </dgm:t>
    </dgm:pt>
    <dgm:pt modelId="{CC7DC89F-71BE-4EA8-BEDE-E669A5E9D588}" type="sibTrans" cxnId="{1F3A3C4C-2380-43A9-B403-76E3D4AA35F9}">
      <dgm:prSet/>
      <dgm:spPr/>
      <dgm:t>
        <a:bodyPr/>
        <a:lstStyle/>
        <a:p>
          <a:endParaRPr lang="en-US"/>
        </a:p>
      </dgm:t>
    </dgm:pt>
    <dgm:pt modelId="{5721B5E4-EE10-4230-9E26-BBE5502F6D7F}">
      <dgm:prSet phldrT="[Text]"/>
      <dgm:spPr>
        <a:solidFill>
          <a:schemeClr val="bg2"/>
        </a:solidFill>
        <a:ln>
          <a:noFill/>
        </a:ln>
      </dgm:spPr>
      <dgm:t>
        <a:bodyPr/>
        <a:lstStyle/>
        <a:p>
          <a:pPr>
            <a:buFont typeface="Wingdings" panose="05000000000000000000" pitchFamily="2" charset="2"/>
            <a:buChar char="§"/>
          </a:pPr>
          <a:r>
            <a:rPr lang="en-US">
              <a:solidFill>
                <a:schemeClr val="tx1"/>
              </a:solidFill>
              <a:latin typeface="Arial" panose="020B0604020202020204" pitchFamily="34" charset="0"/>
              <a:cs typeface="Arial" panose="020B0604020202020204" pitchFamily="34" charset="0"/>
            </a:rPr>
            <a:t>Origins of Social Security and Medicare</a:t>
          </a:r>
          <a:endParaRPr lang="en-US" dirty="0">
            <a:solidFill>
              <a:schemeClr val="tx1"/>
            </a:solidFill>
            <a:latin typeface="Arial" panose="020B0604020202020204" pitchFamily="34" charset="0"/>
            <a:cs typeface="Arial" panose="020B0604020202020204" pitchFamily="34" charset="0"/>
          </a:endParaRPr>
        </a:p>
      </dgm:t>
    </dgm:pt>
    <dgm:pt modelId="{E4579B62-5C31-4D55-BB73-0C20F46C7AFF}" type="parTrans" cxnId="{C77ED143-058A-4526-83FD-8018C0BE9FAD}">
      <dgm:prSet/>
      <dgm:spPr/>
      <dgm:t>
        <a:bodyPr/>
        <a:lstStyle/>
        <a:p>
          <a:endParaRPr lang="en-US"/>
        </a:p>
      </dgm:t>
    </dgm:pt>
    <dgm:pt modelId="{45065C32-8AF3-4F27-8E42-EB05FE3DEF2C}" type="sibTrans" cxnId="{C77ED143-058A-4526-83FD-8018C0BE9FAD}">
      <dgm:prSet/>
      <dgm:spPr/>
      <dgm:t>
        <a:bodyPr/>
        <a:lstStyle/>
        <a:p>
          <a:endParaRPr lang="en-US"/>
        </a:p>
      </dgm:t>
    </dgm:pt>
    <dgm:pt modelId="{44838BFE-4278-429D-B468-57361DF3BBAC}">
      <dgm:prSet phldrT="[Text]"/>
      <dgm:spPr>
        <a:solidFill>
          <a:schemeClr val="tx1"/>
        </a:solidFill>
        <a:ln>
          <a:noFill/>
        </a:ln>
      </dgm:spPr>
      <dgm:t>
        <a:bodyPr/>
        <a:lstStyle/>
        <a:p>
          <a:pPr>
            <a:buFont typeface="Wingdings" panose="05000000000000000000" pitchFamily="2" charset="2"/>
            <a:buChar char="§"/>
          </a:pPr>
          <a:r>
            <a:rPr lang="en-US">
              <a:solidFill>
                <a:schemeClr val="bg1"/>
              </a:solidFill>
              <a:latin typeface="Arial" panose="020B0604020202020204" pitchFamily="34" charset="0"/>
              <a:cs typeface="Arial" panose="020B0604020202020204" pitchFamily="34" charset="0"/>
            </a:rPr>
            <a:t>How the Benefit is calculated</a:t>
          </a:r>
          <a:endParaRPr lang="en-US" dirty="0">
            <a:solidFill>
              <a:schemeClr val="bg1"/>
            </a:solidFill>
            <a:latin typeface="Arial" panose="020B0604020202020204" pitchFamily="34" charset="0"/>
            <a:cs typeface="Arial" panose="020B0604020202020204" pitchFamily="34" charset="0"/>
          </a:endParaRPr>
        </a:p>
      </dgm:t>
    </dgm:pt>
    <dgm:pt modelId="{2BB600D2-748B-46B9-80E6-076835A8FBA2}" type="parTrans" cxnId="{1C47DC26-08DD-4E98-921C-5D03356021E8}">
      <dgm:prSet/>
      <dgm:spPr/>
      <dgm:t>
        <a:bodyPr/>
        <a:lstStyle/>
        <a:p>
          <a:endParaRPr lang="en-US"/>
        </a:p>
      </dgm:t>
    </dgm:pt>
    <dgm:pt modelId="{90565DF9-1406-4140-92DB-71A1B6B5CDBE}" type="sibTrans" cxnId="{1C47DC26-08DD-4E98-921C-5D03356021E8}">
      <dgm:prSet/>
      <dgm:spPr/>
      <dgm:t>
        <a:bodyPr/>
        <a:lstStyle/>
        <a:p>
          <a:endParaRPr lang="en-US"/>
        </a:p>
      </dgm:t>
    </dgm:pt>
    <dgm:pt modelId="{9E098CAF-0D8C-49C6-9314-30A7A95C6856}">
      <dgm:prSet phldrT="[Text]"/>
      <dgm:spPr>
        <a:solidFill>
          <a:schemeClr val="tx2"/>
        </a:solidFill>
        <a:ln>
          <a:noFill/>
        </a:ln>
      </dgm:spPr>
      <dgm:t>
        <a:bodyPr/>
        <a:lstStyle/>
        <a:p>
          <a:pPr>
            <a:buNone/>
          </a:pPr>
          <a:r>
            <a:rPr lang="en-US">
              <a:latin typeface="Arial" panose="020B0604020202020204" pitchFamily="34" charset="0"/>
              <a:cs typeface="Arial" panose="020B0604020202020204" pitchFamily="34" charset="0"/>
            </a:rPr>
            <a:t>Other Considerations</a:t>
          </a:r>
          <a:endParaRPr lang="en-US" dirty="0">
            <a:latin typeface="Arial" panose="020B0604020202020204" pitchFamily="34" charset="0"/>
            <a:cs typeface="Arial" panose="020B0604020202020204" pitchFamily="34" charset="0"/>
          </a:endParaRPr>
        </a:p>
      </dgm:t>
    </dgm:pt>
    <dgm:pt modelId="{EC63E256-FC1C-4100-86A8-38570F590D04}" type="parTrans" cxnId="{C2580B32-C7C2-43F9-BBF4-BB3A160CEAF7}">
      <dgm:prSet/>
      <dgm:spPr/>
      <dgm:t>
        <a:bodyPr/>
        <a:lstStyle/>
        <a:p>
          <a:endParaRPr lang="en-US"/>
        </a:p>
      </dgm:t>
    </dgm:pt>
    <dgm:pt modelId="{6119E204-AAFA-43DB-B993-1C6C837ABEC5}" type="sibTrans" cxnId="{C2580B32-C7C2-43F9-BBF4-BB3A160CEAF7}">
      <dgm:prSet/>
      <dgm:spPr/>
      <dgm:t>
        <a:bodyPr/>
        <a:lstStyle/>
        <a:p>
          <a:endParaRPr lang="en-US"/>
        </a:p>
      </dgm:t>
    </dgm:pt>
    <dgm:pt modelId="{59A3F37D-5169-440E-A34A-7574FAA807AC}">
      <dgm:prSet phldrT="[Text]"/>
      <dgm:spPr>
        <a:solidFill>
          <a:schemeClr val="tx2"/>
        </a:solidFill>
        <a:ln>
          <a:noFill/>
        </a:ln>
      </dgm:spPr>
      <dgm:t>
        <a:bodyPr/>
        <a:lstStyle/>
        <a:p>
          <a:pPr>
            <a:buFont typeface="Wingdings" panose="05000000000000000000" pitchFamily="2" charset="2"/>
            <a:buChar char="§"/>
          </a:pPr>
          <a:r>
            <a:rPr lang="en-US" dirty="0">
              <a:latin typeface="Arial" panose="020B0604020202020204" pitchFamily="34" charset="0"/>
              <a:cs typeface="Arial" panose="020B0604020202020204" pitchFamily="34" charset="0"/>
            </a:rPr>
            <a:t>How Work Affects the  Benefit</a:t>
          </a:r>
        </a:p>
      </dgm:t>
    </dgm:pt>
    <dgm:pt modelId="{D9D373F6-6D2B-431D-A051-6F654CEE3A8B}" type="parTrans" cxnId="{21CC13CB-27AE-4235-894C-35306F31FEE3}">
      <dgm:prSet/>
      <dgm:spPr/>
      <dgm:t>
        <a:bodyPr/>
        <a:lstStyle/>
        <a:p>
          <a:endParaRPr lang="en-US"/>
        </a:p>
      </dgm:t>
    </dgm:pt>
    <dgm:pt modelId="{4615A1B4-2330-4BAC-A353-F72C0A8F93EC}" type="sibTrans" cxnId="{21CC13CB-27AE-4235-894C-35306F31FEE3}">
      <dgm:prSet/>
      <dgm:spPr/>
      <dgm:t>
        <a:bodyPr/>
        <a:lstStyle/>
        <a:p>
          <a:endParaRPr lang="en-US"/>
        </a:p>
      </dgm:t>
    </dgm:pt>
    <dgm:pt modelId="{4089369B-35E7-4046-82D4-FFE32ACD7B89}">
      <dgm:prSet phldrT="[Text]"/>
      <dgm:spPr>
        <a:solidFill>
          <a:schemeClr val="tx2"/>
        </a:solidFill>
        <a:ln>
          <a:noFill/>
        </a:ln>
      </dgm:spPr>
      <dgm:t>
        <a:bodyPr/>
        <a:lstStyle/>
        <a:p>
          <a:pPr>
            <a:buFont typeface="Wingdings" panose="05000000000000000000" pitchFamily="2" charset="2"/>
            <a:buChar char="§"/>
          </a:pPr>
          <a:r>
            <a:rPr lang="en-US">
              <a:latin typeface="Arial" panose="020B0604020202020204" pitchFamily="34" charset="0"/>
              <a:cs typeface="Arial" panose="020B0604020202020204" pitchFamily="34" charset="0"/>
            </a:rPr>
            <a:t>Taxation of Social Security</a:t>
          </a:r>
          <a:endParaRPr lang="en-US" dirty="0">
            <a:latin typeface="Arial" panose="020B0604020202020204" pitchFamily="34" charset="0"/>
            <a:cs typeface="Arial" panose="020B0604020202020204" pitchFamily="34" charset="0"/>
          </a:endParaRPr>
        </a:p>
      </dgm:t>
    </dgm:pt>
    <dgm:pt modelId="{3261227E-3AF2-4205-B0C9-25486A5CC760}" type="parTrans" cxnId="{1264486F-BDD9-4570-BCC6-C1428E54263B}">
      <dgm:prSet/>
      <dgm:spPr/>
      <dgm:t>
        <a:bodyPr/>
        <a:lstStyle/>
        <a:p>
          <a:endParaRPr lang="en-US"/>
        </a:p>
      </dgm:t>
    </dgm:pt>
    <dgm:pt modelId="{969070AB-CD91-472C-A667-C61CF0C910A7}" type="sibTrans" cxnId="{1264486F-BDD9-4570-BCC6-C1428E54263B}">
      <dgm:prSet/>
      <dgm:spPr/>
      <dgm:t>
        <a:bodyPr/>
        <a:lstStyle/>
        <a:p>
          <a:endParaRPr lang="en-US"/>
        </a:p>
      </dgm:t>
    </dgm:pt>
    <dgm:pt modelId="{BAE25CF6-136B-4282-B771-5957C2BF9D2E}">
      <dgm:prSet phldrT="[Text]"/>
      <dgm:spPr>
        <a:solidFill>
          <a:schemeClr val="accent3"/>
        </a:solidFill>
        <a:ln>
          <a:noFill/>
        </a:ln>
      </dgm:spPr>
      <dgm:t>
        <a:bodyPr/>
        <a:lstStyle/>
        <a:p>
          <a:pPr>
            <a:buNone/>
          </a:pPr>
          <a:r>
            <a:rPr lang="en-US">
              <a:latin typeface="Arial" panose="020B0604020202020204" pitchFamily="34" charset="0"/>
              <a:cs typeface="Arial" panose="020B0604020202020204" pitchFamily="34" charset="0"/>
            </a:rPr>
            <a:t>Getting Started</a:t>
          </a:r>
          <a:endParaRPr lang="en-US" dirty="0">
            <a:latin typeface="Arial" panose="020B0604020202020204" pitchFamily="34" charset="0"/>
            <a:cs typeface="Arial" panose="020B0604020202020204" pitchFamily="34" charset="0"/>
          </a:endParaRPr>
        </a:p>
      </dgm:t>
    </dgm:pt>
    <dgm:pt modelId="{C90B0866-646F-4098-AD53-2365F85983A1}" type="parTrans" cxnId="{918D28A3-EA51-4319-9FDE-D284B9F81B22}">
      <dgm:prSet/>
      <dgm:spPr/>
      <dgm:t>
        <a:bodyPr/>
        <a:lstStyle/>
        <a:p>
          <a:endParaRPr lang="en-US"/>
        </a:p>
      </dgm:t>
    </dgm:pt>
    <dgm:pt modelId="{2AF5972A-9B29-45B5-A572-0AC936A28172}" type="sibTrans" cxnId="{918D28A3-EA51-4319-9FDE-D284B9F81B22}">
      <dgm:prSet/>
      <dgm:spPr/>
      <dgm:t>
        <a:bodyPr/>
        <a:lstStyle/>
        <a:p>
          <a:endParaRPr lang="en-US"/>
        </a:p>
      </dgm:t>
    </dgm:pt>
    <dgm:pt modelId="{5C382E63-9304-441A-A414-E3BFABD3712A}">
      <dgm:prSet phldrT="[Text]"/>
      <dgm:spPr>
        <a:solidFill>
          <a:schemeClr val="accent2"/>
        </a:solidFill>
        <a:ln>
          <a:noFill/>
        </a:ln>
      </dgm:spPr>
      <dgm:t>
        <a:bodyPr/>
        <a:lstStyle/>
        <a:p>
          <a:pPr>
            <a:buFont typeface="Wingdings" panose="05000000000000000000" pitchFamily="2" charset="2"/>
            <a:buChar char="§"/>
          </a:pPr>
          <a:r>
            <a:rPr lang="en-US">
              <a:latin typeface="Arial" panose="020B0604020202020204" pitchFamily="34" charset="0"/>
              <a:cs typeface="Arial" panose="020B0604020202020204" pitchFamily="34" charset="0"/>
            </a:rPr>
            <a:t>Parts A, B C &amp; D</a:t>
          </a:r>
          <a:endParaRPr lang="en-US" dirty="0">
            <a:latin typeface="Arial" panose="020B0604020202020204" pitchFamily="34" charset="0"/>
            <a:cs typeface="Arial" panose="020B0604020202020204" pitchFamily="34" charset="0"/>
          </a:endParaRPr>
        </a:p>
      </dgm:t>
    </dgm:pt>
    <dgm:pt modelId="{D65B62CD-1981-4321-B37C-C61EED8D823C}" type="parTrans" cxnId="{6F8E73EC-DF9E-4D03-B1D2-B9DB1E865818}">
      <dgm:prSet/>
      <dgm:spPr/>
      <dgm:t>
        <a:bodyPr/>
        <a:lstStyle/>
        <a:p>
          <a:endParaRPr lang="en-US"/>
        </a:p>
      </dgm:t>
    </dgm:pt>
    <dgm:pt modelId="{4807B492-4483-45C2-ADAF-3E4578288A16}" type="sibTrans" cxnId="{6F8E73EC-DF9E-4D03-B1D2-B9DB1E865818}">
      <dgm:prSet/>
      <dgm:spPr/>
      <dgm:t>
        <a:bodyPr/>
        <a:lstStyle/>
        <a:p>
          <a:endParaRPr lang="en-US"/>
        </a:p>
      </dgm:t>
    </dgm:pt>
    <dgm:pt modelId="{077E7949-8A56-4840-85C3-F496F05766AD}">
      <dgm:prSet phldrT="[Text]"/>
      <dgm:spPr>
        <a:solidFill>
          <a:schemeClr val="accent2"/>
        </a:solidFill>
        <a:ln>
          <a:noFill/>
        </a:ln>
      </dgm:spPr>
      <dgm:t>
        <a:bodyPr/>
        <a:lstStyle/>
        <a:p>
          <a:pPr>
            <a:buFont typeface="Wingdings" panose="05000000000000000000" pitchFamily="2" charset="2"/>
            <a:buChar char="§"/>
          </a:pPr>
          <a:r>
            <a:rPr lang="en-US">
              <a:latin typeface="Arial" panose="020B0604020202020204" pitchFamily="34" charset="0"/>
              <a:cs typeface="Arial" panose="020B0604020202020204" pitchFamily="34" charset="0"/>
            </a:rPr>
            <a:t>Deductibles and Coinsurance</a:t>
          </a:r>
          <a:endParaRPr lang="en-US" dirty="0">
            <a:latin typeface="Arial" panose="020B0604020202020204" pitchFamily="34" charset="0"/>
            <a:cs typeface="Arial" panose="020B0604020202020204" pitchFamily="34" charset="0"/>
          </a:endParaRPr>
        </a:p>
      </dgm:t>
    </dgm:pt>
    <dgm:pt modelId="{12AD048C-B250-4C4A-94CA-84AEF6468743}" type="parTrans" cxnId="{96D0B718-CC09-4D0E-96AB-B9784E9170D7}">
      <dgm:prSet/>
      <dgm:spPr/>
      <dgm:t>
        <a:bodyPr/>
        <a:lstStyle/>
        <a:p>
          <a:endParaRPr lang="en-US"/>
        </a:p>
      </dgm:t>
    </dgm:pt>
    <dgm:pt modelId="{F313FBDA-9422-4BB4-8216-601632D5A258}" type="sibTrans" cxnId="{96D0B718-CC09-4D0E-96AB-B9784E9170D7}">
      <dgm:prSet/>
      <dgm:spPr/>
      <dgm:t>
        <a:bodyPr/>
        <a:lstStyle/>
        <a:p>
          <a:endParaRPr lang="en-US"/>
        </a:p>
      </dgm:t>
    </dgm:pt>
    <dgm:pt modelId="{F1764FF1-BE29-41CA-AC2B-31EB42AD24E5}">
      <dgm:prSet phldrT="[Text]"/>
      <dgm:spPr>
        <a:solidFill>
          <a:schemeClr val="tx1"/>
        </a:solidFill>
        <a:ln>
          <a:noFill/>
        </a:ln>
      </dgm:spPr>
      <dgm:t>
        <a:bodyPr/>
        <a:lstStyle/>
        <a:p>
          <a:pPr>
            <a:buNone/>
          </a:pPr>
          <a:r>
            <a:rPr lang="en-US">
              <a:solidFill>
                <a:schemeClr val="bg1"/>
              </a:solidFill>
              <a:latin typeface="Arial" panose="020B0604020202020204" pitchFamily="34" charset="0"/>
              <a:cs typeface="Arial" panose="020B0604020202020204" pitchFamily="34" charset="0"/>
            </a:rPr>
            <a:t>Receiving the Benefit</a:t>
          </a:r>
          <a:endParaRPr lang="en-US" dirty="0">
            <a:solidFill>
              <a:schemeClr val="bg1"/>
            </a:solidFill>
            <a:latin typeface="Arial" panose="020B0604020202020204" pitchFamily="34" charset="0"/>
            <a:cs typeface="Arial" panose="020B0604020202020204" pitchFamily="34" charset="0"/>
          </a:endParaRPr>
        </a:p>
      </dgm:t>
    </dgm:pt>
    <dgm:pt modelId="{0DB8D4EB-4430-4761-BB4B-3C8313877293}" type="parTrans" cxnId="{60764402-C43E-4429-8216-1CB9E91F9F22}">
      <dgm:prSet/>
      <dgm:spPr/>
      <dgm:t>
        <a:bodyPr/>
        <a:lstStyle/>
        <a:p>
          <a:endParaRPr lang="en-US"/>
        </a:p>
      </dgm:t>
    </dgm:pt>
    <dgm:pt modelId="{3B022046-A5CB-4F6B-A2CF-E5288E43CC34}" type="sibTrans" cxnId="{60764402-C43E-4429-8216-1CB9E91F9F22}">
      <dgm:prSet/>
      <dgm:spPr/>
      <dgm:t>
        <a:bodyPr/>
        <a:lstStyle/>
        <a:p>
          <a:endParaRPr lang="en-US"/>
        </a:p>
      </dgm:t>
    </dgm:pt>
    <dgm:pt modelId="{95C7341C-53FE-4E79-BD30-7E36617A8F9A}">
      <dgm:prSet phldrT="[Text]"/>
      <dgm:spPr>
        <a:solidFill>
          <a:schemeClr val="bg2"/>
        </a:solidFill>
        <a:ln>
          <a:noFill/>
        </a:ln>
      </dgm:spPr>
      <dgm:t>
        <a:bodyPr/>
        <a:lstStyle/>
        <a:p>
          <a:pPr>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The Retirement Benefit</a:t>
          </a:r>
        </a:p>
      </dgm:t>
    </dgm:pt>
    <dgm:pt modelId="{1282F5F6-EB28-4C21-8CFE-F0A260CD03C3}" type="parTrans" cxnId="{AEA7E5C7-C102-4CF1-9519-D472F1ADDC16}">
      <dgm:prSet/>
      <dgm:spPr/>
      <dgm:t>
        <a:bodyPr/>
        <a:lstStyle/>
        <a:p>
          <a:endParaRPr lang="en-US"/>
        </a:p>
      </dgm:t>
    </dgm:pt>
    <dgm:pt modelId="{4DF41033-6062-4DCE-A223-375F7A8D340B}" type="sibTrans" cxnId="{AEA7E5C7-C102-4CF1-9519-D472F1ADDC16}">
      <dgm:prSet/>
      <dgm:spPr/>
      <dgm:t>
        <a:bodyPr/>
        <a:lstStyle/>
        <a:p>
          <a:endParaRPr lang="en-US"/>
        </a:p>
      </dgm:t>
    </dgm:pt>
    <dgm:pt modelId="{37FF561F-9748-4CDB-80E2-96C897D6BC0F}">
      <dgm:prSet phldrT="[Text]"/>
      <dgm:spPr>
        <a:solidFill>
          <a:schemeClr val="bg2"/>
        </a:solidFill>
        <a:ln>
          <a:noFill/>
        </a:ln>
      </dgm:spPr>
      <dgm:t>
        <a:bodyPr/>
        <a:lstStyle/>
        <a:p>
          <a:pPr>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Spousal and Survivor Benefits</a:t>
          </a:r>
        </a:p>
      </dgm:t>
    </dgm:pt>
    <dgm:pt modelId="{84D62F4C-2714-42B4-A2C0-A8FE477AC34C}" type="parTrans" cxnId="{F85F2419-EBF7-4E00-8E6E-5E4285F3752A}">
      <dgm:prSet/>
      <dgm:spPr/>
      <dgm:t>
        <a:bodyPr/>
        <a:lstStyle/>
        <a:p>
          <a:endParaRPr lang="en-US"/>
        </a:p>
      </dgm:t>
    </dgm:pt>
    <dgm:pt modelId="{A3A5DF09-83F2-4794-A746-9C628CC51F44}" type="sibTrans" cxnId="{F85F2419-EBF7-4E00-8E6E-5E4285F3752A}">
      <dgm:prSet/>
      <dgm:spPr/>
      <dgm:t>
        <a:bodyPr/>
        <a:lstStyle/>
        <a:p>
          <a:endParaRPr lang="en-US"/>
        </a:p>
      </dgm:t>
    </dgm:pt>
    <dgm:pt modelId="{E2E540E5-3222-49CF-AADB-CAF17FDAE29F}">
      <dgm:prSet phldrT="[Text]"/>
      <dgm:spPr>
        <a:solidFill>
          <a:schemeClr val="tx1"/>
        </a:solidFill>
        <a:ln>
          <a:noFill/>
        </a:ln>
      </dgm:spPr>
      <dgm:t>
        <a:bodyPr/>
        <a:lstStyle/>
        <a:p>
          <a:pPr>
            <a:buFont typeface="Wingdings" panose="05000000000000000000" pitchFamily="2" charset="2"/>
            <a:buChar char="§"/>
          </a:pPr>
          <a:r>
            <a:rPr lang="en-US">
              <a:solidFill>
                <a:schemeClr val="bg1"/>
              </a:solidFill>
              <a:latin typeface="Arial" panose="020B0604020202020204" pitchFamily="34" charset="0"/>
              <a:cs typeface="Arial" panose="020B0604020202020204" pitchFamily="34" charset="0"/>
            </a:rPr>
            <a:t>Primary Insurance Amount</a:t>
          </a:r>
          <a:endParaRPr lang="en-US" dirty="0">
            <a:solidFill>
              <a:schemeClr val="bg1"/>
            </a:solidFill>
            <a:latin typeface="Arial" panose="020B0604020202020204" pitchFamily="34" charset="0"/>
            <a:cs typeface="Arial" panose="020B0604020202020204" pitchFamily="34" charset="0"/>
          </a:endParaRPr>
        </a:p>
      </dgm:t>
    </dgm:pt>
    <dgm:pt modelId="{3843E906-75F4-4008-9BB4-D39FC3C42905}" type="parTrans" cxnId="{10E50087-BEF6-4B90-AA87-5E8AEE95D61A}">
      <dgm:prSet/>
      <dgm:spPr/>
      <dgm:t>
        <a:bodyPr/>
        <a:lstStyle/>
        <a:p>
          <a:endParaRPr lang="en-US"/>
        </a:p>
      </dgm:t>
    </dgm:pt>
    <dgm:pt modelId="{D23F9F82-B142-460D-9701-63DCCA0A8221}" type="sibTrans" cxnId="{10E50087-BEF6-4B90-AA87-5E8AEE95D61A}">
      <dgm:prSet/>
      <dgm:spPr/>
      <dgm:t>
        <a:bodyPr/>
        <a:lstStyle/>
        <a:p>
          <a:endParaRPr lang="en-US"/>
        </a:p>
      </dgm:t>
    </dgm:pt>
    <dgm:pt modelId="{EB13B055-941F-49A6-A69C-13F19F8A27AB}">
      <dgm:prSet phldrT="[Text]"/>
      <dgm:spPr>
        <a:solidFill>
          <a:schemeClr val="tx1"/>
        </a:solidFill>
        <a:ln>
          <a:noFill/>
        </a:ln>
      </dgm:spPr>
      <dgm:t>
        <a:bodyPr/>
        <a:lstStyle/>
        <a:p>
          <a:pPr>
            <a:buFont typeface="Wingdings" panose="05000000000000000000" pitchFamily="2" charset="2"/>
            <a:buChar char="§"/>
          </a:pPr>
          <a:r>
            <a:rPr lang="en-US">
              <a:solidFill>
                <a:schemeClr val="bg1"/>
              </a:solidFill>
              <a:latin typeface="Arial" panose="020B0604020202020204" pitchFamily="34" charset="0"/>
              <a:cs typeface="Arial" panose="020B0604020202020204" pitchFamily="34" charset="0"/>
            </a:rPr>
            <a:t>Deciding When to Take </a:t>
          </a:r>
          <a:r>
            <a:rPr lang="en-US">
              <a:latin typeface="Arial" panose="020B0604020202020204" pitchFamily="34" charset="0"/>
              <a:cs typeface="Arial" panose="020B0604020202020204" pitchFamily="34" charset="0"/>
            </a:rPr>
            <a:t>the Benefit</a:t>
          </a:r>
          <a:endParaRPr lang="en-US" dirty="0">
            <a:latin typeface="Arial" panose="020B0604020202020204" pitchFamily="34" charset="0"/>
            <a:cs typeface="Arial" panose="020B0604020202020204" pitchFamily="34" charset="0"/>
          </a:endParaRPr>
        </a:p>
      </dgm:t>
    </dgm:pt>
    <dgm:pt modelId="{29940E9A-4138-4349-8B2D-A065A1AA380C}" type="parTrans" cxnId="{DEB97BC5-D9F0-4E1B-972B-ADC0E76EB45D}">
      <dgm:prSet/>
      <dgm:spPr/>
      <dgm:t>
        <a:bodyPr/>
        <a:lstStyle/>
        <a:p>
          <a:endParaRPr lang="en-US"/>
        </a:p>
      </dgm:t>
    </dgm:pt>
    <dgm:pt modelId="{A1C9D3DB-1B45-42F1-BA4D-ADAF00DE69F4}" type="sibTrans" cxnId="{DEB97BC5-D9F0-4E1B-972B-ADC0E76EB45D}">
      <dgm:prSet/>
      <dgm:spPr/>
      <dgm:t>
        <a:bodyPr/>
        <a:lstStyle/>
        <a:p>
          <a:endParaRPr lang="en-US"/>
        </a:p>
      </dgm:t>
    </dgm:pt>
    <dgm:pt modelId="{1782E5D6-641D-4CA0-9842-40BCB40CD502}">
      <dgm:prSet phldrT="[Text]"/>
      <dgm:spPr>
        <a:solidFill>
          <a:schemeClr val="accent2"/>
        </a:solidFill>
        <a:ln>
          <a:noFill/>
        </a:ln>
      </dgm:spPr>
      <dgm:t>
        <a:bodyPr/>
        <a:lstStyle/>
        <a:p>
          <a:pPr>
            <a:buNone/>
          </a:pPr>
          <a:r>
            <a:rPr lang="en-US">
              <a:latin typeface="Arial" panose="020B0604020202020204" pitchFamily="34" charset="0"/>
              <a:cs typeface="Arial" panose="020B0604020202020204" pitchFamily="34" charset="0"/>
            </a:rPr>
            <a:t>Medicare</a:t>
          </a:r>
          <a:endParaRPr lang="en-US" dirty="0">
            <a:latin typeface="Arial" panose="020B0604020202020204" pitchFamily="34" charset="0"/>
            <a:cs typeface="Arial" panose="020B0604020202020204" pitchFamily="34" charset="0"/>
          </a:endParaRPr>
        </a:p>
      </dgm:t>
    </dgm:pt>
    <dgm:pt modelId="{DA3413C4-DE26-4E35-953D-AFFB37052BCF}" type="parTrans" cxnId="{14DB4382-A8FA-4295-9DD2-B3D32F4FF3F1}">
      <dgm:prSet/>
      <dgm:spPr/>
      <dgm:t>
        <a:bodyPr/>
        <a:lstStyle/>
        <a:p>
          <a:endParaRPr lang="en-US"/>
        </a:p>
      </dgm:t>
    </dgm:pt>
    <dgm:pt modelId="{BE8A55D3-737E-4CC4-A5D4-4CC6D1AC2E23}" type="sibTrans" cxnId="{14DB4382-A8FA-4295-9DD2-B3D32F4FF3F1}">
      <dgm:prSet/>
      <dgm:spPr/>
      <dgm:t>
        <a:bodyPr/>
        <a:lstStyle/>
        <a:p>
          <a:endParaRPr lang="en-US"/>
        </a:p>
      </dgm:t>
    </dgm:pt>
    <dgm:pt modelId="{49A79F1C-DADE-4933-B854-9B41F300A2E0}">
      <dgm:prSet phldrT="[Text]"/>
      <dgm:spPr>
        <a:solidFill>
          <a:schemeClr val="tx2"/>
        </a:solidFill>
        <a:ln>
          <a:noFill/>
        </a:ln>
      </dgm:spPr>
      <dgm:t>
        <a:bodyPr/>
        <a:lstStyle/>
        <a:p>
          <a:pPr>
            <a:buFont typeface="Wingdings" panose="05000000000000000000" pitchFamily="2" charset="2"/>
            <a:buNone/>
          </a:pPr>
          <a:endParaRPr lang="en-US" dirty="0">
            <a:latin typeface="Arial" panose="020B0604020202020204" pitchFamily="34" charset="0"/>
            <a:cs typeface="Arial" panose="020B0604020202020204" pitchFamily="34" charset="0"/>
          </a:endParaRPr>
        </a:p>
      </dgm:t>
    </dgm:pt>
    <dgm:pt modelId="{7AF84B8F-7C2C-4C62-969B-761EB1ED58AC}" type="parTrans" cxnId="{152BA9D5-6A4B-4B00-92FF-47E70F3B116C}">
      <dgm:prSet/>
      <dgm:spPr/>
      <dgm:t>
        <a:bodyPr/>
        <a:lstStyle/>
        <a:p>
          <a:endParaRPr lang="en-US"/>
        </a:p>
      </dgm:t>
    </dgm:pt>
    <dgm:pt modelId="{9F25F914-6BC6-4970-89DE-271ABA1F5163}" type="sibTrans" cxnId="{152BA9D5-6A4B-4B00-92FF-47E70F3B116C}">
      <dgm:prSet/>
      <dgm:spPr/>
      <dgm:t>
        <a:bodyPr/>
        <a:lstStyle/>
        <a:p>
          <a:endParaRPr lang="en-US"/>
        </a:p>
      </dgm:t>
    </dgm:pt>
    <dgm:pt modelId="{67698509-670F-4295-941B-18F8F5955269}">
      <dgm:prSet phldrT="[Text]"/>
      <dgm:spPr>
        <a:solidFill>
          <a:schemeClr val="accent3"/>
        </a:solidFill>
        <a:ln>
          <a:noFill/>
        </a:ln>
      </dgm:spPr>
      <dgm:t>
        <a:bodyPr/>
        <a:lstStyle/>
        <a:p>
          <a:pPr>
            <a:buFont typeface="Wingdings" panose="05000000000000000000" pitchFamily="2" charset="2"/>
            <a:buChar char="§"/>
          </a:pPr>
          <a:r>
            <a:rPr lang="en-US" i="1">
              <a:latin typeface="Arial" panose="020B0604020202020204" pitchFamily="34" charset="0"/>
              <a:cs typeface="Arial" panose="020B0604020202020204" pitchFamily="34" charset="0"/>
            </a:rPr>
            <a:t>“my </a:t>
          </a:r>
          <a:r>
            <a:rPr lang="en-US">
              <a:latin typeface="Arial" panose="020B0604020202020204" pitchFamily="34" charset="0"/>
              <a:cs typeface="Arial" panose="020B0604020202020204" pitchFamily="34" charset="0"/>
            </a:rPr>
            <a:t>Social Security”</a:t>
          </a:r>
          <a:endParaRPr lang="en-US" dirty="0">
            <a:latin typeface="Arial" panose="020B0604020202020204" pitchFamily="34" charset="0"/>
            <a:cs typeface="Arial" panose="020B0604020202020204" pitchFamily="34" charset="0"/>
          </a:endParaRPr>
        </a:p>
      </dgm:t>
    </dgm:pt>
    <dgm:pt modelId="{768B54C1-4995-49FF-A07F-C226A8EFBF6F}" type="parTrans" cxnId="{8B16B988-6151-4C4D-BF34-F1EB7044EE4B}">
      <dgm:prSet/>
      <dgm:spPr/>
      <dgm:t>
        <a:bodyPr/>
        <a:lstStyle/>
        <a:p>
          <a:endParaRPr lang="en-US"/>
        </a:p>
      </dgm:t>
    </dgm:pt>
    <dgm:pt modelId="{5EA8334F-EE67-4117-8D9A-8998BA20DDDB}" type="sibTrans" cxnId="{8B16B988-6151-4C4D-BF34-F1EB7044EE4B}">
      <dgm:prSet/>
      <dgm:spPr/>
      <dgm:t>
        <a:bodyPr/>
        <a:lstStyle/>
        <a:p>
          <a:endParaRPr lang="en-US"/>
        </a:p>
      </dgm:t>
    </dgm:pt>
    <dgm:pt modelId="{96D14CDF-862E-46E3-B93B-8A424C629AE7}">
      <dgm:prSet phldrT="[Text]"/>
      <dgm:spPr>
        <a:solidFill>
          <a:schemeClr val="accent3"/>
        </a:solidFill>
        <a:ln>
          <a:noFill/>
        </a:ln>
      </dgm:spPr>
      <dgm:t>
        <a:bodyPr/>
        <a:lstStyle/>
        <a:p>
          <a:pPr>
            <a:buFont typeface="Wingdings" panose="05000000000000000000" pitchFamily="2" charset="2"/>
            <a:buChar char="§"/>
          </a:pPr>
          <a:r>
            <a:rPr lang="en-US">
              <a:latin typeface="Arial" panose="020B0604020202020204" pitchFamily="34" charset="0"/>
              <a:cs typeface="Arial" panose="020B0604020202020204" pitchFamily="34" charset="0"/>
            </a:rPr>
            <a:t>Applying for Benefits Online</a:t>
          </a:r>
          <a:endParaRPr lang="en-US" dirty="0">
            <a:latin typeface="Arial" panose="020B0604020202020204" pitchFamily="34" charset="0"/>
            <a:cs typeface="Arial" panose="020B0604020202020204" pitchFamily="34" charset="0"/>
          </a:endParaRPr>
        </a:p>
      </dgm:t>
    </dgm:pt>
    <dgm:pt modelId="{251109B1-17C9-4287-B804-BD5E8F793C6A}" type="parTrans" cxnId="{0D50E8DC-66AE-4914-9D7C-4496C1B6ECBD}">
      <dgm:prSet/>
      <dgm:spPr/>
      <dgm:t>
        <a:bodyPr/>
        <a:lstStyle/>
        <a:p>
          <a:endParaRPr lang="en-US"/>
        </a:p>
      </dgm:t>
    </dgm:pt>
    <dgm:pt modelId="{1F3C35BC-3EB0-428F-8AD9-FC1FB054C8E8}" type="sibTrans" cxnId="{0D50E8DC-66AE-4914-9D7C-4496C1B6ECBD}">
      <dgm:prSet/>
      <dgm:spPr/>
      <dgm:t>
        <a:bodyPr/>
        <a:lstStyle/>
        <a:p>
          <a:endParaRPr lang="en-US"/>
        </a:p>
      </dgm:t>
    </dgm:pt>
    <dgm:pt modelId="{1270FD0E-CA05-498B-AC13-3D47076FCCC6}">
      <dgm:prSet phldrT="[Text]"/>
      <dgm:spPr>
        <a:solidFill>
          <a:schemeClr val="accent3"/>
        </a:solidFill>
        <a:ln>
          <a:noFill/>
        </a:ln>
      </dgm:spPr>
      <dgm:t>
        <a:bodyPr/>
        <a:lstStyle/>
        <a:p>
          <a:pPr>
            <a:buFont typeface="Wingdings" panose="05000000000000000000" pitchFamily="2" charset="2"/>
            <a:buChar char="§"/>
          </a:pPr>
          <a:r>
            <a:rPr lang="en-US">
              <a:latin typeface="Arial" panose="020B0604020202020204" pitchFamily="34" charset="0"/>
              <a:cs typeface="Arial" panose="020B0604020202020204" pitchFamily="34" charset="0"/>
            </a:rPr>
            <a:t>Documents You’ll Need to Apply</a:t>
          </a:r>
          <a:endParaRPr lang="en-US" dirty="0">
            <a:latin typeface="Arial" panose="020B0604020202020204" pitchFamily="34" charset="0"/>
            <a:cs typeface="Arial" panose="020B0604020202020204" pitchFamily="34" charset="0"/>
          </a:endParaRPr>
        </a:p>
      </dgm:t>
    </dgm:pt>
    <dgm:pt modelId="{AEBEFF87-CF35-4750-8870-B7EE57B8163F}" type="parTrans" cxnId="{0324BAE0-D526-418B-AEE2-361B7AA320AC}">
      <dgm:prSet/>
      <dgm:spPr/>
      <dgm:t>
        <a:bodyPr/>
        <a:lstStyle/>
        <a:p>
          <a:endParaRPr lang="en-US"/>
        </a:p>
      </dgm:t>
    </dgm:pt>
    <dgm:pt modelId="{D443AA2C-AF44-43E1-8F14-C8C92190ED36}" type="sibTrans" cxnId="{0324BAE0-D526-418B-AEE2-361B7AA320AC}">
      <dgm:prSet/>
      <dgm:spPr/>
      <dgm:t>
        <a:bodyPr/>
        <a:lstStyle/>
        <a:p>
          <a:endParaRPr lang="en-US"/>
        </a:p>
      </dgm:t>
    </dgm:pt>
    <dgm:pt modelId="{3642E38F-6006-4749-8C74-380ECBA51FC6}">
      <dgm:prSet phldrT="[Text]"/>
      <dgm:spPr>
        <a:solidFill>
          <a:schemeClr val="accent2"/>
        </a:solidFill>
        <a:ln>
          <a:noFill/>
        </a:ln>
      </dgm:spPr>
      <dgm:t>
        <a:bodyPr/>
        <a:lstStyle/>
        <a:p>
          <a:pPr>
            <a:buFont typeface="Wingdings" panose="05000000000000000000" pitchFamily="2" charset="2"/>
            <a:buChar char="§"/>
          </a:pPr>
          <a:r>
            <a:rPr lang="en-US">
              <a:latin typeface="Arial" panose="020B0604020202020204" pitchFamily="34" charset="0"/>
              <a:cs typeface="Arial" panose="020B0604020202020204" pitchFamily="34" charset="0"/>
            </a:rPr>
            <a:t>The “Donut Hole” Coverage Gap</a:t>
          </a:r>
          <a:endParaRPr lang="en-US" dirty="0">
            <a:latin typeface="Arial" panose="020B0604020202020204" pitchFamily="34" charset="0"/>
            <a:cs typeface="Arial" panose="020B0604020202020204" pitchFamily="34" charset="0"/>
          </a:endParaRPr>
        </a:p>
      </dgm:t>
    </dgm:pt>
    <dgm:pt modelId="{61F2A9E4-31D5-4849-943F-E02F813F9F18}" type="parTrans" cxnId="{7881D2E1-16D2-49CD-8F05-7ABCEA53BB9E}">
      <dgm:prSet/>
      <dgm:spPr/>
      <dgm:t>
        <a:bodyPr/>
        <a:lstStyle/>
        <a:p>
          <a:endParaRPr lang="en-US"/>
        </a:p>
      </dgm:t>
    </dgm:pt>
    <dgm:pt modelId="{98F12008-E7AA-4FDE-B8FC-0CDD93F0D3A6}" type="sibTrans" cxnId="{7881D2E1-16D2-49CD-8F05-7ABCEA53BB9E}">
      <dgm:prSet/>
      <dgm:spPr/>
      <dgm:t>
        <a:bodyPr/>
        <a:lstStyle/>
        <a:p>
          <a:endParaRPr lang="en-US"/>
        </a:p>
      </dgm:t>
    </dgm:pt>
    <dgm:pt modelId="{2221D18E-DBD7-4B87-9D2A-FD50E5EE37F0}" type="pres">
      <dgm:prSet presAssocID="{520DE052-78D1-4AF2-9A29-DB96DC3277DB}" presName="diagram" presStyleCnt="0">
        <dgm:presLayoutVars>
          <dgm:dir/>
          <dgm:resizeHandles val="exact"/>
        </dgm:presLayoutVars>
      </dgm:prSet>
      <dgm:spPr/>
    </dgm:pt>
    <dgm:pt modelId="{9006F49A-216A-4B44-BE0B-292AD3ABE94F}" type="pres">
      <dgm:prSet presAssocID="{7873446F-1038-43E6-BE98-AAA4278893E3}" presName="node" presStyleLbl="node1" presStyleIdx="0" presStyleCnt="5">
        <dgm:presLayoutVars>
          <dgm:bulletEnabled val="1"/>
        </dgm:presLayoutVars>
      </dgm:prSet>
      <dgm:spPr/>
    </dgm:pt>
    <dgm:pt modelId="{CF197A4F-04D2-46F9-BF9C-E1E2E2EA9155}" type="pres">
      <dgm:prSet presAssocID="{CC7DC89F-71BE-4EA8-BEDE-E669A5E9D588}" presName="sibTrans" presStyleCnt="0"/>
      <dgm:spPr/>
    </dgm:pt>
    <dgm:pt modelId="{C44032C5-71FD-468E-B5D7-5B70EFC09B51}" type="pres">
      <dgm:prSet presAssocID="{F1764FF1-BE29-41CA-AC2B-31EB42AD24E5}" presName="node" presStyleLbl="node1" presStyleIdx="1" presStyleCnt="5">
        <dgm:presLayoutVars>
          <dgm:bulletEnabled val="1"/>
        </dgm:presLayoutVars>
      </dgm:prSet>
      <dgm:spPr/>
    </dgm:pt>
    <dgm:pt modelId="{6D81D541-B7C6-44B8-A84D-E8154EF16C81}" type="pres">
      <dgm:prSet presAssocID="{3B022046-A5CB-4F6B-A2CF-E5288E43CC34}" presName="sibTrans" presStyleCnt="0"/>
      <dgm:spPr/>
    </dgm:pt>
    <dgm:pt modelId="{2F0C6973-7632-4487-BDE6-4BEE34FF133D}" type="pres">
      <dgm:prSet presAssocID="{9E098CAF-0D8C-49C6-9314-30A7A95C6856}" presName="node" presStyleLbl="node1" presStyleIdx="2" presStyleCnt="5">
        <dgm:presLayoutVars>
          <dgm:bulletEnabled val="1"/>
        </dgm:presLayoutVars>
      </dgm:prSet>
      <dgm:spPr/>
    </dgm:pt>
    <dgm:pt modelId="{77408E14-16AA-4A39-AA87-E5D49CAC557E}" type="pres">
      <dgm:prSet presAssocID="{6119E204-AAFA-43DB-B993-1C6C837ABEC5}" presName="sibTrans" presStyleCnt="0"/>
      <dgm:spPr/>
    </dgm:pt>
    <dgm:pt modelId="{474D6DBB-9741-47EE-BD1C-85DAD16426D7}" type="pres">
      <dgm:prSet presAssocID="{BAE25CF6-136B-4282-B771-5957C2BF9D2E}" presName="node" presStyleLbl="node1" presStyleIdx="3" presStyleCnt="5">
        <dgm:presLayoutVars>
          <dgm:bulletEnabled val="1"/>
        </dgm:presLayoutVars>
      </dgm:prSet>
      <dgm:spPr/>
    </dgm:pt>
    <dgm:pt modelId="{F3BE4091-0B9F-492C-B5FE-22C46EEC0D2C}" type="pres">
      <dgm:prSet presAssocID="{2AF5972A-9B29-45B5-A572-0AC936A28172}" presName="sibTrans" presStyleCnt="0"/>
      <dgm:spPr/>
    </dgm:pt>
    <dgm:pt modelId="{D637FA80-6190-44FC-B639-FC315712227B}" type="pres">
      <dgm:prSet presAssocID="{1782E5D6-641D-4CA0-9842-40BCB40CD502}" presName="node" presStyleLbl="node1" presStyleIdx="4" presStyleCnt="5">
        <dgm:presLayoutVars>
          <dgm:bulletEnabled val="1"/>
        </dgm:presLayoutVars>
      </dgm:prSet>
      <dgm:spPr/>
    </dgm:pt>
  </dgm:ptLst>
  <dgm:cxnLst>
    <dgm:cxn modelId="{60764402-C43E-4429-8216-1CB9E91F9F22}" srcId="{520DE052-78D1-4AF2-9A29-DB96DC3277DB}" destId="{F1764FF1-BE29-41CA-AC2B-31EB42AD24E5}" srcOrd="1" destOrd="0" parTransId="{0DB8D4EB-4430-4761-BB4B-3C8313877293}" sibTransId="{3B022046-A5CB-4F6B-A2CF-E5288E43CC34}"/>
    <dgm:cxn modelId="{403CA807-EFEF-4A85-93F6-0E956EC97DB7}" type="presOf" srcId="{4089369B-35E7-4046-82D4-FFE32ACD7B89}" destId="{2F0C6973-7632-4487-BDE6-4BEE34FF133D}" srcOrd="0" destOrd="2" presId="urn:microsoft.com/office/officeart/2005/8/layout/default"/>
    <dgm:cxn modelId="{52C7B016-D7BD-4BCC-8E72-27FD53BAB83C}" type="presOf" srcId="{67698509-670F-4295-941B-18F8F5955269}" destId="{474D6DBB-9741-47EE-BD1C-85DAD16426D7}" srcOrd="0" destOrd="1" presId="urn:microsoft.com/office/officeart/2005/8/layout/default"/>
    <dgm:cxn modelId="{96D0B718-CC09-4D0E-96AB-B9784E9170D7}" srcId="{1782E5D6-641D-4CA0-9842-40BCB40CD502}" destId="{077E7949-8A56-4840-85C3-F496F05766AD}" srcOrd="1" destOrd="0" parTransId="{12AD048C-B250-4C4A-94CA-84AEF6468743}" sibTransId="{F313FBDA-9422-4BB4-8216-601632D5A258}"/>
    <dgm:cxn modelId="{F85F2419-EBF7-4E00-8E6E-5E4285F3752A}" srcId="{7873446F-1038-43E6-BE98-AAA4278893E3}" destId="{37FF561F-9748-4CDB-80E2-96C897D6BC0F}" srcOrd="2" destOrd="0" parTransId="{84D62F4C-2714-42B4-A2C0-A8FE477AC34C}" sibTransId="{A3A5DF09-83F2-4794-A746-9C628CC51F44}"/>
    <dgm:cxn modelId="{6F396A25-2FE7-4D76-9B93-EAD445AAB067}" type="presOf" srcId="{96D14CDF-862E-46E3-B93B-8A424C629AE7}" destId="{474D6DBB-9741-47EE-BD1C-85DAD16426D7}" srcOrd="0" destOrd="2" presId="urn:microsoft.com/office/officeart/2005/8/layout/default"/>
    <dgm:cxn modelId="{1C47DC26-08DD-4E98-921C-5D03356021E8}" srcId="{F1764FF1-BE29-41CA-AC2B-31EB42AD24E5}" destId="{44838BFE-4278-429D-B468-57361DF3BBAC}" srcOrd="0" destOrd="0" parTransId="{2BB600D2-748B-46B9-80E6-076835A8FBA2}" sibTransId="{90565DF9-1406-4140-92DB-71A1B6B5CDBE}"/>
    <dgm:cxn modelId="{C2580B32-C7C2-43F9-BBF4-BB3A160CEAF7}" srcId="{520DE052-78D1-4AF2-9A29-DB96DC3277DB}" destId="{9E098CAF-0D8C-49C6-9314-30A7A95C6856}" srcOrd="2" destOrd="0" parTransId="{EC63E256-FC1C-4100-86A8-38570F590D04}" sibTransId="{6119E204-AAFA-43DB-B993-1C6C837ABEC5}"/>
    <dgm:cxn modelId="{03141C34-4394-4CCB-B036-EEF2F8B2B35B}" type="presOf" srcId="{9E098CAF-0D8C-49C6-9314-30A7A95C6856}" destId="{2F0C6973-7632-4487-BDE6-4BEE34FF133D}" srcOrd="0" destOrd="0" presId="urn:microsoft.com/office/officeart/2005/8/layout/default"/>
    <dgm:cxn modelId="{8FB1A436-5587-452E-88B9-602D4820BCC8}" type="presOf" srcId="{44838BFE-4278-429D-B468-57361DF3BBAC}" destId="{C44032C5-71FD-468E-B5D7-5B70EFC09B51}" srcOrd="0" destOrd="1" presId="urn:microsoft.com/office/officeart/2005/8/layout/default"/>
    <dgm:cxn modelId="{BF029C3F-C0B2-4C20-B98A-5205B1365FE8}" type="presOf" srcId="{49A79F1C-DADE-4933-B854-9B41F300A2E0}" destId="{2F0C6973-7632-4487-BDE6-4BEE34FF133D}" srcOrd="0" destOrd="3" presId="urn:microsoft.com/office/officeart/2005/8/layout/default"/>
    <dgm:cxn modelId="{4A46B75C-64E9-4B93-A047-2AC90806B0D9}" type="presOf" srcId="{7873446F-1038-43E6-BE98-AAA4278893E3}" destId="{9006F49A-216A-4B44-BE0B-292AD3ABE94F}" srcOrd="0" destOrd="0" presId="urn:microsoft.com/office/officeart/2005/8/layout/default"/>
    <dgm:cxn modelId="{3D68C061-89DA-4359-B8FD-CB41A44165DE}" type="presOf" srcId="{E2E540E5-3222-49CF-AADB-CAF17FDAE29F}" destId="{C44032C5-71FD-468E-B5D7-5B70EFC09B51}" srcOrd="0" destOrd="2" presId="urn:microsoft.com/office/officeart/2005/8/layout/default"/>
    <dgm:cxn modelId="{C77ED143-058A-4526-83FD-8018C0BE9FAD}" srcId="{7873446F-1038-43E6-BE98-AAA4278893E3}" destId="{5721B5E4-EE10-4230-9E26-BBE5502F6D7F}" srcOrd="0" destOrd="0" parTransId="{E4579B62-5C31-4D55-BB73-0C20F46C7AFF}" sibTransId="{45065C32-8AF3-4F27-8E42-EB05FE3DEF2C}"/>
    <dgm:cxn modelId="{21A10565-6884-4370-A066-A2522EB70819}" type="presOf" srcId="{077E7949-8A56-4840-85C3-F496F05766AD}" destId="{D637FA80-6190-44FC-B639-FC315712227B}" srcOrd="0" destOrd="2" presId="urn:microsoft.com/office/officeart/2005/8/layout/default"/>
    <dgm:cxn modelId="{1F3A3C4C-2380-43A9-B403-76E3D4AA35F9}" srcId="{520DE052-78D1-4AF2-9A29-DB96DC3277DB}" destId="{7873446F-1038-43E6-BE98-AAA4278893E3}" srcOrd="0" destOrd="0" parTransId="{71107826-D7E1-4F71-96C4-544DBBEDF191}" sibTransId="{CC7DC89F-71BE-4EA8-BEDE-E669A5E9D588}"/>
    <dgm:cxn modelId="{1264486F-BDD9-4570-BCC6-C1428E54263B}" srcId="{9E098CAF-0D8C-49C6-9314-30A7A95C6856}" destId="{4089369B-35E7-4046-82D4-FFE32ACD7B89}" srcOrd="1" destOrd="0" parTransId="{3261227E-3AF2-4205-B0C9-25486A5CC760}" sibTransId="{969070AB-CD91-472C-A667-C61CF0C910A7}"/>
    <dgm:cxn modelId="{69AB6678-35C5-499A-B45F-64015AF8EAE9}" type="presOf" srcId="{59A3F37D-5169-440E-A34A-7574FAA807AC}" destId="{2F0C6973-7632-4487-BDE6-4BEE34FF133D}" srcOrd="0" destOrd="1" presId="urn:microsoft.com/office/officeart/2005/8/layout/default"/>
    <dgm:cxn modelId="{14DB4382-A8FA-4295-9DD2-B3D32F4FF3F1}" srcId="{520DE052-78D1-4AF2-9A29-DB96DC3277DB}" destId="{1782E5D6-641D-4CA0-9842-40BCB40CD502}" srcOrd="4" destOrd="0" parTransId="{DA3413C4-DE26-4E35-953D-AFFB37052BCF}" sibTransId="{BE8A55D3-737E-4CC4-A5D4-4CC6D1AC2E23}"/>
    <dgm:cxn modelId="{10E50087-BEF6-4B90-AA87-5E8AEE95D61A}" srcId="{F1764FF1-BE29-41CA-AC2B-31EB42AD24E5}" destId="{E2E540E5-3222-49CF-AADB-CAF17FDAE29F}" srcOrd="1" destOrd="0" parTransId="{3843E906-75F4-4008-9BB4-D39FC3C42905}" sibTransId="{D23F9F82-B142-460D-9701-63DCCA0A8221}"/>
    <dgm:cxn modelId="{8B16B988-6151-4C4D-BF34-F1EB7044EE4B}" srcId="{BAE25CF6-136B-4282-B771-5957C2BF9D2E}" destId="{67698509-670F-4295-941B-18F8F5955269}" srcOrd="0" destOrd="0" parTransId="{768B54C1-4995-49FF-A07F-C226A8EFBF6F}" sibTransId="{5EA8334F-EE67-4117-8D9A-8998BA20DDDB}"/>
    <dgm:cxn modelId="{60817897-F217-45D6-8811-9558853C5FC1}" type="presOf" srcId="{520DE052-78D1-4AF2-9A29-DB96DC3277DB}" destId="{2221D18E-DBD7-4B87-9D2A-FD50E5EE37F0}" srcOrd="0" destOrd="0" presId="urn:microsoft.com/office/officeart/2005/8/layout/default"/>
    <dgm:cxn modelId="{52FD4598-5B35-482E-A4AA-894391C37E79}" type="presOf" srcId="{3642E38F-6006-4749-8C74-380ECBA51FC6}" destId="{D637FA80-6190-44FC-B639-FC315712227B}" srcOrd="0" destOrd="3" presId="urn:microsoft.com/office/officeart/2005/8/layout/default"/>
    <dgm:cxn modelId="{918D28A3-EA51-4319-9FDE-D284B9F81B22}" srcId="{520DE052-78D1-4AF2-9A29-DB96DC3277DB}" destId="{BAE25CF6-136B-4282-B771-5957C2BF9D2E}" srcOrd="3" destOrd="0" parTransId="{C90B0866-646F-4098-AD53-2365F85983A1}" sibTransId="{2AF5972A-9B29-45B5-A572-0AC936A28172}"/>
    <dgm:cxn modelId="{D82B72AC-13B4-43E7-A310-AC6BBCE7182D}" type="presOf" srcId="{5721B5E4-EE10-4230-9E26-BBE5502F6D7F}" destId="{9006F49A-216A-4B44-BE0B-292AD3ABE94F}" srcOrd="0" destOrd="1" presId="urn:microsoft.com/office/officeart/2005/8/layout/default"/>
    <dgm:cxn modelId="{6C1725B2-1076-4DB4-8003-664E12FDF1D0}" type="presOf" srcId="{95C7341C-53FE-4E79-BD30-7E36617A8F9A}" destId="{9006F49A-216A-4B44-BE0B-292AD3ABE94F}" srcOrd="0" destOrd="2" presId="urn:microsoft.com/office/officeart/2005/8/layout/default"/>
    <dgm:cxn modelId="{A2D5B6BD-765F-4080-9D6C-9424B1F9B81F}" type="presOf" srcId="{EB13B055-941F-49A6-A69C-13F19F8A27AB}" destId="{C44032C5-71FD-468E-B5D7-5B70EFC09B51}" srcOrd="0" destOrd="3" presId="urn:microsoft.com/office/officeart/2005/8/layout/default"/>
    <dgm:cxn modelId="{DEB97BC5-D9F0-4E1B-972B-ADC0E76EB45D}" srcId="{F1764FF1-BE29-41CA-AC2B-31EB42AD24E5}" destId="{EB13B055-941F-49A6-A69C-13F19F8A27AB}" srcOrd="2" destOrd="0" parTransId="{29940E9A-4138-4349-8B2D-A065A1AA380C}" sibTransId="{A1C9D3DB-1B45-42F1-BA4D-ADAF00DE69F4}"/>
    <dgm:cxn modelId="{B0532BC7-3618-41AE-85A6-17D84E95F935}" type="presOf" srcId="{37FF561F-9748-4CDB-80E2-96C897D6BC0F}" destId="{9006F49A-216A-4B44-BE0B-292AD3ABE94F}" srcOrd="0" destOrd="3" presId="urn:microsoft.com/office/officeart/2005/8/layout/default"/>
    <dgm:cxn modelId="{AEA7E5C7-C102-4CF1-9519-D472F1ADDC16}" srcId="{7873446F-1038-43E6-BE98-AAA4278893E3}" destId="{95C7341C-53FE-4E79-BD30-7E36617A8F9A}" srcOrd="1" destOrd="0" parTransId="{1282F5F6-EB28-4C21-8CFE-F0A260CD03C3}" sibTransId="{4DF41033-6062-4DCE-A223-375F7A8D340B}"/>
    <dgm:cxn modelId="{21CC13CB-27AE-4235-894C-35306F31FEE3}" srcId="{9E098CAF-0D8C-49C6-9314-30A7A95C6856}" destId="{59A3F37D-5169-440E-A34A-7574FAA807AC}" srcOrd="0" destOrd="0" parTransId="{D9D373F6-6D2B-431D-A051-6F654CEE3A8B}" sibTransId="{4615A1B4-2330-4BAC-A353-F72C0A8F93EC}"/>
    <dgm:cxn modelId="{800C1BCE-0034-410A-AD74-1551F4B43B48}" type="presOf" srcId="{1270FD0E-CA05-498B-AC13-3D47076FCCC6}" destId="{474D6DBB-9741-47EE-BD1C-85DAD16426D7}" srcOrd="0" destOrd="3" presId="urn:microsoft.com/office/officeart/2005/8/layout/default"/>
    <dgm:cxn modelId="{152BA9D5-6A4B-4B00-92FF-47E70F3B116C}" srcId="{9E098CAF-0D8C-49C6-9314-30A7A95C6856}" destId="{49A79F1C-DADE-4933-B854-9B41F300A2E0}" srcOrd="2" destOrd="0" parTransId="{7AF84B8F-7C2C-4C62-969B-761EB1ED58AC}" sibTransId="{9F25F914-6BC6-4970-89DE-271ABA1F5163}"/>
    <dgm:cxn modelId="{0D50E8DC-66AE-4914-9D7C-4496C1B6ECBD}" srcId="{BAE25CF6-136B-4282-B771-5957C2BF9D2E}" destId="{96D14CDF-862E-46E3-B93B-8A424C629AE7}" srcOrd="1" destOrd="0" parTransId="{251109B1-17C9-4287-B804-BD5E8F793C6A}" sibTransId="{1F3C35BC-3EB0-428F-8AD9-FC1FB054C8E8}"/>
    <dgm:cxn modelId="{E9576DDD-E282-4C51-A493-8532B5B030BF}" type="presOf" srcId="{BAE25CF6-136B-4282-B771-5957C2BF9D2E}" destId="{474D6DBB-9741-47EE-BD1C-85DAD16426D7}" srcOrd="0" destOrd="0" presId="urn:microsoft.com/office/officeart/2005/8/layout/default"/>
    <dgm:cxn modelId="{0324BAE0-D526-418B-AEE2-361B7AA320AC}" srcId="{BAE25CF6-136B-4282-B771-5957C2BF9D2E}" destId="{1270FD0E-CA05-498B-AC13-3D47076FCCC6}" srcOrd="2" destOrd="0" parTransId="{AEBEFF87-CF35-4750-8870-B7EE57B8163F}" sibTransId="{D443AA2C-AF44-43E1-8F14-C8C92190ED36}"/>
    <dgm:cxn modelId="{7881D2E1-16D2-49CD-8F05-7ABCEA53BB9E}" srcId="{1782E5D6-641D-4CA0-9842-40BCB40CD502}" destId="{3642E38F-6006-4749-8C74-380ECBA51FC6}" srcOrd="2" destOrd="0" parTransId="{61F2A9E4-31D5-4849-943F-E02F813F9F18}" sibTransId="{98F12008-E7AA-4FDE-B8FC-0CDD93F0D3A6}"/>
    <dgm:cxn modelId="{7F724EE2-E999-4B6A-802F-15B7718B730C}" type="presOf" srcId="{1782E5D6-641D-4CA0-9842-40BCB40CD502}" destId="{D637FA80-6190-44FC-B639-FC315712227B}" srcOrd="0" destOrd="0" presId="urn:microsoft.com/office/officeart/2005/8/layout/default"/>
    <dgm:cxn modelId="{0CAA8AE2-3D05-4E81-BC6D-BE6043A923E3}" type="presOf" srcId="{F1764FF1-BE29-41CA-AC2B-31EB42AD24E5}" destId="{C44032C5-71FD-468E-B5D7-5B70EFC09B51}" srcOrd="0" destOrd="0" presId="urn:microsoft.com/office/officeart/2005/8/layout/default"/>
    <dgm:cxn modelId="{6F8E73EC-DF9E-4D03-B1D2-B9DB1E865818}" srcId="{1782E5D6-641D-4CA0-9842-40BCB40CD502}" destId="{5C382E63-9304-441A-A414-E3BFABD3712A}" srcOrd="0" destOrd="0" parTransId="{D65B62CD-1981-4321-B37C-C61EED8D823C}" sibTransId="{4807B492-4483-45C2-ADAF-3E4578288A16}"/>
    <dgm:cxn modelId="{C851BBFC-5A68-4150-B148-32F75309E692}" type="presOf" srcId="{5C382E63-9304-441A-A414-E3BFABD3712A}" destId="{D637FA80-6190-44FC-B639-FC315712227B}" srcOrd="0" destOrd="1" presId="urn:microsoft.com/office/officeart/2005/8/layout/default"/>
    <dgm:cxn modelId="{D27375D4-1B3C-4BB5-8448-4136356C27BE}" type="presParOf" srcId="{2221D18E-DBD7-4B87-9D2A-FD50E5EE37F0}" destId="{9006F49A-216A-4B44-BE0B-292AD3ABE94F}" srcOrd="0" destOrd="0" presId="urn:microsoft.com/office/officeart/2005/8/layout/default"/>
    <dgm:cxn modelId="{38386616-5775-4420-9261-AE9D2535080E}" type="presParOf" srcId="{2221D18E-DBD7-4B87-9D2A-FD50E5EE37F0}" destId="{CF197A4F-04D2-46F9-BF9C-E1E2E2EA9155}" srcOrd="1" destOrd="0" presId="urn:microsoft.com/office/officeart/2005/8/layout/default"/>
    <dgm:cxn modelId="{0BE7F3C0-FF1F-4EAD-8461-E3313880625E}" type="presParOf" srcId="{2221D18E-DBD7-4B87-9D2A-FD50E5EE37F0}" destId="{C44032C5-71FD-468E-B5D7-5B70EFC09B51}" srcOrd="2" destOrd="0" presId="urn:microsoft.com/office/officeart/2005/8/layout/default"/>
    <dgm:cxn modelId="{706D6762-725E-4121-9F08-5EFF5ACECB0E}" type="presParOf" srcId="{2221D18E-DBD7-4B87-9D2A-FD50E5EE37F0}" destId="{6D81D541-B7C6-44B8-A84D-E8154EF16C81}" srcOrd="3" destOrd="0" presId="urn:microsoft.com/office/officeart/2005/8/layout/default"/>
    <dgm:cxn modelId="{B976CA88-937E-46AC-943B-82D7FCD5978D}" type="presParOf" srcId="{2221D18E-DBD7-4B87-9D2A-FD50E5EE37F0}" destId="{2F0C6973-7632-4487-BDE6-4BEE34FF133D}" srcOrd="4" destOrd="0" presId="urn:microsoft.com/office/officeart/2005/8/layout/default"/>
    <dgm:cxn modelId="{D0D9E1BE-1432-4289-A4D8-6EC4B4EBBF5F}" type="presParOf" srcId="{2221D18E-DBD7-4B87-9D2A-FD50E5EE37F0}" destId="{77408E14-16AA-4A39-AA87-E5D49CAC557E}" srcOrd="5" destOrd="0" presId="urn:microsoft.com/office/officeart/2005/8/layout/default"/>
    <dgm:cxn modelId="{7CA3541E-CE22-43EE-BA1F-7EDDEBA977E2}" type="presParOf" srcId="{2221D18E-DBD7-4B87-9D2A-FD50E5EE37F0}" destId="{474D6DBB-9741-47EE-BD1C-85DAD16426D7}" srcOrd="6" destOrd="0" presId="urn:microsoft.com/office/officeart/2005/8/layout/default"/>
    <dgm:cxn modelId="{0F00D50C-4899-4E37-9AD3-C363C70BDC8C}" type="presParOf" srcId="{2221D18E-DBD7-4B87-9D2A-FD50E5EE37F0}" destId="{F3BE4091-0B9F-492C-B5FE-22C46EEC0D2C}" srcOrd="7" destOrd="0" presId="urn:microsoft.com/office/officeart/2005/8/layout/default"/>
    <dgm:cxn modelId="{EFB1DD73-2770-4604-896D-4AC3ADB19F0F}" type="presParOf" srcId="{2221D18E-DBD7-4B87-9D2A-FD50E5EE37F0}" destId="{D637FA80-6190-44FC-B639-FC315712227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6F49A-216A-4B44-BE0B-292AD3ABE94F}">
      <dsp:nvSpPr>
        <dsp:cNvPr id="0" name=""/>
        <dsp:cNvSpPr/>
      </dsp:nvSpPr>
      <dsp:spPr>
        <a:xfrm>
          <a:off x="0" y="820340"/>
          <a:ext cx="2547937" cy="1528762"/>
        </a:xfrm>
        <a:prstGeom prst="rect">
          <a:avLst/>
        </a:prstGeom>
        <a:solidFill>
          <a:schemeClr val="bg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chemeClr val="tx1"/>
              </a:solidFill>
              <a:latin typeface="Arial" panose="020B0604020202020204" pitchFamily="34" charset="0"/>
              <a:cs typeface="Arial" panose="020B0604020202020204" pitchFamily="34" charset="0"/>
            </a:rPr>
            <a:t>Overview</a:t>
          </a:r>
          <a:endParaRPr lang="en-US" sz="1800" kern="1200" dirty="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
          </a:pPr>
          <a:r>
            <a:rPr lang="en-US" sz="1400" kern="1200">
              <a:solidFill>
                <a:schemeClr val="tx1"/>
              </a:solidFill>
              <a:latin typeface="Arial" panose="020B0604020202020204" pitchFamily="34" charset="0"/>
              <a:cs typeface="Arial" panose="020B0604020202020204" pitchFamily="34" charset="0"/>
            </a:rPr>
            <a:t>Origins of Social Security and Medicare</a:t>
          </a:r>
          <a:endParaRPr lang="en-US" sz="1400" kern="1200" dirty="0">
            <a:solidFill>
              <a:schemeClr val="tx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
          </a:pPr>
          <a:r>
            <a:rPr lang="en-US" sz="1400" kern="1200" dirty="0">
              <a:solidFill>
                <a:schemeClr val="tx1"/>
              </a:solidFill>
              <a:latin typeface="Arial" panose="020B0604020202020204" pitchFamily="34" charset="0"/>
              <a:cs typeface="Arial" panose="020B0604020202020204" pitchFamily="34" charset="0"/>
            </a:rPr>
            <a:t>The Retirement Benefit</a:t>
          </a:r>
        </a:p>
        <a:p>
          <a:pPr marL="114300" lvl="1" indent="-114300" algn="l" defTabSz="622300">
            <a:lnSpc>
              <a:spcPct val="90000"/>
            </a:lnSpc>
            <a:spcBef>
              <a:spcPct val="0"/>
            </a:spcBef>
            <a:spcAft>
              <a:spcPct val="15000"/>
            </a:spcAft>
            <a:buFont typeface="Wingdings" panose="05000000000000000000" pitchFamily="2" charset="2"/>
            <a:buChar char="§"/>
          </a:pPr>
          <a:r>
            <a:rPr lang="en-US" sz="1400" kern="1200" dirty="0">
              <a:solidFill>
                <a:schemeClr val="tx1"/>
              </a:solidFill>
              <a:latin typeface="Arial" panose="020B0604020202020204" pitchFamily="34" charset="0"/>
              <a:cs typeface="Arial" panose="020B0604020202020204" pitchFamily="34" charset="0"/>
            </a:rPr>
            <a:t>Spousal and Survivor Benefits</a:t>
          </a:r>
        </a:p>
      </dsp:txBody>
      <dsp:txXfrm>
        <a:off x="0" y="820340"/>
        <a:ext cx="2547937" cy="1528762"/>
      </dsp:txXfrm>
    </dsp:sp>
    <dsp:sp modelId="{C44032C5-71FD-468E-B5D7-5B70EFC09B51}">
      <dsp:nvSpPr>
        <dsp:cNvPr id="0" name=""/>
        <dsp:cNvSpPr/>
      </dsp:nvSpPr>
      <dsp:spPr>
        <a:xfrm>
          <a:off x="2802731" y="820340"/>
          <a:ext cx="2547937" cy="1528762"/>
        </a:xfrm>
        <a:prstGeom prst="rect">
          <a:avLst/>
        </a:prstGeom>
        <a:solidFill>
          <a:schemeClr val="tx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chemeClr val="bg1"/>
              </a:solidFill>
              <a:latin typeface="Arial" panose="020B0604020202020204" pitchFamily="34" charset="0"/>
              <a:cs typeface="Arial" panose="020B0604020202020204" pitchFamily="34" charset="0"/>
            </a:rPr>
            <a:t>Receiving the Benefit</a:t>
          </a:r>
          <a:endParaRPr lang="en-US" sz="1800" kern="1200" dirty="0">
            <a:solidFill>
              <a:schemeClr val="bg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
          </a:pPr>
          <a:r>
            <a:rPr lang="en-US" sz="1400" kern="1200">
              <a:solidFill>
                <a:schemeClr val="bg1"/>
              </a:solidFill>
              <a:latin typeface="Arial" panose="020B0604020202020204" pitchFamily="34" charset="0"/>
              <a:cs typeface="Arial" panose="020B0604020202020204" pitchFamily="34" charset="0"/>
            </a:rPr>
            <a:t>How the Benefit is calculated</a:t>
          </a:r>
          <a:endParaRPr lang="en-US" sz="1400" kern="1200" dirty="0">
            <a:solidFill>
              <a:schemeClr val="bg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
          </a:pPr>
          <a:r>
            <a:rPr lang="en-US" sz="1400" kern="1200">
              <a:solidFill>
                <a:schemeClr val="bg1"/>
              </a:solidFill>
              <a:latin typeface="Arial" panose="020B0604020202020204" pitchFamily="34" charset="0"/>
              <a:cs typeface="Arial" panose="020B0604020202020204" pitchFamily="34" charset="0"/>
            </a:rPr>
            <a:t>Primary Insurance Amount</a:t>
          </a:r>
          <a:endParaRPr lang="en-US" sz="1400" kern="1200" dirty="0">
            <a:solidFill>
              <a:schemeClr val="bg1"/>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
          </a:pPr>
          <a:r>
            <a:rPr lang="en-US" sz="1400" kern="1200">
              <a:solidFill>
                <a:schemeClr val="bg1"/>
              </a:solidFill>
              <a:latin typeface="Arial" panose="020B0604020202020204" pitchFamily="34" charset="0"/>
              <a:cs typeface="Arial" panose="020B0604020202020204" pitchFamily="34" charset="0"/>
            </a:rPr>
            <a:t>Deciding When to Take </a:t>
          </a:r>
          <a:r>
            <a:rPr lang="en-US" sz="1400" kern="1200">
              <a:latin typeface="Arial" panose="020B0604020202020204" pitchFamily="34" charset="0"/>
              <a:cs typeface="Arial" panose="020B0604020202020204" pitchFamily="34" charset="0"/>
            </a:rPr>
            <a:t>the Benefit</a:t>
          </a:r>
          <a:endParaRPr lang="en-US" sz="1400" kern="1200" dirty="0">
            <a:latin typeface="Arial" panose="020B0604020202020204" pitchFamily="34" charset="0"/>
            <a:cs typeface="Arial" panose="020B0604020202020204" pitchFamily="34" charset="0"/>
          </a:endParaRPr>
        </a:p>
      </dsp:txBody>
      <dsp:txXfrm>
        <a:off x="2802731" y="820340"/>
        <a:ext cx="2547937" cy="1528762"/>
      </dsp:txXfrm>
    </dsp:sp>
    <dsp:sp modelId="{2F0C6973-7632-4487-BDE6-4BEE34FF133D}">
      <dsp:nvSpPr>
        <dsp:cNvPr id="0" name=""/>
        <dsp:cNvSpPr/>
      </dsp:nvSpPr>
      <dsp:spPr>
        <a:xfrm>
          <a:off x="5605462" y="820340"/>
          <a:ext cx="2547937" cy="1528762"/>
        </a:xfrm>
        <a:prstGeom prst="rect">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Other Considerations</a:t>
          </a:r>
          <a:endParaRPr lang="en-US" sz="18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
          </a:pPr>
          <a:r>
            <a:rPr lang="en-US" sz="1400" kern="1200" dirty="0">
              <a:latin typeface="Arial" panose="020B0604020202020204" pitchFamily="34" charset="0"/>
              <a:cs typeface="Arial" panose="020B0604020202020204" pitchFamily="34" charset="0"/>
            </a:rPr>
            <a:t>How Work Affects the  Benefit</a:t>
          </a:r>
        </a:p>
        <a:p>
          <a:pPr marL="114300" lvl="1" indent="-114300" algn="l" defTabSz="622300">
            <a:lnSpc>
              <a:spcPct val="90000"/>
            </a:lnSpc>
            <a:spcBef>
              <a:spcPct val="0"/>
            </a:spcBef>
            <a:spcAft>
              <a:spcPct val="15000"/>
            </a:spcAft>
            <a:buFont typeface="Wingdings" panose="05000000000000000000" pitchFamily="2" charset="2"/>
            <a:buChar char="§"/>
          </a:pPr>
          <a:r>
            <a:rPr lang="en-US" sz="1400" kern="1200">
              <a:latin typeface="Arial" panose="020B0604020202020204" pitchFamily="34" charset="0"/>
              <a:cs typeface="Arial" panose="020B0604020202020204" pitchFamily="34" charset="0"/>
            </a:rPr>
            <a:t>Taxation of Social Security</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None/>
          </a:pPr>
          <a:endParaRPr lang="en-US" sz="1400" kern="1200" dirty="0">
            <a:latin typeface="Arial" panose="020B0604020202020204" pitchFamily="34" charset="0"/>
            <a:cs typeface="Arial" panose="020B0604020202020204" pitchFamily="34" charset="0"/>
          </a:endParaRPr>
        </a:p>
      </dsp:txBody>
      <dsp:txXfrm>
        <a:off x="5605462" y="820340"/>
        <a:ext cx="2547937" cy="1528762"/>
      </dsp:txXfrm>
    </dsp:sp>
    <dsp:sp modelId="{474D6DBB-9741-47EE-BD1C-85DAD16426D7}">
      <dsp:nvSpPr>
        <dsp:cNvPr id="0" name=""/>
        <dsp:cNvSpPr/>
      </dsp:nvSpPr>
      <dsp:spPr>
        <a:xfrm>
          <a:off x="1401365" y="2603896"/>
          <a:ext cx="2547937" cy="1528762"/>
        </a:xfrm>
        <a:prstGeom prst="rect">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Getting Started</a:t>
          </a:r>
          <a:endParaRPr lang="en-US" sz="18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
          </a:pPr>
          <a:r>
            <a:rPr lang="en-US" sz="1400" i="1" kern="1200">
              <a:latin typeface="Arial" panose="020B0604020202020204" pitchFamily="34" charset="0"/>
              <a:cs typeface="Arial" panose="020B0604020202020204" pitchFamily="34" charset="0"/>
            </a:rPr>
            <a:t>“my </a:t>
          </a:r>
          <a:r>
            <a:rPr lang="en-US" sz="1400" kern="1200">
              <a:latin typeface="Arial" panose="020B0604020202020204" pitchFamily="34" charset="0"/>
              <a:cs typeface="Arial" panose="020B0604020202020204" pitchFamily="34" charset="0"/>
            </a:rPr>
            <a:t>Social Security”</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
          </a:pPr>
          <a:r>
            <a:rPr lang="en-US" sz="1400" kern="1200">
              <a:latin typeface="Arial" panose="020B0604020202020204" pitchFamily="34" charset="0"/>
              <a:cs typeface="Arial" panose="020B0604020202020204" pitchFamily="34" charset="0"/>
            </a:rPr>
            <a:t>Applying for Benefits Online</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
          </a:pPr>
          <a:r>
            <a:rPr lang="en-US" sz="1400" kern="1200">
              <a:latin typeface="Arial" panose="020B0604020202020204" pitchFamily="34" charset="0"/>
              <a:cs typeface="Arial" panose="020B0604020202020204" pitchFamily="34" charset="0"/>
            </a:rPr>
            <a:t>Documents You’ll Need to Apply</a:t>
          </a:r>
          <a:endParaRPr lang="en-US" sz="1400" kern="1200" dirty="0">
            <a:latin typeface="Arial" panose="020B0604020202020204" pitchFamily="34" charset="0"/>
            <a:cs typeface="Arial" panose="020B0604020202020204" pitchFamily="34" charset="0"/>
          </a:endParaRPr>
        </a:p>
      </dsp:txBody>
      <dsp:txXfrm>
        <a:off x="1401365" y="2603896"/>
        <a:ext cx="2547937" cy="1528762"/>
      </dsp:txXfrm>
    </dsp:sp>
    <dsp:sp modelId="{D637FA80-6190-44FC-B639-FC315712227B}">
      <dsp:nvSpPr>
        <dsp:cNvPr id="0" name=""/>
        <dsp:cNvSpPr/>
      </dsp:nvSpPr>
      <dsp:spPr>
        <a:xfrm>
          <a:off x="4204096" y="2603896"/>
          <a:ext cx="2547937" cy="1528762"/>
        </a:xfrm>
        <a:prstGeom prst="rect">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Medicare</a:t>
          </a:r>
          <a:endParaRPr lang="en-US" sz="18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
          </a:pPr>
          <a:r>
            <a:rPr lang="en-US" sz="1400" kern="1200">
              <a:latin typeface="Arial" panose="020B0604020202020204" pitchFamily="34" charset="0"/>
              <a:cs typeface="Arial" panose="020B0604020202020204" pitchFamily="34" charset="0"/>
            </a:rPr>
            <a:t>Parts A, B C &amp; D</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
          </a:pPr>
          <a:r>
            <a:rPr lang="en-US" sz="1400" kern="1200">
              <a:latin typeface="Arial" panose="020B0604020202020204" pitchFamily="34" charset="0"/>
              <a:cs typeface="Arial" panose="020B0604020202020204" pitchFamily="34" charset="0"/>
            </a:rPr>
            <a:t>Deductibles and Coinsurance</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Wingdings" panose="05000000000000000000" pitchFamily="2" charset="2"/>
            <a:buChar char="§"/>
          </a:pPr>
          <a:r>
            <a:rPr lang="en-US" sz="1400" kern="1200">
              <a:latin typeface="Arial" panose="020B0604020202020204" pitchFamily="34" charset="0"/>
              <a:cs typeface="Arial" panose="020B0604020202020204" pitchFamily="34" charset="0"/>
            </a:rPr>
            <a:t>The “Donut Hole” Coverage Gap</a:t>
          </a:r>
          <a:endParaRPr lang="en-US" sz="1400" kern="1200" dirty="0">
            <a:latin typeface="Arial" panose="020B0604020202020204" pitchFamily="34" charset="0"/>
            <a:cs typeface="Arial" panose="020B0604020202020204" pitchFamily="34" charset="0"/>
          </a:endParaRPr>
        </a:p>
      </dsp:txBody>
      <dsp:txXfrm>
        <a:off x="4204096" y="2603896"/>
        <a:ext cx="2547937" cy="152876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0DC39A-89ED-43B3-8B96-B2540B9BB7DB}" type="datetimeFigureOut">
              <a:rPr lang="en-US" smtClean="0"/>
              <a:t>11/20/2020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CF8FB9-86A1-48A0-9931-CF015D1FDC27}" type="slidenum">
              <a:rPr lang="en-US" smtClean="0"/>
              <a:t>‹#›</a:t>
            </a:fld>
            <a:endParaRPr lang="en-US"/>
          </a:p>
        </p:txBody>
      </p:sp>
    </p:spTree>
    <p:extLst>
      <p:ext uri="{BB962C8B-B14F-4D97-AF65-F5344CB8AC3E}">
        <p14:creationId xmlns:p14="http://schemas.microsoft.com/office/powerpoint/2010/main" val="2908265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F8FB9-86A1-48A0-9931-CF015D1FDC27}" type="slidenum">
              <a:rPr lang="en-US" smtClean="0"/>
              <a:t>1</a:t>
            </a:fld>
            <a:endParaRPr lang="en-US"/>
          </a:p>
        </p:txBody>
      </p:sp>
    </p:spTree>
    <p:extLst>
      <p:ext uri="{BB962C8B-B14F-4D97-AF65-F5344CB8AC3E}">
        <p14:creationId xmlns:p14="http://schemas.microsoft.com/office/powerpoint/2010/main" val="1691128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F8FB9-86A1-48A0-9931-CF015D1FDC27}" type="slidenum">
              <a:rPr lang="en-US" smtClean="0"/>
              <a:t>10</a:t>
            </a:fld>
            <a:endParaRPr lang="en-US"/>
          </a:p>
        </p:txBody>
      </p:sp>
    </p:spTree>
    <p:extLst>
      <p:ext uri="{BB962C8B-B14F-4D97-AF65-F5344CB8AC3E}">
        <p14:creationId xmlns:p14="http://schemas.microsoft.com/office/powerpoint/2010/main" val="2997433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DCCF8FB9-86A1-48A0-9931-CF015D1FDC27}" type="slidenum">
              <a:rPr lang="en-US" smtClean="0"/>
              <a:t>11</a:t>
            </a:fld>
            <a:endParaRPr lang="en-US"/>
          </a:p>
        </p:txBody>
      </p:sp>
    </p:spTree>
    <p:extLst>
      <p:ext uri="{BB962C8B-B14F-4D97-AF65-F5344CB8AC3E}">
        <p14:creationId xmlns:p14="http://schemas.microsoft.com/office/powerpoint/2010/main" val="2098026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F8FB9-86A1-48A0-9931-CF015D1FDC27}" type="slidenum">
              <a:rPr lang="en-US" smtClean="0"/>
              <a:t>12</a:t>
            </a:fld>
            <a:endParaRPr lang="en-US"/>
          </a:p>
        </p:txBody>
      </p:sp>
    </p:spTree>
    <p:extLst>
      <p:ext uri="{BB962C8B-B14F-4D97-AF65-F5344CB8AC3E}">
        <p14:creationId xmlns:p14="http://schemas.microsoft.com/office/powerpoint/2010/main" val="431533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F8FB9-86A1-48A0-9931-CF015D1FDC27}" type="slidenum">
              <a:rPr lang="en-US" smtClean="0"/>
              <a:t>13</a:t>
            </a:fld>
            <a:endParaRPr lang="en-US"/>
          </a:p>
        </p:txBody>
      </p:sp>
    </p:spTree>
    <p:extLst>
      <p:ext uri="{BB962C8B-B14F-4D97-AF65-F5344CB8AC3E}">
        <p14:creationId xmlns:p14="http://schemas.microsoft.com/office/powerpoint/2010/main" val="4252377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69DC05-987F-DB47-ABC5-B99FA03AF0F3}" type="slidenum">
              <a:rPr lang="en-US" smtClean="0"/>
              <a:pPr/>
              <a:t>14</a:t>
            </a:fld>
            <a:endParaRPr lang="en-US" dirty="0"/>
          </a:p>
        </p:txBody>
      </p:sp>
    </p:spTree>
    <p:extLst>
      <p:ext uri="{BB962C8B-B14F-4D97-AF65-F5344CB8AC3E}">
        <p14:creationId xmlns:p14="http://schemas.microsoft.com/office/powerpoint/2010/main" val="1346672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F8FB9-86A1-48A0-9931-CF015D1FDC27}" type="slidenum">
              <a:rPr lang="en-US" smtClean="0"/>
              <a:t>15</a:t>
            </a:fld>
            <a:endParaRPr lang="en-US"/>
          </a:p>
        </p:txBody>
      </p:sp>
    </p:spTree>
    <p:extLst>
      <p:ext uri="{BB962C8B-B14F-4D97-AF65-F5344CB8AC3E}">
        <p14:creationId xmlns:p14="http://schemas.microsoft.com/office/powerpoint/2010/main" val="1558440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F8FB9-86A1-48A0-9931-CF015D1FDC27}" type="slidenum">
              <a:rPr lang="en-US" smtClean="0"/>
              <a:t>16</a:t>
            </a:fld>
            <a:endParaRPr lang="en-US"/>
          </a:p>
        </p:txBody>
      </p:sp>
    </p:spTree>
    <p:extLst>
      <p:ext uri="{BB962C8B-B14F-4D97-AF65-F5344CB8AC3E}">
        <p14:creationId xmlns:p14="http://schemas.microsoft.com/office/powerpoint/2010/main" val="2060699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F8FB9-86A1-48A0-9931-CF015D1FDC27}" type="slidenum">
              <a:rPr lang="en-US" smtClean="0"/>
              <a:t>17</a:t>
            </a:fld>
            <a:endParaRPr lang="en-US"/>
          </a:p>
        </p:txBody>
      </p:sp>
    </p:spTree>
    <p:extLst>
      <p:ext uri="{BB962C8B-B14F-4D97-AF65-F5344CB8AC3E}">
        <p14:creationId xmlns:p14="http://schemas.microsoft.com/office/powerpoint/2010/main" val="1590478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CCF8FB9-86A1-48A0-9931-CF015D1FDC27}" type="slidenum">
              <a:rPr lang="en-US" smtClean="0"/>
              <a:t>18</a:t>
            </a:fld>
            <a:endParaRPr lang="en-US"/>
          </a:p>
        </p:txBody>
      </p:sp>
    </p:spTree>
    <p:extLst>
      <p:ext uri="{BB962C8B-B14F-4D97-AF65-F5344CB8AC3E}">
        <p14:creationId xmlns:p14="http://schemas.microsoft.com/office/powerpoint/2010/main" val="1809912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F8FB9-86A1-48A0-9931-CF015D1FDC27}" type="slidenum">
              <a:rPr lang="en-US" smtClean="0"/>
              <a:t>19</a:t>
            </a:fld>
            <a:endParaRPr lang="en-US"/>
          </a:p>
        </p:txBody>
      </p:sp>
    </p:spTree>
    <p:extLst>
      <p:ext uri="{BB962C8B-B14F-4D97-AF65-F5344CB8AC3E}">
        <p14:creationId xmlns:p14="http://schemas.microsoft.com/office/powerpoint/2010/main" val="625544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69DC05-987F-DB47-ABC5-B99FA03AF0F3}" type="slidenum">
              <a:rPr lang="en-US" smtClean="0"/>
              <a:pPr/>
              <a:t>2</a:t>
            </a:fld>
            <a:endParaRPr lang="en-US" dirty="0"/>
          </a:p>
        </p:txBody>
      </p:sp>
    </p:spTree>
    <p:extLst>
      <p:ext uri="{BB962C8B-B14F-4D97-AF65-F5344CB8AC3E}">
        <p14:creationId xmlns:p14="http://schemas.microsoft.com/office/powerpoint/2010/main" val="671250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F8FB9-86A1-48A0-9931-CF015D1FDC27}" type="slidenum">
              <a:rPr lang="en-US" smtClean="0"/>
              <a:t>20</a:t>
            </a:fld>
            <a:endParaRPr lang="en-US"/>
          </a:p>
        </p:txBody>
      </p:sp>
    </p:spTree>
    <p:extLst>
      <p:ext uri="{BB962C8B-B14F-4D97-AF65-F5344CB8AC3E}">
        <p14:creationId xmlns:p14="http://schemas.microsoft.com/office/powerpoint/2010/main" val="35974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CF8FB9-86A1-48A0-9931-CF015D1FDC27}" type="slidenum">
              <a:rPr lang="en-US" smtClean="0"/>
              <a:t>21</a:t>
            </a:fld>
            <a:endParaRPr lang="en-US"/>
          </a:p>
        </p:txBody>
      </p:sp>
    </p:spTree>
    <p:extLst>
      <p:ext uri="{BB962C8B-B14F-4D97-AF65-F5344CB8AC3E}">
        <p14:creationId xmlns:p14="http://schemas.microsoft.com/office/powerpoint/2010/main" val="4014350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CF8FB9-86A1-48A0-9931-CF015D1FDC27}" type="slidenum">
              <a:rPr lang="en-US" smtClean="0"/>
              <a:t>22</a:t>
            </a:fld>
            <a:endParaRPr lang="en-US"/>
          </a:p>
        </p:txBody>
      </p:sp>
    </p:spTree>
    <p:extLst>
      <p:ext uri="{BB962C8B-B14F-4D97-AF65-F5344CB8AC3E}">
        <p14:creationId xmlns:p14="http://schemas.microsoft.com/office/powerpoint/2010/main" val="525469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CCF8FB9-86A1-48A0-9931-CF015D1FDC27}" type="slidenum">
              <a:rPr lang="en-US" smtClean="0"/>
              <a:t>23</a:t>
            </a:fld>
            <a:endParaRPr lang="en-US"/>
          </a:p>
        </p:txBody>
      </p:sp>
    </p:spTree>
    <p:extLst>
      <p:ext uri="{BB962C8B-B14F-4D97-AF65-F5344CB8AC3E}">
        <p14:creationId xmlns:p14="http://schemas.microsoft.com/office/powerpoint/2010/main" val="2327856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CF8FB9-86A1-48A0-9931-CF015D1FDC27}" type="slidenum">
              <a:rPr lang="en-US" smtClean="0"/>
              <a:t>24</a:t>
            </a:fld>
            <a:endParaRPr lang="en-US"/>
          </a:p>
        </p:txBody>
      </p:sp>
    </p:spTree>
    <p:extLst>
      <p:ext uri="{BB962C8B-B14F-4D97-AF65-F5344CB8AC3E}">
        <p14:creationId xmlns:p14="http://schemas.microsoft.com/office/powerpoint/2010/main" val="3474415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CF8FB9-86A1-48A0-9931-CF015D1FDC27}" type="slidenum">
              <a:rPr lang="en-US" smtClean="0"/>
              <a:t>25</a:t>
            </a:fld>
            <a:endParaRPr lang="en-US"/>
          </a:p>
        </p:txBody>
      </p:sp>
    </p:spTree>
    <p:extLst>
      <p:ext uri="{BB962C8B-B14F-4D97-AF65-F5344CB8AC3E}">
        <p14:creationId xmlns:p14="http://schemas.microsoft.com/office/powerpoint/2010/main" val="866137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CF8FB9-86A1-48A0-9931-CF015D1FDC27}" type="slidenum">
              <a:rPr lang="en-US" smtClean="0"/>
              <a:t>26</a:t>
            </a:fld>
            <a:endParaRPr lang="en-US"/>
          </a:p>
        </p:txBody>
      </p:sp>
    </p:spTree>
    <p:extLst>
      <p:ext uri="{BB962C8B-B14F-4D97-AF65-F5344CB8AC3E}">
        <p14:creationId xmlns:p14="http://schemas.microsoft.com/office/powerpoint/2010/main" val="17033968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CCF8FB9-86A1-48A0-9931-CF015D1FDC27}" type="slidenum">
              <a:rPr lang="en-US" smtClean="0"/>
              <a:t>27</a:t>
            </a:fld>
            <a:endParaRPr lang="en-US"/>
          </a:p>
        </p:txBody>
      </p:sp>
    </p:spTree>
    <p:extLst>
      <p:ext uri="{BB962C8B-B14F-4D97-AF65-F5344CB8AC3E}">
        <p14:creationId xmlns:p14="http://schemas.microsoft.com/office/powerpoint/2010/main" val="1571544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CF8FB9-86A1-48A0-9931-CF015D1FDC27}" type="slidenum">
              <a:rPr lang="en-US" smtClean="0"/>
              <a:t>28</a:t>
            </a:fld>
            <a:endParaRPr lang="en-US"/>
          </a:p>
        </p:txBody>
      </p:sp>
    </p:spTree>
    <p:extLst>
      <p:ext uri="{BB962C8B-B14F-4D97-AF65-F5344CB8AC3E}">
        <p14:creationId xmlns:p14="http://schemas.microsoft.com/office/powerpoint/2010/main" val="1458552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DCCF8FB9-86A1-48A0-9931-CF015D1FDC27}" type="slidenum">
              <a:rPr lang="en-US" smtClean="0"/>
              <a:t>29</a:t>
            </a:fld>
            <a:endParaRPr lang="en-US"/>
          </a:p>
        </p:txBody>
      </p:sp>
    </p:spTree>
    <p:extLst>
      <p:ext uri="{BB962C8B-B14F-4D97-AF65-F5344CB8AC3E}">
        <p14:creationId xmlns:p14="http://schemas.microsoft.com/office/powerpoint/2010/main" val="1843647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69DC05-987F-DB47-ABC5-B99FA03AF0F3}" type="slidenum">
              <a:rPr lang="en-US" smtClean="0"/>
              <a:pPr/>
              <a:t>3</a:t>
            </a:fld>
            <a:endParaRPr lang="en-US" dirty="0"/>
          </a:p>
        </p:txBody>
      </p:sp>
    </p:spTree>
    <p:extLst>
      <p:ext uri="{BB962C8B-B14F-4D97-AF65-F5344CB8AC3E}">
        <p14:creationId xmlns:p14="http://schemas.microsoft.com/office/powerpoint/2010/main" val="1455537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F8FB9-86A1-48A0-9931-CF015D1FDC27}" type="slidenum">
              <a:rPr lang="en-US" smtClean="0"/>
              <a:t>30</a:t>
            </a:fld>
            <a:endParaRPr lang="en-US"/>
          </a:p>
        </p:txBody>
      </p:sp>
    </p:spTree>
    <p:extLst>
      <p:ext uri="{BB962C8B-B14F-4D97-AF65-F5344CB8AC3E}">
        <p14:creationId xmlns:p14="http://schemas.microsoft.com/office/powerpoint/2010/main" val="26041787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254">
              <a:defRPr/>
            </a:pPr>
            <a:endParaRPr lang="en-US" dirty="0"/>
          </a:p>
        </p:txBody>
      </p:sp>
      <p:sp>
        <p:nvSpPr>
          <p:cNvPr id="4" name="Slide Number Placeholder 3"/>
          <p:cNvSpPr>
            <a:spLocks noGrp="1"/>
          </p:cNvSpPr>
          <p:nvPr>
            <p:ph type="sldNum" sz="quarter" idx="5"/>
          </p:nvPr>
        </p:nvSpPr>
        <p:spPr/>
        <p:txBody>
          <a:bodyPr/>
          <a:lstStyle/>
          <a:p>
            <a:fld id="{3769DC05-987F-DB47-ABC5-B99FA03AF0F3}" type="slidenum">
              <a:rPr lang="en-US" smtClean="0"/>
              <a:pPr/>
              <a:t>31</a:t>
            </a:fld>
            <a:endParaRPr lang="en-US" dirty="0"/>
          </a:p>
        </p:txBody>
      </p:sp>
    </p:spTree>
    <p:extLst>
      <p:ext uri="{BB962C8B-B14F-4D97-AF65-F5344CB8AC3E}">
        <p14:creationId xmlns:p14="http://schemas.microsoft.com/office/powerpoint/2010/main" val="32662159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CF8FB9-86A1-48A0-9931-CF015D1FDC27}" type="slidenum">
              <a:rPr lang="en-US" smtClean="0"/>
              <a:t>32</a:t>
            </a:fld>
            <a:endParaRPr lang="en-US"/>
          </a:p>
        </p:txBody>
      </p:sp>
    </p:spTree>
    <p:extLst>
      <p:ext uri="{BB962C8B-B14F-4D97-AF65-F5344CB8AC3E}">
        <p14:creationId xmlns:p14="http://schemas.microsoft.com/office/powerpoint/2010/main" val="17935112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CF8FB9-86A1-48A0-9931-CF015D1FDC27}" type="slidenum">
              <a:rPr lang="en-US" smtClean="0"/>
              <a:t>33</a:t>
            </a:fld>
            <a:endParaRPr lang="en-US"/>
          </a:p>
        </p:txBody>
      </p:sp>
    </p:spTree>
    <p:extLst>
      <p:ext uri="{BB962C8B-B14F-4D97-AF65-F5344CB8AC3E}">
        <p14:creationId xmlns:p14="http://schemas.microsoft.com/office/powerpoint/2010/main" val="26178317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CF8FB9-86A1-48A0-9931-CF015D1FDC27}" type="slidenum">
              <a:rPr lang="en-US" smtClean="0"/>
              <a:t>34</a:t>
            </a:fld>
            <a:endParaRPr lang="en-US"/>
          </a:p>
        </p:txBody>
      </p:sp>
    </p:spTree>
    <p:extLst>
      <p:ext uri="{BB962C8B-B14F-4D97-AF65-F5344CB8AC3E}">
        <p14:creationId xmlns:p14="http://schemas.microsoft.com/office/powerpoint/2010/main" val="28497285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CF8FB9-86A1-48A0-9931-CF015D1FDC27}" type="slidenum">
              <a:rPr lang="en-US" smtClean="0"/>
              <a:t>35</a:t>
            </a:fld>
            <a:endParaRPr lang="en-US"/>
          </a:p>
        </p:txBody>
      </p:sp>
    </p:spTree>
    <p:extLst>
      <p:ext uri="{BB962C8B-B14F-4D97-AF65-F5344CB8AC3E}">
        <p14:creationId xmlns:p14="http://schemas.microsoft.com/office/powerpoint/2010/main" val="17750343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69DC05-987F-DB47-ABC5-B99FA03AF0F3}" type="slidenum">
              <a:rPr lang="en-US" smtClean="0"/>
              <a:pPr/>
              <a:t>36</a:t>
            </a:fld>
            <a:endParaRPr lang="en-US" dirty="0"/>
          </a:p>
        </p:txBody>
      </p:sp>
    </p:spTree>
    <p:extLst>
      <p:ext uri="{BB962C8B-B14F-4D97-AF65-F5344CB8AC3E}">
        <p14:creationId xmlns:p14="http://schemas.microsoft.com/office/powerpoint/2010/main" val="6247963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CF8FB9-86A1-48A0-9931-CF015D1FDC27}" type="slidenum">
              <a:rPr lang="en-US" smtClean="0"/>
              <a:t>37</a:t>
            </a:fld>
            <a:endParaRPr lang="en-US"/>
          </a:p>
        </p:txBody>
      </p:sp>
    </p:spTree>
    <p:extLst>
      <p:ext uri="{BB962C8B-B14F-4D97-AF65-F5344CB8AC3E}">
        <p14:creationId xmlns:p14="http://schemas.microsoft.com/office/powerpoint/2010/main" val="15199907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CF8FB9-86A1-48A0-9931-CF015D1FDC27}" type="slidenum">
              <a:rPr lang="en-US" smtClean="0"/>
              <a:t>38</a:t>
            </a:fld>
            <a:endParaRPr lang="en-US"/>
          </a:p>
        </p:txBody>
      </p:sp>
    </p:spTree>
    <p:extLst>
      <p:ext uri="{BB962C8B-B14F-4D97-AF65-F5344CB8AC3E}">
        <p14:creationId xmlns:p14="http://schemas.microsoft.com/office/powerpoint/2010/main" val="3915950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F8FB9-86A1-48A0-9931-CF015D1FDC27}" type="slidenum">
              <a:rPr lang="en-US" smtClean="0"/>
              <a:t>4</a:t>
            </a:fld>
            <a:endParaRPr lang="en-US"/>
          </a:p>
        </p:txBody>
      </p:sp>
    </p:spTree>
    <p:extLst>
      <p:ext uri="{BB962C8B-B14F-4D97-AF65-F5344CB8AC3E}">
        <p14:creationId xmlns:p14="http://schemas.microsoft.com/office/powerpoint/2010/main" val="1457178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F8FB9-86A1-48A0-9931-CF015D1FDC27}" type="slidenum">
              <a:rPr lang="en-US" smtClean="0"/>
              <a:t>5</a:t>
            </a:fld>
            <a:endParaRPr lang="en-US"/>
          </a:p>
        </p:txBody>
      </p:sp>
    </p:spTree>
    <p:extLst>
      <p:ext uri="{BB962C8B-B14F-4D97-AF65-F5344CB8AC3E}">
        <p14:creationId xmlns:p14="http://schemas.microsoft.com/office/powerpoint/2010/main" val="287019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F8FB9-86A1-48A0-9931-CF015D1FDC27}" type="slidenum">
              <a:rPr lang="en-US" smtClean="0"/>
              <a:t>6</a:t>
            </a:fld>
            <a:endParaRPr lang="en-US"/>
          </a:p>
        </p:txBody>
      </p:sp>
    </p:spTree>
    <p:extLst>
      <p:ext uri="{BB962C8B-B14F-4D97-AF65-F5344CB8AC3E}">
        <p14:creationId xmlns:p14="http://schemas.microsoft.com/office/powerpoint/2010/main" val="3903779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F8FB9-86A1-48A0-9931-CF015D1FDC27}" type="slidenum">
              <a:rPr lang="en-US" smtClean="0"/>
              <a:t>7</a:t>
            </a:fld>
            <a:endParaRPr lang="en-US"/>
          </a:p>
        </p:txBody>
      </p:sp>
    </p:spTree>
    <p:extLst>
      <p:ext uri="{BB962C8B-B14F-4D97-AF65-F5344CB8AC3E}">
        <p14:creationId xmlns:p14="http://schemas.microsoft.com/office/powerpoint/2010/main" val="3845653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F8FB9-86A1-48A0-9931-CF015D1FDC27}" type="slidenum">
              <a:rPr lang="en-US" smtClean="0"/>
              <a:t>8</a:t>
            </a:fld>
            <a:endParaRPr lang="en-US"/>
          </a:p>
        </p:txBody>
      </p:sp>
    </p:spTree>
    <p:extLst>
      <p:ext uri="{BB962C8B-B14F-4D97-AF65-F5344CB8AC3E}">
        <p14:creationId xmlns:p14="http://schemas.microsoft.com/office/powerpoint/2010/main" val="3982389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F8FB9-86A1-48A0-9931-CF015D1FDC27}" type="slidenum">
              <a:rPr lang="en-US" smtClean="0"/>
              <a:t>9</a:t>
            </a:fld>
            <a:endParaRPr lang="en-US"/>
          </a:p>
        </p:txBody>
      </p:sp>
    </p:spTree>
    <p:extLst>
      <p:ext uri="{BB962C8B-B14F-4D97-AF65-F5344CB8AC3E}">
        <p14:creationId xmlns:p14="http://schemas.microsoft.com/office/powerpoint/2010/main" val="15526649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A">
    <p:spTree>
      <p:nvGrpSpPr>
        <p:cNvPr id="1" name=""/>
        <p:cNvGrpSpPr/>
        <p:nvPr/>
      </p:nvGrpSpPr>
      <p:grpSpPr>
        <a:xfrm>
          <a:off x="0" y="0"/>
          <a:ext cx="0" cy="0"/>
          <a:chOff x="0" y="0"/>
          <a:chExt cx="0" cy="0"/>
        </a:xfrm>
      </p:grpSpPr>
      <p:pic>
        <p:nvPicPr>
          <p:cNvPr id="3" name="Picture 2" descr="A black sign with white text on a wooden bench&#10;&#10;Description automatically generated">
            <a:extLst>
              <a:ext uri="{FF2B5EF4-FFF2-40B4-BE49-F238E27FC236}">
                <a16:creationId xmlns:a16="http://schemas.microsoft.com/office/drawing/2014/main" id="{82C96D3C-998E-45EF-8424-EA43E707CCF8}"/>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1"/>
            <a:ext cx="9144000" cy="6858000"/>
          </a:xfrm>
          <a:prstGeom prst="rect">
            <a:avLst/>
          </a:prstGeom>
        </p:spPr>
      </p:pic>
      <p:sp>
        <p:nvSpPr>
          <p:cNvPr id="8" name="bk object 16"/>
          <p:cNvSpPr/>
          <p:nvPr userDrawn="1"/>
        </p:nvSpPr>
        <p:spPr>
          <a:xfrm>
            <a:off x="4608293" y="3059281"/>
            <a:ext cx="4543425" cy="3799204"/>
          </a:xfrm>
          <a:custGeom>
            <a:avLst/>
            <a:gdLst/>
            <a:ahLst/>
            <a:cxnLst/>
            <a:rect l="l" t="t" r="r" b="b"/>
            <a:pathLst>
              <a:path w="4543425" h="3799204">
                <a:moveTo>
                  <a:pt x="4543177" y="0"/>
                </a:moveTo>
                <a:lnTo>
                  <a:pt x="4524631" y="34511"/>
                </a:lnTo>
                <a:lnTo>
                  <a:pt x="4500741" y="78305"/>
                </a:lnTo>
                <a:lnTo>
                  <a:pt x="4476592" y="121913"/>
                </a:lnTo>
                <a:lnTo>
                  <a:pt x="4452185" y="165336"/>
                </a:lnTo>
                <a:lnTo>
                  <a:pt x="4427523" y="208572"/>
                </a:lnTo>
                <a:lnTo>
                  <a:pt x="4402604" y="251622"/>
                </a:lnTo>
                <a:lnTo>
                  <a:pt x="4377431" y="294484"/>
                </a:lnTo>
                <a:lnTo>
                  <a:pt x="4352004" y="337158"/>
                </a:lnTo>
                <a:lnTo>
                  <a:pt x="4326324" y="379644"/>
                </a:lnTo>
                <a:lnTo>
                  <a:pt x="4300391" y="421939"/>
                </a:lnTo>
                <a:lnTo>
                  <a:pt x="4274208" y="464045"/>
                </a:lnTo>
                <a:lnTo>
                  <a:pt x="4247773" y="505959"/>
                </a:lnTo>
                <a:lnTo>
                  <a:pt x="4221089" y="547682"/>
                </a:lnTo>
                <a:lnTo>
                  <a:pt x="4194155" y="589213"/>
                </a:lnTo>
                <a:lnTo>
                  <a:pt x="4166974" y="630551"/>
                </a:lnTo>
                <a:lnTo>
                  <a:pt x="4139545" y="671696"/>
                </a:lnTo>
                <a:lnTo>
                  <a:pt x="4111870" y="712646"/>
                </a:lnTo>
                <a:lnTo>
                  <a:pt x="4083949" y="753401"/>
                </a:lnTo>
                <a:lnTo>
                  <a:pt x="4055783" y="793961"/>
                </a:lnTo>
                <a:lnTo>
                  <a:pt x="4027374" y="834324"/>
                </a:lnTo>
                <a:lnTo>
                  <a:pt x="3998721" y="874491"/>
                </a:lnTo>
                <a:lnTo>
                  <a:pt x="3969826" y="914460"/>
                </a:lnTo>
                <a:lnTo>
                  <a:pt x="3940690" y="954231"/>
                </a:lnTo>
                <a:lnTo>
                  <a:pt x="3911313" y="993803"/>
                </a:lnTo>
                <a:lnTo>
                  <a:pt x="3881696" y="1033175"/>
                </a:lnTo>
                <a:lnTo>
                  <a:pt x="3851840" y="1072347"/>
                </a:lnTo>
                <a:lnTo>
                  <a:pt x="3821746" y="1111318"/>
                </a:lnTo>
                <a:lnTo>
                  <a:pt x="3791415" y="1150088"/>
                </a:lnTo>
                <a:lnTo>
                  <a:pt x="3760848" y="1188655"/>
                </a:lnTo>
                <a:lnTo>
                  <a:pt x="3730045" y="1227020"/>
                </a:lnTo>
                <a:lnTo>
                  <a:pt x="3699007" y="1265181"/>
                </a:lnTo>
                <a:lnTo>
                  <a:pt x="3667735" y="1303137"/>
                </a:lnTo>
                <a:lnTo>
                  <a:pt x="3636230" y="1340889"/>
                </a:lnTo>
                <a:lnTo>
                  <a:pt x="3604492" y="1378435"/>
                </a:lnTo>
                <a:lnTo>
                  <a:pt x="3572524" y="1415775"/>
                </a:lnTo>
                <a:lnTo>
                  <a:pt x="3540324" y="1452908"/>
                </a:lnTo>
                <a:lnTo>
                  <a:pt x="3507895" y="1489833"/>
                </a:lnTo>
                <a:lnTo>
                  <a:pt x="3475237" y="1526550"/>
                </a:lnTo>
                <a:lnTo>
                  <a:pt x="3442351" y="1563058"/>
                </a:lnTo>
                <a:lnTo>
                  <a:pt x="3409237" y="1599356"/>
                </a:lnTo>
                <a:lnTo>
                  <a:pt x="3375897" y="1635444"/>
                </a:lnTo>
                <a:lnTo>
                  <a:pt x="3342332" y="1671322"/>
                </a:lnTo>
                <a:lnTo>
                  <a:pt x="3308542" y="1706987"/>
                </a:lnTo>
                <a:lnTo>
                  <a:pt x="3274528" y="1742440"/>
                </a:lnTo>
                <a:lnTo>
                  <a:pt x="3240290" y="1777681"/>
                </a:lnTo>
                <a:lnTo>
                  <a:pt x="3205831" y="1812707"/>
                </a:lnTo>
                <a:lnTo>
                  <a:pt x="3171150" y="1847520"/>
                </a:lnTo>
                <a:lnTo>
                  <a:pt x="3136248" y="1882117"/>
                </a:lnTo>
                <a:lnTo>
                  <a:pt x="3101127" y="1916499"/>
                </a:lnTo>
                <a:lnTo>
                  <a:pt x="3065786" y="1950664"/>
                </a:lnTo>
                <a:lnTo>
                  <a:pt x="3030228" y="1984613"/>
                </a:lnTo>
                <a:lnTo>
                  <a:pt x="2994452" y="2018344"/>
                </a:lnTo>
                <a:lnTo>
                  <a:pt x="2958460" y="2051856"/>
                </a:lnTo>
                <a:lnTo>
                  <a:pt x="2922253" y="2085150"/>
                </a:lnTo>
                <a:lnTo>
                  <a:pt x="2885830" y="2118223"/>
                </a:lnTo>
                <a:lnTo>
                  <a:pt x="2849194" y="2151077"/>
                </a:lnTo>
                <a:lnTo>
                  <a:pt x="2812344" y="2183710"/>
                </a:lnTo>
                <a:lnTo>
                  <a:pt x="2775283" y="2216120"/>
                </a:lnTo>
                <a:lnTo>
                  <a:pt x="2738010" y="2248309"/>
                </a:lnTo>
                <a:lnTo>
                  <a:pt x="2700526" y="2280274"/>
                </a:lnTo>
                <a:lnTo>
                  <a:pt x="2662832" y="2312016"/>
                </a:lnTo>
                <a:lnTo>
                  <a:pt x="2624930" y="2343534"/>
                </a:lnTo>
                <a:lnTo>
                  <a:pt x="2586819" y="2374826"/>
                </a:lnTo>
                <a:lnTo>
                  <a:pt x="2548502" y="2405893"/>
                </a:lnTo>
                <a:lnTo>
                  <a:pt x="2509977" y="2436734"/>
                </a:lnTo>
                <a:lnTo>
                  <a:pt x="2471248" y="2467347"/>
                </a:lnTo>
                <a:lnTo>
                  <a:pt x="2432313" y="2497733"/>
                </a:lnTo>
                <a:lnTo>
                  <a:pt x="2353833" y="2557819"/>
                </a:lnTo>
                <a:lnTo>
                  <a:pt x="2274544" y="2616986"/>
                </a:lnTo>
                <a:lnTo>
                  <a:pt x="2194453" y="2675228"/>
                </a:lnTo>
                <a:lnTo>
                  <a:pt x="2113566" y="2732542"/>
                </a:lnTo>
                <a:lnTo>
                  <a:pt x="2031890" y="2788920"/>
                </a:lnTo>
                <a:lnTo>
                  <a:pt x="1949432" y="2844358"/>
                </a:lnTo>
                <a:lnTo>
                  <a:pt x="1866198" y="2898851"/>
                </a:lnTo>
                <a:lnTo>
                  <a:pt x="1782195" y="2952393"/>
                </a:lnTo>
                <a:lnTo>
                  <a:pt x="1697430" y="3004978"/>
                </a:lnTo>
                <a:lnTo>
                  <a:pt x="1611909" y="3056602"/>
                </a:lnTo>
                <a:lnTo>
                  <a:pt x="1525640" y="3107259"/>
                </a:lnTo>
                <a:lnTo>
                  <a:pt x="1438628" y="3156943"/>
                </a:lnTo>
                <a:lnTo>
                  <a:pt x="1350880" y="3205650"/>
                </a:lnTo>
                <a:lnTo>
                  <a:pt x="1262403" y="3253374"/>
                </a:lnTo>
                <a:lnTo>
                  <a:pt x="1173205" y="3300109"/>
                </a:lnTo>
                <a:lnTo>
                  <a:pt x="1083290" y="3345850"/>
                </a:lnTo>
                <a:lnTo>
                  <a:pt x="992667" y="3390593"/>
                </a:lnTo>
                <a:lnTo>
                  <a:pt x="901341" y="3434331"/>
                </a:lnTo>
                <a:lnTo>
                  <a:pt x="809320" y="3477059"/>
                </a:lnTo>
                <a:lnTo>
                  <a:pt x="716610" y="3518772"/>
                </a:lnTo>
                <a:lnTo>
                  <a:pt x="623218" y="3559464"/>
                </a:lnTo>
                <a:lnTo>
                  <a:pt x="529150" y="3599130"/>
                </a:lnTo>
                <a:lnTo>
                  <a:pt x="434413" y="3637765"/>
                </a:lnTo>
                <a:lnTo>
                  <a:pt x="339014" y="3675364"/>
                </a:lnTo>
                <a:lnTo>
                  <a:pt x="242960" y="3711920"/>
                </a:lnTo>
                <a:lnTo>
                  <a:pt x="146257" y="3747430"/>
                </a:lnTo>
                <a:lnTo>
                  <a:pt x="0" y="3798718"/>
                </a:lnTo>
                <a:lnTo>
                  <a:pt x="4543177" y="3798718"/>
                </a:lnTo>
                <a:lnTo>
                  <a:pt x="4543177" y="0"/>
                </a:lnTo>
                <a:close/>
              </a:path>
            </a:pathLst>
          </a:custGeom>
          <a:solidFill>
            <a:schemeClr val="bg1"/>
          </a:solidFill>
        </p:spPr>
        <p:txBody>
          <a:bodyPr wrap="square" lIns="0" tIns="0" rIns="0" bIns="0" rtlCol="0"/>
          <a:lstStyle/>
          <a:p>
            <a:endParaRPr dirty="0">
              <a:latin typeface="FS Thrive Elliot Regular"/>
            </a:endParaRPr>
          </a:p>
        </p:txBody>
      </p:sp>
      <p:sp>
        <p:nvSpPr>
          <p:cNvPr id="9" name="bk object 17"/>
          <p:cNvSpPr/>
          <p:nvPr userDrawn="1"/>
        </p:nvSpPr>
        <p:spPr>
          <a:xfrm>
            <a:off x="-2388" y="0"/>
            <a:ext cx="5725795" cy="3662679"/>
          </a:xfrm>
          <a:custGeom>
            <a:avLst/>
            <a:gdLst/>
            <a:ahLst/>
            <a:cxnLst/>
            <a:rect l="l" t="t" r="r" b="b"/>
            <a:pathLst>
              <a:path w="5725795" h="3662679">
                <a:moveTo>
                  <a:pt x="5725223" y="0"/>
                </a:moveTo>
                <a:lnTo>
                  <a:pt x="0" y="0"/>
                </a:lnTo>
                <a:lnTo>
                  <a:pt x="0" y="3456076"/>
                </a:lnTo>
                <a:lnTo>
                  <a:pt x="47636" y="3470694"/>
                </a:lnTo>
                <a:lnTo>
                  <a:pt x="95489" y="3484805"/>
                </a:lnTo>
                <a:lnTo>
                  <a:pt x="143553" y="3498405"/>
                </a:lnTo>
                <a:lnTo>
                  <a:pt x="191824" y="3511491"/>
                </a:lnTo>
                <a:lnTo>
                  <a:pt x="240297" y="3524059"/>
                </a:lnTo>
                <a:lnTo>
                  <a:pt x="288970" y="3536107"/>
                </a:lnTo>
                <a:lnTo>
                  <a:pt x="337837" y="3547630"/>
                </a:lnTo>
                <a:lnTo>
                  <a:pt x="386894" y="3558625"/>
                </a:lnTo>
                <a:lnTo>
                  <a:pt x="436138" y="3569088"/>
                </a:lnTo>
                <a:lnTo>
                  <a:pt x="485563" y="3579016"/>
                </a:lnTo>
                <a:lnTo>
                  <a:pt x="535166" y="3588406"/>
                </a:lnTo>
                <a:lnTo>
                  <a:pt x="584942" y="3597254"/>
                </a:lnTo>
                <a:lnTo>
                  <a:pt x="634887" y="3605556"/>
                </a:lnTo>
                <a:lnTo>
                  <a:pt x="684997" y="3613309"/>
                </a:lnTo>
                <a:lnTo>
                  <a:pt x="735268" y="3620510"/>
                </a:lnTo>
                <a:lnTo>
                  <a:pt x="785695" y="3627155"/>
                </a:lnTo>
                <a:lnTo>
                  <a:pt x="836275" y="3633240"/>
                </a:lnTo>
                <a:lnTo>
                  <a:pt x="887002" y="3638762"/>
                </a:lnTo>
                <a:lnTo>
                  <a:pt x="937874" y="3643718"/>
                </a:lnTo>
                <a:lnTo>
                  <a:pt x="988885" y="3648104"/>
                </a:lnTo>
                <a:lnTo>
                  <a:pt x="1040031" y="3651916"/>
                </a:lnTo>
                <a:lnTo>
                  <a:pt x="1091308" y="3655152"/>
                </a:lnTo>
                <a:lnTo>
                  <a:pt x="1142713" y="3657807"/>
                </a:lnTo>
                <a:lnTo>
                  <a:pt x="1194239" y="3659878"/>
                </a:lnTo>
                <a:lnTo>
                  <a:pt x="1245885" y="3661361"/>
                </a:lnTo>
                <a:lnTo>
                  <a:pt x="1297645" y="3662254"/>
                </a:lnTo>
                <a:lnTo>
                  <a:pt x="1349514" y="3662553"/>
                </a:lnTo>
                <a:lnTo>
                  <a:pt x="1452290" y="3661548"/>
                </a:lnTo>
                <a:lnTo>
                  <a:pt x="1554340" y="3658546"/>
                </a:lnTo>
                <a:lnTo>
                  <a:pt x="1655646" y="3653560"/>
                </a:lnTo>
                <a:lnTo>
                  <a:pt x="1706014" y="3650328"/>
                </a:lnTo>
                <a:lnTo>
                  <a:pt x="1756189" y="3646605"/>
                </a:lnTo>
                <a:lnTo>
                  <a:pt x="1806168" y="3642394"/>
                </a:lnTo>
                <a:lnTo>
                  <a:pt x="1855949" y="3637695"/>
                </a:lnTo>
                <a:lnTo>
                  <a:pt x="1905531" y="3632512"/>
                </a:lnTo>
                <a:lnTo>
                  <a:pt x="1954910" y="3626845"/>
                </a:lnTo>
                <a:lnTo>
                  <a:pt x="2004084" y="3620698"/>
                </a:lnTo>
                <a:lnTo>
                  <a:pt x="2053051" y="3614070"/>
                </a:lnTo>
                <a:lnTo>
                  <a:pt x="2101808" y="3606965"/>
                </a:lnTo>
                <a:lnTo>
                  <a:pt x="2150353" y="3599384"/>
                </a:lnTo>
                <a:lnTo>
                  <a:pt x="2198685" y="3591329"/>
                </a:lnTo>
                <a:lnTo>
                  <a:pt x="2246799" y="3582802"/>
                </a:lnTo>
                <a:lnTo>
                  <a:pt x="2294695" y="3573804"/>
                </a:lnTo>
                <a:lnTo>
                  <a:pt x="2342369" y="3564338"/>
                </a:lnTo>
                <a:lnTo>
                  <a:pt x="2389820" y="3554405"/>
                </a:lnTo>
                <a:lnTo>
                  <a:pt x="2437045" y="3544007"/>
                </a:lnTo>
                <a:lnTo>
                  <a:pt x="2484042" y="3533145"/>
                </a:lnTo>
                <a:lnTo>
                  <a:pt x="2530807" y="3521823"/>
                </a:lnTo>
                <a:lnTo>
                  <a:pt x="2577340" y="3510041"/>
                </a:lnTo>
                <a:lnTo>
                  <a:pt x="2623638" y="3497801"/>
                </a:lnTo>
                <a:lnTo>
                  <a:pt x="2669698" y="3485105"/>
                </a:lnTo>
                <a:lnTo>
                  <a:pt x="2715517" y="3471956"/>
                </a:lnTo>
                <a:lnTo>
                  <a:pt x="2761095" y="3458354"/>
                </a:lnTo>
                <a:lnTo>
                  <a:pt x="2806428" y="3444302"/>
                </a:lnTo>
                <a:lnTo>
                  <a:pt x="2851513" y="3429801"/>
                </a:lnTo>
                <a:lnTo>
                  <a:pt x="2896349" y="3414853"/>
                </a:lnTo>
                <a:lnTo>
                  <a:pt x="2940934" y="3399461"/>
                </a:lnTo>
                <a:lnTo>
                  <a:pt x="2985264" y="3383625"/>
                </a:lnTo>
                <a:lnTo>
                  <a:pt x="3029338" y="3367348"/>
                </a:lnTo>
                <a:lnTo>
                  <a:pt x="3073153" y="3350632"/>
                </a:lnTo>
                <a:lnTo>
                  <a:pt x="3116706" y="3333478"/>
                </a:lnTo>
                <a:lnTo>
                  <a:pt x="3159997" y="3315888"/>
                </a:lnTo>
                <a:lnTo>
                  <a:pt x="3203021" y="3297864"/>
                </a:lnTo>
                <a:lnTo>
                  <a:pt x="3245777" y="3279408"/>
                </a:lnTo>
                <a:lnTo>
                  <a:pt x="3288263" y="3260522"/>
                </a:lnTo>
                <a:lnTo>
                  <a:pt x="3330476" y="3241207"/>
                </a:lnTo>
                <a:lnTo>
                  <a:pt x="3372413" y="3221466"/>
                </a:lnTo>
                <a:lnTo>
                  <a:pt x="3414073" y="3201299"/>
                </a:lnTo>
                <a:lnTo>
                  <a:pt x="3455453" y="3180709"/>
                </a:lnTo>
                <a:lnTo>
                  <a:pt x="3496551" y="3159699"/>
                </a:lnTo>
                <a:lnTo>
                  <a:pt x="3537364" y="3138268"/>
                </a:lnTo>
                <a:lnTo>
                  <a:pt x="3577890" y="3116421"/>
                </a:lnTo>
                <a:lnTo>
                  <a:pt x="3618127" y="3094157"/>
                </a:lnTo>
                <a:lnTo>
                  <a:pt x="3658072" y="3071479"/>
                </a:lnTo>
                <a:lnTo>
                  <a:pt x="3697723" y="3048390"/>
                </a:lnTo>
                <a:lnTo>
                  <a:pt x="3737078" y="3024890"/>
                </a:lnTo>
                <a:lnTo>
                  <a:pt x="3776134" y="3000981"/>
                </a:lnTo>
                <a:lnTo>
                  <a:pt x="3814889" y="2976666"/>
                </a:lnTo>
                <a:lnTo>
                  <a:pt x="3853340" y="2951946"/>
                </a:lnTo>
                <a:lnTo>
                  <a:pt x="3891486" y="2926823"/>
                </a:lnTo>
                <a:lnTo>
                  <a:pt x="3929324" y="2901299"/>
                </a:lnTo>
                <a:lnTo>
                  <a:pt x="3966851" y="2875375"/>
                </a:lnTo>
                <a:lnTo>
                  <a:pt x="4004065" y="2849054"/>
                </a:lnTo>
                <a:lnTo>
                  <a:pt x="4040965" y="2822337"/>
                </a:lnTo>
                <a:lnTo>
                  <a:pt x="4077547" y="2795226"/>
                </a:lnTo>
                <a:lnTo>
                  <a:pt x="4113809" y="2767723"/>
                </a:lnTo>
                <a:lnTo>
                  <a:pt x="4149749" y="2739829"/>
                </a:lnTo>
                <a:lnTo>
                  <a:pt x="4185364" y="2711548"/>
                </a:lnTo>
                <a:lnTo>
                  <a:pt x="4220652" y="2682879"/>
                </a:lnTo>
                <a:lnTo>
                  <a:pt x="4255612" y="2653826"/>
                </a:lnTo>
                <a:lnTo>
                  <a:pt x="4290239" y="2624390"/>
                </a:lnTo>
                <a:lnTo>
                  <a:pt x="4324533" y="2594572"/>
                </a:lnTo>
                <a:lnTo>
                  <a:pt x="4358491" y="2564376"/>
                </a:lnTo>
                <a:lnTo>
                  <a:pt x="4392110" y="2533801"/>
                </a:lnTo>
                <a:lnTo>
                  <a:pt x="4425388" y="2502851"/>
                </a:lnTo>
                <a:lnTo>
                  <a:pt x="4458322" y="2471527"/>
                </a:lnTo>
                <a:lnTo>
                  <a:pt x="4490911" y="2439831"/>
                </a:lnTo>
                <a:lnTo>
                  <a:pt x="4523152" y="2407765"/>
                </a:lnTo>
                <a:lnTo>
                  <a:pt x="4555043" y="2375331"/>
                </a:lnTo>
                <a:lnTo>
                  <a:pt x="4586581" y="2342529"/>
                </a:lnTo>
                <a:lnTo>
                  <a:pt x="4617764" y="2309363"/>
                </a:lnTo>
                <a:lnTo>
                  <a:pt x="4648590" y="2275834"/>
                </a:lnTo>
                <a:lnTo>
                  <a:pt x="4679056" y="2241944"/>
                </a:lnTo>
                <a:lnTo>
                  <a:pt x="4709160" y="2207695"/>
                </a:lnTo>
                <a:lnTo>
                  <a:pt x="4738899" y="2173088"/>
                </a:lnTo>
                <a:lnTo>
                  <a:pt x="4768272" y="2138125"/>
                </a:lnTo>
                <a:lnTo>
                  <a:pt x="4797275" y="2102809"/>
                </a:lnTo>
                <a:lnTo>
                  <a:pt x="4825907" y="2067141"/>
                </a:lnTo>
                <a:lnTo>
                  <a:pt x="4854166" y="2031122"/>
                </a:lnTo>
                <a:lnTo>
                  <a:pt x="4882048" y="1994755"/>
                </a:lnTo>
                <a:lnTo>
                  <a:pt x="4909551" y="1958041"/>
                </a:lnTo>
                <a:lnTo>
                  <a:pt x="4936674" y="1920983"/>
                </a:lnTo>
                <a:lnTo>
                  <a:pt x="4963414" y="1883582"/>
                </a:lnTo>
                <a:lnTo>
                  <a:pt x="4989768" y="1845839"/>
                </a:lnTo>
                <a:lnTo>
                  <a:pt x="5015734" y="1807758"/>
                </a:lnTo>
                <a:lnTo>
                  <a:pt x="5041310" y="1769338"/>
                </a:lnTo>
                <a:lnTo>
                  <a:pt x="5066494" y="1730584"/>
                </a:lnTo>
                <a:lnTo>
                  <a:pt x="5091282" y="1691495"/>
                </a:lnTo>
                <a:lnTo>
                  <a:pt x="5115673" y="1652075"/>
                </a:lnTo>
                <a:lnTo>
                  <a:pt x="5139665" y="1612324"/>
                </a:lnTo>
                <a:lnTo>
                  <a:pt x="5163255" y="1572245"/>
                </a:lnTo>
                <a:lnTo>
                  <a:pt x="5186440" y="1531839"/>
                </a:lnTo>
                <a:lnTo>
                  <a:pt x="5209219" y="1491109"/>
                </a:lnTo>
                <a:lnTo>
                  <a:pt x="5231588" y="1450056"/>
                </a:lnTo>
                <a:lnTo>
                  <a:pt x="5253547" y="1408681"/>
                </a:lnTo>
                <a:lnTo>
                  <a:pt x="5275091" y="1366988"/>
                </a:lnTo>
                <a:lnTo>
                  <a:pt x="5296220" y="1324977"/>
                </a:lnTo>
                <a:lnTo>
                  <a:pt x="5316930" y="1282650"/>
                </a:lnTo>
                <a:lnTo>
                  <a:pt x="5337220" y="1240010"/>
                </a:lnTo>
                <a:lnTo>
                  <a:pt x="5357086" y="1197058"/>
                </a:lnTo>
                <a:lnTo>
                  <a:pt x="5376527" y="1153795"/>
                </a:lnTo>
                <a:lnTo>
                  <a:pt x="5395540" y="1110225"/>
                </a:lnTo>
                <a:lnTo>
                  <a:pt x="5414124" y="1066348"/>
                </a:lnTo>
                <a:lnTo>
                  <a:pt x="5432274" y="1022166"/>
                </a:lnTo>
                <a:lnTo>
                  <a:pt x="5449990" y="977681"/>
                </a:lnTo>
                <a:lnTo>
                  <a:pt x="5467269" y="932895"/>
                </a:lnTo>
                <a:lnTo>
                  <a:pt x="5484108" y="887810"/>
                </a:lnTo>
                <a:lnTo>
                  <a:pt x="5500505" y="842428"/>
                </a:lnTo>
                <a:lnTo>
                  <a:pt x="5516458" y="796750"/>
                </a:lnTo>
                <a:lnTo>
                  <a:pt x="5531965" y="750779"/>
                </a:lnTo>
                <a:lnTo>
                  <a:pt x="5547023" y="704515"/>
                </a:lnTo>
                <a:lnTo>
                  <a:pt x="5561629" y="657961"/>
                </a:lnTo>
                <a:lnTo>
                  <a:pt x="5575782" y="611119"/>
                </a:lnTo>
                <a:lnTo>
                  <a:pt x="5589479" y="563991"/>
                </a:lnTo>
                <a:lnTo>
                  <a:pt x="5602717" y="516578"/>
                </a:lnTo>
                <a:lnTo>
                  <a:pt x="5615495" y="468882"/>
                </a:lnTo>
                <a:lnTo>
                  <a:pt x="5627811" y="420905"/>
                </a:lnTo>
                <a:lnTo>
                  <a:pt x="5639660" y="372650"/>
                </a:lnTo>
                <a:lnTo>
                  <a:pt x="5651042" y="324116"/>
                </a:lnTo>
                <a:lnTo>
                  <a:pt x="5725223" y="0"/>
                </a:lnTo>
                <a:close/>
              </a:path>
            </a:pathLst>
          </a:custGeom>
          <a:solidFill>
            <a:srgbClr val="FFF200"/>
          </a:solidFill>
        </p:spPr>
        <p:txBody>
          <a:bodyPr wrap="square" lIns="0" tIns="0" rIns="0" bIns="0" rtlCol="0"/>
          <a:lstStyle/>
          <a:p>
            <a:endParaRPr dirty="0">
              <a:latin typeface="FS Thrive Elliot Regular"/>
            </a:endParaRPr>
          </a:p>
        </p:txBody>
      </p:sp>
      <p:sp>
        <p:nvSpPr>
          <p:cNvPr id="10" name="Title 1"/>
          <p:cNvSpPr>
            <a:spLocks noGrp="1"/>
          </p:cNvSpPr>
          <p:nvPr>
            <p:ph type="ctrTitle" hasCustomPrompt="1"/>
          </p:nvPr>
        </p:nvSpPr>
        <p:spPr>
          <a:xfrm>
            <a:off x="457200" y="457201"/>
            <a:ext cx="4143622" cy="1505088"/>
          </a:xfrm>
          <a:ln>
            <a:noFill/>
          </a:ln>
        </p:spPr>
        <p:txBody>
          <a:bodyPr anchor="b"/>
          <a:lstStyle>
            <a:lvl1pPr>
              <a:lnSpc>
                <a:spcPts val="4000"/>
              </a:lnSpc>
              <a:defRPr sz="4000" baseline="0"/>
            </a:lvl1pPr>
          </a:lstStyle>
          <a:p>
            <a:r>
              <a:rPr lang="en-US" dirty="0"/>
              <a:t>40pt headline three lines max sentence case </a:t>
            </a:r>
          </a:p>
        </p:txBody>
      </p:sp>
      <p:sp>
        <p:nvSpPr>
          <p:cNvPr id="13" name="Text Placeholder 25"/>
          <p:cNvSpPr>
            <a:spLocks noGrp="1"/>
          </p:cNvSpPr>
          <p:nvPr>
            <p:ph type="body" sz="quarter" idx="10" hasCustomPrompt="1"/>
          </p:nvPr>
        </p:nvSpPr>
        <p:spPr>
          <a:xfrm>
            <a:off x="457200" y="3179080"/>
            <a:ext cx="1743075" cy="261938"/>
          </a:xfrm>
        </p:spPr>
        <p:txBody>
          <a:bodyPr lIns="0" tIns="0" rIns="0" bIns="0" anchor="t">
            <a:noAutofit/>
          </a:bodyPr>
          <a:lstStyle>
            <a:lvl1pPr marL="0" indent="0">
              <a:lnSpc>
                <a:spcPct val="100000"/>
              </a:lnSpc>
              <a:buNone/>
              <a:defRPr sz="1400">
                <a:latin typeface="Arial" panose="020B0604020202020204" pitchFamily="34" charset="0"/>
              </a:defRPr>
            </a:lvl1pPr>
          </a:lstStyle>
          <a:p>
            <a:pPr lvl="0"/>
            <a:r>
              <a:rPr lang="en-US" dirty="0"/>
              <a:t>Month X, XXXX</a:t>
            </a:r>
          </a:p>
        </p:txBody>
      </p:sp>
      <p:sp>
        <p:nvSpPr>
          <p:cNvPr id="14" name="Text Placeholder 28"/>
          <p:cNvSpPr>
            <a:spLocks noGrp="1"/>
          </p:cNvSpPr>
          <p:nvPr>
            <p:ph type="body" sz="quarter" idx="11" hasCustomPrompt="1"/>
          </p:nvPr>
        </p:nvSpPr>
        <p:spPr>
          <a:xfrm>
            <a:off x="457200" y="2171018"/>
            <a:ext cx="3387725" cy="674687"/>
          </a:xfrm>
        </p:spPr>
        <p:txBody>
          <a:bodyPr wrap="square" lIns="0" tIns="0" rIns="0" bIns="0" anchor="t">
            <a:noAutofit/>
          </a:bodyPr>
          <a:lstStyle>
            <a:lvl1pPr marL="0" indent="0">
              <a:lnSpc>
                <a:spcPts val="3000"/>
              </a:lnSpc>
              <a:spcBef>
                <a:spcPts val="0"/>
              </a:spcBef>
              <a:buNone/>
              <a:defRPr sz="3000" baseline="0"/>
            </a:lvl1pPr>
          </a:lstStyle>
          <a:p>
            <a:pPr lvl="0"/>
            <a:r>
              <a:rPr lang="en-US" dirty="0"/>
              <a:t>30pt subhead two lines max sent case</a:t>
            </a:r>
          </a:p>
        </p:txBody>
      </p:sp>
      <p:pic>
        <p:nvPicPr>
          <p:cNvPr id="16" name="Picture 15" descr="Alight_Logo_052217.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31149" y="6063649"/>
            <a:ext cx="1155650" cy="466501"/>
          </a:xfrm>
          <a:prstGeom prst="rect">
            <a:avLst/>
          </a:prstGeom>
        </p:spPr>
      </p:pic>
    </p:spTree>
    <p:extLst>
      <p:ext uri="{BB962C8B-B14F-4D97-AF65-F5344CB8AC3E}">
        <p14:creationId xmlns:p14="http://schemas.microsoft.com/office/powerpoint/2010/main" val="374808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391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Layout 1">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356F4E7A-B2E9-A748-AB2E-8C37BED19469}"/>
              </a:ext>
            </a:extLst>
          </p:cNvPr>
          <p:cNvSpPr>
            <a:spLocks noGrp="1"/>
          </p:cNvSpPr>
          <p:nvPr>
            <p:ph idx="11"/>
          </p:nvPr>
        </p:nvSpPr>
        <p:spPr>
          <a:xfrm>
            <a:off x="457200" y="1315194"/>
            <a:ext cx="8229600" cy="553998"/>
          </a:xfrm>
          <a:prstGeom prst="rect">
            <a:avLst/>
          </a:prstGeom>
        </p:spPr>
        <p:txBody>
          <a:bodyPr rtlCol="0"/>
          <a:lstStyle>
            <a:lvl1pPr>
              <a:defRPr sz="1200"/>
            </a:lvl1pPr>
            <a:lvl2pPr>
              <a:defRPr sz="1200"/>
            </a:lvl2pPr>
            <a:lvl3pPr>
              <a:defRPr sz="1200"/>
            </a:lvl3pPr>
          </a:lstStyle>
          <a:p>
            <a:pPr lvl="0"/>
            <a:r>
              <a:rPr lang="en-US" noProof="0"/>
              <a:t>Click to edit Master text styles</a:t>
            </a:r>
          </a:p>
          <a:p>
            <a:pPr lvl="1"/>
            <a:r>
              <a:rPr lang="en-US" noProof="0"/>
              <a:t>Second level</a:t>
            </a:r>
          </a:p>
          <a:p>
            <a:pPr lvl="2"/>
            <a:r>
              <a:rPr lang="en-US" noProof="0"/>
              <a:t>Third level</a:t>
            </a:r>
          </a:p>
        </p:txBody>
      </p:sp>
      <p:sp>
        <p:nvSpPr>
          <p:cNvPr id="2" name="Title 1"/>
          <p:cNvSpPr>
            <a:spLocks noGrp="1"/>
          </p:cNvSpPr>
          <p:nvPr>
            <p:ph type="title"/>
          </p:nvPr>
        </p:nvSpPr>
        <p:spPr>
          <a:xfrm>
            <a:off x="457200" y="457200"/>
            <a:ext cx="8229600" cy="730332"/>
          </a:xfrm>
        </p:spPr>
        <p:txBody>
          <a:bodyPr/>
          <a:lstStyle>
            <a:lvl1pPr>
              <a:defRPr u="sng"/>
            </a:lvl1pPr>
          </a:lstStyle>
          <a:p>
            <a:r>
              <a:rPr lang="en-US" dirty="0"/>
              <a:t>Click to edit Master title style</a:t>
            </a:r>
          </a:p>
        </p:txBody>
      </p:sp>
    </p:spTree>
    <p:extLst>
      <p:ext uri="{BB962C8B-B14F-4D97-AF65-F5344CB8AC3E}">
        <p14:creationId xmlns:p14="http://schemas.microsoft.com/office/powerpoint/2010/main" val="1778508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u="sng"/>
            </a:lvl1pPr>
          </a:lstStyle>
          <a:p>
            <a:r>
              <a:rPr lang="en-US"/>
              <a:t>Click to edit Master title style</a:t>
            </a:r>
            <a:endParaRPr lang="en-US" dirty="0"/>
          </a:p>
        </p:txBody>
      </p:sp>
    </p:spTree>
    <p:extLst>
      <p:ext uri="{BB962C8B-B14F-4D97-AF65-F5344CB8AC3E}">
        <p14:creationId xmlns:p14="http://schemas.microsoft.com/office/powerpoint/2010/main" val="3764818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356F4E7A-B2E9-A748-AB2E-8C37BED19469}"/>
              </a:ext>
            </a:extLst>
          </p:cNvPr>
          <p:cNvSpPr>
            <a:spLocks noGrp="1"/>
          </p:cNvSpPr>
          <p:nvPr>
            <p:ph idx="11"/>
          </p:nvPr>
        </p:nvSpPr>
        <p:spPr>
          <a:xfrm>
            <a:off x="457200" y="1315194"/>
            <a:ext cx="8229600" cy="553998"/>
          </a:xfrm>
          <a:prstGeom prst="rect">
            <a:avLst/>
          </a:prstGeom>
        </p:spPr>
        <p:txBody>
          <a:bodyPr rtlCol="0"/>
          <a:lstStyle>
            <a:lvl1pPr>
              <a:defRPr sz="1200"/>
            </a:lvl1pPr>
            <a:lvl2pPr>
              <a:defRPr sz="1200"/>
            </a:lvl2pPr>
            <a:lvl3pPr>
              <a:defRPr sz="1200"/>
            </a:lvl3pPr>
          </a:lstStyle>
          <a:p>
            <a:pPr lvl="0"/>
            <a:r>
              <a:rPr lang="en-US" noProof="0"/>
              <a:t>Click to edit Master text styles</a:t>
            </a:r>
          </a:p>
          <a:p>
            <a:pPr lvl="1"/>
            <a:r>
              <a:rPr lang="en-US" noProof="0"/>
              <a:t>Second level</a:t>
            </a:r>
          </a:p>
          <a:p>
            <a:pPr lvl="2"/>
            <a:r>
              <a:rPr lang="en-US" noProof="0"/>
              <a:t>Third level</a:t>
            </a:r>
          </a:p>
        </p:txBody>
      </p:sp>
      <p:sp>
        <p:nvSpPr>
          <p:cNvPr id="2" name="Title 1"/>
          <p:cNvSpPr>
            <a:spLocks noGrp="1"/>
          </p:cNvSpPr>
          <p:nvPr>
            <p:ph type="title"/>
          </p:nvPr>
        </p:nvSpPr>
        <p:spPr>
          <a:xfrm>
            <a:off x="457200" y="457200"/>
            <a:ext cx="8229600" cy="730332"/>
          </a:xfrm>
        </p:spPr>
        <p:txBody>
          <a:bodyPr/>
          <a:lstStyle>
            <a:lvl1pPr>
              <a:defRPr u="sng"/>
            </a:lvl1pPr>
          </a:lstStyle>
          <a:p>
            <a:r>
              <a:rPr lang="en-US" dirty="0"/>
              <a:t>Click to edit Master title style</a:t>
            </a:r>
          </a:p>
        </p:txBody>
      </p:sp>
    </p:spTree>
    <p:extLst>
      <p:ext uri="{BB962C8B-B14F-4D97-AF65-F5344CB8AC3E}">
        <p14:creationId xmlns:p14="http://schemas.microsoft.com/office/powerpoint/2010/main" val="4049526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C">
    <p:spTree>
      <p:nvGrpSpPr>
        <p:cNvPr id="1" name=""/>
        <p:cNvGrpSpPr/>
        <p:nvPr/>
      </p:nvGrpSpPr>
      <p:grpSpPr>
        <a:xfrm>
          <a:off x="0" y="0"/>
          <a:ext cx="0" cy="0"/>
          <a:chOff x="0" y="0"/>
          <a:chExt cx="0" cy="0"/>
        </a:xfrm>
      </p:grpSpPr>
      <p:pic>
        <p:nvPicPr>
          <p:cNvPr id="10" name="Picture 9" descr="A black sign with white text on a wooden bench&#10;&#10;Description automatically generated">
            <a:extLst>
              <a:ext uri="{FF2B5EF4-FFF2-40B4-BE49-F238E27FC236}">
                <a16:creationId xmlns:a16="http://schemas.microsoft.com/office/drawing/2014/main" id="{C45AE471-D59D-499F-B9E1-F6D485C8C06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1"/>
            <a:ext cx="9144000" cy="6858000"/>
          </a:xfrm>
          <a:prstGeom prst="rect">
            <a:avLst/>
          </a:prstGeom>
        </p:spPr>
      </p:pic>
      <p:sp>
        <p:nvSpPr>
          <p:cNvPr id="5" name="bk object 16"/>
          <p:cNvSpPr/>
          <p:nvPr userDrawn="1"/>
        </p:nvSpPr>
        <p:spPr>
          <a:xfrm>
            <a:off x="-2540" y="1752601"/>
            <a:ext cx="9146540" cy="5116108"/>
          </a:xfrm>
          <a:custGeom>
            <a:avLst/>
            <a:gdLst/>
            <a:ahLst/>
            <a:cxnLst/>
            <a:rect l="l" t="t" r="r" b="b"/>
            <a:pathLst>
              <a:path w="9144000" h="4640580">
                <a:moveTo>
                  <a:pt x="0" y="0"/>
                </a:moveTo>
                <a:lnTo>
                  <a:pt x="0" y="4640110"/>
                </a:lnTo>
                <a:lnTo>
                  <a:pt x="9144000" y="4640110"/>
                </a:lnTo>
                <a:lnTo>
                  <a:pt x="9144000" y="3255810"/>
                </a:lnTo>
                <a:lnTo>
                  <a:pt x="8693150" y="3255810"/>
                </a:lnTo>
                <a:lnTo>
                  <a:pt x="8588621" y="3255405"/>
                </a:lnTo>
                <a:lnTo>
                  <a:pt x="8328484" y="3250882"/>
                </a:lnTo>
                <a:lnTo>
                  <a:pt x="8069495" y="3241372"/>
                </a:lnTo>
                <a:lnTo>
                  <a:pt x="7811796" y="3226923"/>
                </a:lnTo>
                <a:lnTo>
                  <a:pt x="7555434" y="3207580"/>
                </a:lnTo>
                <a:lnTo>
                  <a:pt x="7300454" y="3183391"/>
                </a:lnTo>
                <a:lnTo>
                  <a:pt x="7046903" y="3154401"/>
                </a:lnTo>
                <a:lnTo>
                  <a:pt x="6794828" y="3120657"/>
                </a:lnTo>
                <a:lnTo>
                  <a:pt x="6544273" y="3082203"/>
                </a:lnTo>
                <a:lnTo>
                  <a:pt x="6295285" y="3039088"/>
                </a:lnTo>
                <a:lnTo>
                  <a:pt x="6047910" y="2991356"/>
                </a:lnTo>
                <a:lnTo>
                  <a:pt x="5802195" y="2939055"/>
                </a:lnTo>
                <a:lnTo>
                  <a:pt x="5606848" y="2893954"/>
                </a:lnTo>
                <a:lnTo>
                  <a:pt x="5412616" y="2845981"/>
                </a:lnTo>
                <a:lnTo>
                  <a:pt x="5219523" y="2795161"/>
                </a:lnTo>
                <a:lnTo>
                  <a:pt x="5027593" y="2741516"/>
                </a:lnTo>
                <a:lnTo>
                  <a:pt x="4836848" y="2685070"/>
                </a:lnTo>
                <a:lnTo>
                  <a:pt x="4647312" y="2625848"/>
                </a:lnTo>
                <a:lnTo>
                  <a:pt x="4459010" y="2563872"/>
                </a:lnTo>
                <a:lnTo>
                  <a:pt x="4271964" y="2499165"/>
                </a:lnTo>
                <a:lnTo>
                  <a:pt x="4086199" y="2431753"/>
                </a:lnTo>
                <a:lnTo>
                  <a:pt x="3901737" y="2361658"/>
                </a:lnTo>
                <a:lnTo>
                  <a:pt x="3718603" y="2288904"/>
                </a:lnTo>
                <a:lnTo>
                  <a:pt x="3536820" y="2213515"/>
                </a:lnTo>
                <a:lnTo>
                  <a:pt x="3356412" y="2135514"/>
                </a:lnTo>
                <a:lnTo>
                  <a:pt x="3177402" y="2054925"/>
                </a:lnTo>
                <a:lnTo>
                  <a:pt x="2999814" y="1971772"/>
                </a:lnTo>
                <a:lnTo>
                  <a:pt x="2823671" y="1886078"/>
                </a:lnTo>
                <a:lnTo>
                  <a:pt x="2648998" y="1797866"/>
                </a:lnTo>
                <a:lnTo>
                  <a:pt x="2475817" y="1707161"/>
                </a:lnTo>
                <a:lnTo>
                  <a:pt x="2304152" y="1613986"/>
                </a:lnTo>
                <a:lnTo>
                  <a:pt x="2134028" y="1518365"/>
                </a:lnTo>
                <a:lnTo>
                  <a:pt x="1965467" y="1420321"/>
                </a:lnTo>
                <a:lnTo>
                  <a:pt x="1840086" y="1345213"/>
                </a:lnTo>
                <a:lnTo>
                  <a:pt x="1715608" y="1268765"/>
                </a:lnTo>
                <a:lnTo>
                  <a:pt x="1592043" y="1190987"/>
                </a:lnTo>
                <a:lnTo>
                  <a:pt x="1469400" y="1111890"/>
                </a:lnTo>
                <a:lnTo>
                  <a:pt x="1347690" y="1031484"/>
                </a:lnTo>
                <a:lnTo>
                  <a:pt x="1226923" y="949778"/>
                </a:lnTo>
                <a:lnTo>
                  <a:pt x="1107108" y="866782"/>
                </a:lnTo>
                <a:lnTo>
                  <a:pt x="988255" y="782506"/>
                </a:lnTo>
                <a:lnTo>
                  <a:pt x="870375" y="696961"/>
                </a:lnTo>
                <a:lnTo>
                  <a:pt x="753478" y="610156"/>
                </a:lnTo>
                <a:lnTo>
                  <a:pt x="637572" y="522101"/>
                </a:lnTo>
                <a:lnTo>
                  <a:pt x="522669" y="432807"/>
                </a:lnTo>
                <a:lnTo>
                  <a:pt x="408778" y="342283"/>
                </a:lnTo>
                <a:lnTo>
                  <a:pt x="295909" y="250538"/>
                </a:lnTo>
                <a:lnTo>
                  <a:pt x="184073" y="157584"/>
                </a:lnTo>
                <a:lnTo>
                  <a:pt x="73279" y="63430"/>
                </a:lnTo>
                <a:lnTo>
                  <a:pt x="0" y="0"/>
                </a:lnTo>
                <a:close/>
              </a:path>
              <a:path w="9144000" h="4640580">
                <a:moveTo>
                  <a:pt x="9144000" y="3248025"/>
                </a:moveTo>
                <a:lnTo>
                  <a:pt x="8944077" y="3253335"/>
                </a:lnTo>
                <a:lnTo>
                  <a:pt x="8693150" y="3255810"/>
                </a:lnTo>
                <a:lnTo>
                  <a:pt x="9144000" y="3255810"/>
                </a:lnTo>
                <a:lnTo>
                  <a:pt x="9144000" y="3248025"/>
                </a:lnTo>
                <a:close/>
              </a:path>
            </a:pathLst>
          </a:custGeom>
          <a:solidFill>
            <a:schemeClr val="tx1"/>
          </a:solidFill>
        </p:spPr>
        <p:txBody>
          <a:bodyPr wrap="square" lIns="0" tIns="0" rIns="0" bIns="0" rtlCol="0"/>
          <a:lstStyle/>
          <a:p>
            <a:endParaRPr dirty="0">
              <a:latin typeface="FS Thrive Elliot Regular"/>
            </a:endParaRPr>
          </a:p>
        </p:txBody>
      </p:sp>
      <p:sp>
        <p:nvSpPr>
          <p:cNvPr id="8" name="Title 1"/>
          <p:cNvSpPr>
            <a:spLocks noGrp="1"/>
          </p:cNvSpPr>
          <p:nvPr>
            <p:ph type="ctrTitle" hasCustomPrompt="1"/>
          </p:nvPr>
        </p:nvSpPr>
        <p:spPr>
          <a:xfrm>
            <a:off x="457200" y="4267200"/>
            <a:ext cx="3453933" cy="1505088"/>
          </a:xfrm>
          <a:ln>
            <a:noFill/>
          </a:ln>
        </p:spPr>
        <p:txBody>
          <a:bodyPr anchor="b"/>
          <a:lstStyle>
            <a:lvl1pPr>
              <a:lnSpc>
                <a:spcPts val="4000"/>
              </a:lnSpc>
              <a:defRPr sz="4000" baseline="0">
                <a:solidFill>
                  <a:schemeClr val="bg2"/>
                </a:solidFill>
              </a:defRPr>
            </a:lvl1pPr>
          </a:lstStyle>
          <a:p>
            <a:r>
              <a:rPr lang="en-US" dirty="0"/>
              <a:t>40pt headline two lines max</a:t>
            </a:r>
          </a:p>
        </p:txBody>
      </p:sp>
      <p:pic>
        <p:nvPicPr>
          <p:cNvPr id="9" name="Picture 8" descr="Alight Logo RGB Yellow.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02515" y="5836673"/>
            <a:ext cx="1602642" cy="919069"/>
          </a:xfrm>
          <a:prstGeom prst="rect">
            <a:avLst/>
          </a:prstGeom>
        </p:spPr>
      </p:pic>
      <p:sp>
        <p:nvSpPr>
          <p:cNvPr id="7" name="TextBox 6">
            <a:extLst>
              <a:ext uri="{FF2B5EF4-FFF2-40B4-BE49-F238E27FC236}">
                <a16:creationId xmlns:a16="http://schemas.microsoft.com/office/drawing/2014/main" id="{CEF2C457-ABCB-4FC8-B674-3C3C2A317570}"/>
              </a:ext>
            </a:extLst>
          </p:cNvPr>
          <p:cNvSpPr txBox="1"/>
          <p:nvPr userDrawn="1"/>
        </p:nvSpPr>
        <p:spPr>
          <a:xfrm>
            <a:off x="457200" y="6070926"/>
            <a:ext cx="5943600" cy="592190"/>
          </a:xfrm>
          <a:prstGeom prst="rect">
            <a:avLst/>
          </a:prstGeom>
        </p:spPr>
        <p:txBody>
          <a:bodyPr wrap="square" lIns="0" tIns="0" rIns="0" bIns="0" rtlCol="0" anchor="t">
            <a:noAutofit/>
          </a:bodyPr>
          <a:lstStyle/>
          <a:p>
            <a:pPr>
              <a:lnSpc>
                <a:spcPts val="1200"/>
              </a:lnSpc>
            </a:pPr>
            <a:r>
              <a:rPr lang="en-US" sz="1000" b="1" dirty="0">
                <a:solidFill>
                  <a:schemeClr val="bg2"/>
                </a:solidFill>
                <a:latin typeface="Arial" panose="020B0604020202020204" pitchFamily="34" charset="0"/>
                <a:cs typeface="Arial" panose="020B0604020202020204" pitchFamily="34" charset="0"/>
              </a:rPr>
              <a:t>Alight Financial Advisors LLC</a:t>
            </a:r>
          </a:p>
          <a:p>
            <a:pPr>
              <a:lnSpc>
                <a:spcPts val="1200"/>
              </a:lnSpc>
            </a:pPr>
            <a:r>
              <a:rPr lang="en-US" sz="800" dirty="0">
                <a:solidFill>
                  <a:schemeClr val="bg2"/>
                </a:solidFill>
                <a:latin typeface="Arial" panose="020B0604020202020204" pitchFamily="34" charset="0"/>
                <a:cs typeface="Arial" panose="020B0604020202020204" pitchFamily="34" charset="0"/>
              </a:rPr>
              <a:t>Alight Financial Solutions LLC, member FINRA/SIPC</a:t>
            </a:r>
          </a:p>
          <a:p>
            <a:pPr>
              <a:lnSpc>
                <a:spcPts val="1200"/>
              </a:lnSpc>
            </a:pPr>
            <a:r>
              <a:rPr lang="en-US" sz="800" dirty="0">
                <a:solidFill>
                  <a:schemeClr val="bg2"/>
                </a:solidFill>
                <a:latin typeface="Arial" panose="020B0604020202020204" pitchFamily="34" charset="0"/>
                <a:cs typeface="Arial" panose="020B0604020202020204" pitchFamily="34" charset="0"/>
              </a:rPr>
              <a:t>Alight Financial Advisors LLC is a federally registered investment advisor and wholly owned subsidiary of Alight Solutions LLC</a:t>
            </a:r>
          </a:p>
        </p:txBody>
      </p:sp>
    </p:spTree>
    <p:extLst>
      <p:ext uri="{BB962C8B-B14F-4D97-AF65-F5344CB8AC3E}">
        <p14:creationId xmlns:p14="http://schemas.microsoft.com/office/powerpoint/2010/main" val="1542635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8" name="Picture 7" descr="A black sign with white text on a wooden bench&#10;&#10;Description automatically generated">
            <a:extLst>
              <a:ext uri="{FF2B5EF4-FFF2-40B4-BE49-F238E27FC236}">
                <a16:creationId xmlns:a16="http://schemas.microsoft.com/office/drawing/2014/main" id="{708C1957-397D-4DEA-9104-5E615A40599D}"/>
              </a:ext>
            </a:extLst>
          </p:cNvPr>
          <p:cNvPicPr>
            <a:picLocks noChangeAspect="1"/>
          </p:cNvPicPr>
          <p:nvPr userDrawn="1"/>
        </p:nvPicPr>
        <p:blipFill rotWithShape="1">
          <a:blip r:embed="rId2" cstate="screen">
            <a:alphaModFix amt="25000"/>
            <a:extLst>
              <a:ext uri="{28A0092B-C50C-407E-A947-70E740481C1C}">
                <a14:useLocalDpi xmlns:a14="http://schemas.microsoft.com/office/drawing/2010/main" val="0"/>
              </a:ext>
            </a:extLst>
          </a:blip>
          <a:srcRect/>
          <a:stretch/>
        </p:blipFill>
        <p:spPr>
          <a:xfrm>
            <a:off x="0" y="1"/>
            <a:ext cx="9144000" cy="6858000"/>
          </a:xfrm>
          <a:prstGeom prst="rect">
            <a:avLst/>
          </a:prstGeom>
        </p:spPr>
      </p:pic>
      <p:sp>
        <p:nvSpPr>
          <p:cNvPr id="4" name="Title 1"/>
          <p:cNvSpPr>
            <a:spLocks noGrp="1"/>
          </p:cNvSpPr>
          <p:nvPr>
            <p:ph type="ctrTitle" hasCustomPrompt="1"/>
          </p:nvPr>
        </p:nvSpPr>
        <p:spPr>
          <a:xfrm>
            <a:off x="457200" y="457201"/>
            <a:ext cx="3665870" cy="1505088"/>
          </a:xfrm>
          <a:ln>
            <a:noFill/>
          </a:ln>
        </p:spPr>
        <p:txBody>
          <a:bodyPr anchor="t"/>
          <a:lstStyle>
            <a:lvl1pPr>
              <a:lnSpc>
                <a:spcPts val="4000"/>
              </a:lnSpc>
              <a:defRPr sz="4000" u="sng" baseline="0"/>
            </a:lvl1pPr>
          </a:lstStyle>
          <a:p>
            <a:r>
              <a:rPr lang="en-US" dirty="0"/>
              <a:t>Here is a 40pt section divider headline</a:t>
            </a:r>
          </a:p>
        </p:txBody>
      </p:sp>
      <p:sp>
        <p:nvSpPr>
          <p:cNvPr id="5" name="object 4"/>
          <p:cNvSpPr/>
          <p:nvPr userDrawn="1"/>
        </p:nvSpPr>
        <p:spPr>
          <a:xfrm>
            <a:off x="5633823" y="0"/>
            <a:ext cx="3510279" cy="6858000"/>
          </a:xfrm>
          <a:custGeom>
            <a:avLst/>
            <a:gdLst/>
            <a:ahLst/>
            <a:cxnLst/>
            <a:rect l="l" t="t" r="r" b="b"/>
            <a:pathLst>
              <a:path w="3510279" h="6858000">
                <a:moveTo>
                  <a:pt x="3510175" y="0"/>
                </a:moveTo>
                <a:lnTo>
                  <a:pt x="0" y="0"/>
                </a:lnTo>
                <a:lnTo>
                  <a:pt x="28765" y="39200"/>
                </a:lnTo>
                <a:lnTo>
                  <a:pt x="57221" y="78640"/>
                </a:lnTo>
                <a:lnTo>
                  <a:pt x="85367" y="118317"/>
                </a:lnTo>
                <a:lnTo>
                  <a:pt x="113201" y="158230"/>
                </a:lnTo>
                <a:lnTo>
                  <a:pt x="140720" y="198376"/>
                </a:lnTo>
                <a:lnTo>
                  <a:pt x="167924" y="238754"/>
                </a:lnTo>
                <a:lnTo>
                  <a:pt x="194810" y="279363"/>
                </a:lnTo>
                <a:lnTo>
                  <a:pt x="221377" y="320200"/>
                </a:lnTo>
                <a:lnTo>
                  <a:pt x="247623" y="361263"/>
                </a:lnTo>
                <a:lnTo>
                  <a:pt x="273545" y="402551"/>
                </a:lnTo>
                <a:lnTo>
                  <a:pt x="299143" y="444062"/>
                </a:lnTo>
                <a:lnTo>
                  <a:pt x="324414" y="485795"/>
                </a:lnTo>
                <a:lnTo>
                  <a:pt x="349357" y="527747"/>
                </a:lnTo>
                <a:lnTo>
                  <a:pt x="373970" y="569916"/>
                </a:lnTo>
                <a:lnTo>
                  <a:pt x="398251" y="612302"/>
                </a:lnTo>
                <a:lnTo>
                  <a:pt x="422199" y="654901"/>
                </a:lnTo>
                <a:lnTo>
                  <a:pt x="445811" y="697713"/>
                </a:lnTo>
                <a:lnTo>
                  <a:pt x="469085" y="740736"/>
                </a:lnTo>
                <a:lnTo>
                  <a:pt x="492021" y="783967"/>
                </a:lnTo>
                <a:lnTo>
                  <a:pt x="514616" y="827406"/>
                </a:lnTo>
                <a:lnTo>
                  <a:pt x="536868" y="871049"/>
                </a:lnTo>
                <a:lnTo>
                  <a:pt x="558776" y="914896"/>
                </a:lnTo>
                <a:lnTo>
                  <a:pt x="580338" y="958945"/>
                </a:lnTo>
                <a:lnTo>
                  <a:pt x="601551" y="1003194"/>
                </a:lnTo>
                <a:lnTo>
                  <a:pt x="622416" y="1047641"/>
                </a:lnTo>
                <a:lnTo>
                  <a:pt x="642928" y="1092284"/>
                </a:lnTo>
                <a:lnTo>
                  <a:pt x="663087" y="1137121"/>
                </a:lnTo>
                <a:lnTo>
                  <a:pt x="682892" y="1182152"/>
                </a:lnTo>
                <a:lnTo>
                  <a:pt x="702339" y="1227373"/>
                </a:lnTo>
                <a:lnTo>
                  <a:pt x="721428" y="1272784"/>
                </a:lnTo>
                <a:lnTo>
                  <a:pt x="740156" y="1318382"/>
                </a:lnTo>
                <a:lnTo>
                  <a:pt x="758523" y="1364166"/>
                </a:lnTo>
                <a:lnTo>
                  <a:pt x="776525" y="1410134"/>
                </a:lnTo>
                <a:lnTo>
                  <a:pt x="794161" y="1456283"/>
                </a:lnTo>
                <a:lnTo>
                  <a:pt x="811430" y="1502614"/>
                </a:lnTo>
                <a:lnTo>
                  <a:pt x="828330" y="1549122"/>
                </a:lnTo>
                <a:lnTo>
                  <a:pt x="844858" y="1595808"/>
                </a:lnTo>
                <a:lnTo>
                  <a:pt x="861014" y="1642668"/>
                </a:lnTo>
                <a:lnTo>
                  <a:pt x="876794" y="1689702"/>
                </a:lnTo>
                <a:lnTo>
                  <a:pt x="892199" y="1736907"/>
                </a:lnTo>
                <a:lnTo>
                  <a:pt x="907225" y="1784281"/>
                </a:lnTo>
                <a:lnTo>
                  <a:pt x="921871" y="1831824"/>
                </a:lnTo>
                <a:lnTo>
                  <a:pt x="936135" y="1879533"/>
                </a:lnTo>
                <a:lnTo>
                  <a:pt x="950016" y="1927406"/>
                </a:lnTo>
                <a:lnTo>
                  <a:pt x="963512" y="1975441"/>
                </a:lnTo>
                <a:lnTo>
                  <a:pt x="976620" y="2023638"/>
                </a:lnTo>
                <a:lnTo>
                  <a:pt x="989339" y="2071993"/>
                </a:lnTo>
                <a:lnTo>
                  <a:pt x="1001668" y="2120505"/>
                </a:lnTo>
                <a:lnTo>
                  <a:pt x="1013604" y="2169173"/>
                </a:lnTo>
                <a:lnTo>
                  <a:pt x="1025145" y="2217995"/>
                </a:lnTo>
                <a:lnTo>
                  <a:pt x="1036291" y="2266968"/>
                </a:lnTo>
                <a:lnTo>
                  <a:pt x="1047039" y="2316091"/>
                </a:lnTo>
                <a:lnTo>
                  <a:pt x="1057387" y="2365363"/>
                </a:lnTo>
                <a:lnTo>
                  <a:pt x="1067334" y="2414782"/>
                </a:lnTo>
                <a:lnTo>
                  <a:pt x="1076877" y="2464345"/>
                </a:lnTo>
                <a:lnTo>
                  <a:pt x="1086016" y="2514051"/>
                </a:lnTo>
                <a:lnTo>
                  <a:pt x="1094747" y="2563898"/>
                </a:lnTo>
                <a:lnTo>
                  <a:pt x="1103071" y="2613884"/>
                </a:lnTo>
                <a:lnTo>
                  <a:pt x="1110983" y="2664008"/>
                </a:lnTo>
                <a:lnTo>
                  <a:pt x="1118484" y="2714268"/>
                </a:lnTo>
                <a:lnTo>
                  <a:pt x="1125571" y="2764663"/>
                </a:lnTo>
                <a:lnTo>
                  <a:pt x="1132242" y="2815189"/>
                </a:lnTo>
                <a:lnTo>
                  <a:pt x="1138496" y="2865846"/>
                </a:lnTo>
                <a:lnTo>
                  <a:pt x="1144330" y="2916632"/>
                </a:lnTo>
                <a:lnTo>
                  <a:pt x="1149744" y="2967544"/>
                </a:lnTo>
                <a:lnTo>
                  <a:pt x="1154734" y="3018582"/>
                </a:lnTo>
                <a:lnTo>
                  <a:pt x="1159300" y="3069743"/>
                </a:lnTo>
                <a:lnTo>
                  <a:pt x="1163440" y="3121026"/>
                </a:lnTo>
                <a:lnTo>
                  <a:pt x="1167151" y="3172428"/>
                </a:lnTo>
                <a:lnTo>
                  <a:pt x="1170432" y="3223949"/>
                </a:lnTo>
                <a:lnTo>
                  <a:pt x="1173282" y="3275586"/>
                </a:lnTo>
                <a:lnTo>
                  <a:pt x="1175698" y="3327337"/>
                </a:lnTo>
                <a:lnTo>
                  <a:pt x="1177679" y="3379201"/>
                </a:lnTo>
                <a:lnTo>
                  <a:pt x="1179223" y="3431176"/>
                </a:lnTo>
                <a:lnTo>
                  <a:pt x="1180328" y="3483261"/>
                </a:lnTo>
                <a:lnTo>
                  <a:pt x="1180992" y="3535452"/>
                </a:lnTo>
                <a:lnTo>
                  <a:pt x="1181214" y="3587750"/>
                </a:lnTo>
                <a:lnTo>
                  <a:pt x="1180992" y="3640096"/>
                </a:lnTo>
                <a:lnTo>
                  <a:pt x="1180326" y="3692337"/>
                </a:lnTo>
                <a:lnTo>
                  <a:pt x="1179219" y="3744471"/>
                </a:lnTo>
                <a:lnTo>
                  <a:pt x="1177672" y="3796495"/>
                </a:lnTo>
                <a:lnTo>
                  <a:pt x="1175688" y="3848408"/>
                </a:lnTo>
                <a:lnTo>
                  <a:pt x="1173267" y="3900208"/>
                </a:lnTo>
                <a:lnTo>
                  <a:pt x="1170412" y="3951893"/>
                </a:lnTo>
                <a:lnTo>
                  <a:pt x="1167124" y="4003461"/>
                </a:lnTo>
                <a:lnTo>
                  <a:pt x="1163405" y="4054912"/>
                </a:lnTo>
                <a:lnTo>
                  <a:pt x="1159258" y="4106242"/>
                </a:lnTo>
                <a:lnTo>
                  <a:pt x="1154683" y="4157451"/>
                </a:lnTo>
                <a:lnTo>
                  <a:pt x="1149683" y="4208536"/>
                </a:lnTo>
                <a:lnTo>
                  <a:pt x="1144259" y="4259495"/>
                </a:lnTo>
                <a:lnTo>
                  <a:pt x="1138414" y="4310327"/>
                </a:lnTo>
                <a:lnTo>
                  <a:pt x="1132148" y="4361031"/>
                </a:lnTo>
                <a:lnTo>
                  <a:pt x="1125465" y="4411603"/>
                </a:lnTo>
                <a:lnTo>
                  <a:pt x="1118364" y="4462043"/>
                </a:lnTo>
                <a:lnTo>
                  <a:pt x="1110849" y="4512348"/>
                </a:lnTo>
                <a:lnTo>
                  <a:pt x="1102922" y="4562518"/>
                </a:lnTo>
                <a:lnTo>
                  <a:pt x="1094583" y="4612549"/>
                </a:lnTo>
                <a:lnTo>
                  <a:pt x="1085835" y="4662441"/>
                </a:lnTo>
                <a:lnTo>
                  <a:pt x="1076679" y="4712192"/>
                </a:lnTo>
                <a:lnTo>
                  <a:pt x="1067117" y="4761799"/>
                </a:lnTo>
                <a:lnTo>
                  <a:pt x="1057152" y="4811261"/>
                </a:lnTo>
                <a:lnTo>
                  <a:pt x="1046785" y="4860576"/>
                </a:lnTo>
                <a:lnTo>
                  <a:pt x="1036017" y="4909742"/>
                </a:lnTo>
                <a:lnTo>
                  <a:pt x="1024850" y="4958759"/>
                </a:lnTo>
                <a:lnTo>
                  <a:pt x="1013287" y="5007623"/>
                </a:lnTo>
                <a:lnTo>
                  <a:pt x="1001329" y="5056333"/>
                </a:lnTo>
                <a:lnTo>
                  <a:pt x="988978" y="5104887"/>
                </a:lnTo>
                <a:lnTo>
                  <a:pt x="976235" y="5153284"/>
                </a:lnTo>
                <a:lnTo>
                  <a:pt x="963103" y="5201521"/>
                </a:lnTo>
                <a:lnTo>
                  <a:pt x="949583" y="5249597"/>
                </a:lnTo>
                <a:lnTo>
                  <a:pt x="935676" y="5297511"/>
                </a:lnTo>
                <a:lnTo>
                  <a:pt x="921386" y="5345260"/>
                </a:lnTo>
                <a:lnTo>
                  <a:pt x="906713" y="5392842"/>
                </a:lnTo>
                <a:lnTo>
                  <a:pt x="891659" y="5440256"/>
                </a:lnTo>
                <a:lnTo>
                  <a:pt x="876227" y="5487500"/>
                </a:lnTo>
                <a:lnTo>
                  <a:pt x="860417" y="5534572"/>
                </a:lnTo>
                <a:lnTo>
                  <a:pt x="844233" y="5581471"/>
                </a:lnTo>
                <a:lnTo>
                  <a:pt x="827674" y="5628194"/>
                </a:lnTo>
                <a:lnTo>
                  <a:pt x="810744" y="5674740"/>
                </a:lnTo>
                <a:lnTo>
                  <a:pt x="793444" y="5721107"/>
                </a:lnTo>
                <a:lnTo>
                  <a:pt x="775776" y="5767294"/>
                </a:lnTo>
                <a:lnTo>
                  <a:pt x="757741" y="5813298"/>
                </a:lnTo>
                <a:lnTo>
                  <a:pt x="739342" y="5859117"/>
                </a:lnTo>
                <a:lnTo>
                  <a:pt x="720580" y="5904751"/>
                </a:lnTo>
                <a:lnTo>
                  <a:pt x="701458" y="5950196"/>
                </a:lnTo>
                <a:lnTo>
                  <a:pt x="681975" y="5995452"/>
                </a:lnTo>
                <a:lnTo>
                  <a:pt x="662136" y="6040517"/>
                </a:lnTo>
                <a:lnTo>
                  <a:pt x="641941" y="6085388"/>
                </a:lnTo>
                <a:lnTo>
                  <a:pt x="621392" y="6130065"/>
                </a:lnTo>
                <a:lnTo>
                  <a:pt x="600491" y="6174544"/>
                </a:lnTo>
                <a:lnTo>
                  <a:pt x="579240" y="6218825"/>
                </a:lnTo>
                <a:lnTo>
                  <a:pt x="557640" y="6262906"/>
                </a:lnTo>
                <a:lnTo>
                  <a:pt x="535694" y="6306785"/>
                </a:lnTo>
                <a:lnTo>
                  <a:pt x="513403" y="6350459"/>
                </a:lnTo>
                <a:lnTo>
                  <a:pt x="490768" y="6393928"/>
                </a:lnTo>
                <a:lnTo>
                  <a:pt x="467793" y="6437190"/>
                </a:lnTo>
                <a:lnTo>
                  <a:pt x="444478" y="6480242"/>
                </a:lnTo>
                <a:lnTo>
                  <a:pt x="420825" y="6523083"/>
                </a:lnTo>
                <a:lnTo>
                  <a:pt x="396836" y="6565711"/>
                </a:lnTo>
                <a:lnTo>
                  <a:pt x="372513" y="6608125"/>
                </a:lnTo>
                <a:lnTo>
                  <a:pt x="347858" y="6650322"/>
                </a:lnTo>
                <a:lnTo>
                  <a:pt x="322872" y="6692301"/>
                </a:lnTo>
                <a:lnTo>
                  <a:pt x="297557" y="6734060"/>
                </a:lnTo>
                <a:lnTo>
                  <a:pt x="271916" y="6775597"/>
                </a:lnTo>
                <a:lnTo>
                  <a:pt x="245949" y="6816911"/>
                </a:lnTo>
                <a:lnTo>
                  <a:pt x="219659" y="6858000"/>
                </a:lnTo>
                <a:lnTo>
                  <a:pt x="3510175" y="6858000"/>
                </a:lnTo>
                <a:lnTo>
                  <a:pt x="3510175" y="0"/>
                </a:lnTo>
                <a:close/>
              </a:path>
            </a:pathLst>
          </a:custGeom>
          <a:solidFill>
            <a:schemeClr val="bg2"/>
          </a:solidFill>
        </p:spPr>
        <p:txBody>
          <a:bodyPr wrap="square" lIns="0" tIns="0" rIns="0" bIns="0" rtlCol="0"/>
          <a:lstStyle/>
          <a:p>
            <a:endParaRPr dirty="0">
              <a:latin typeface="FS Thrive Elliot Regular"/>
            </a:endParaRPr>
          </a:p>
        </p:txBody>
      </p:sp>
      <p:pic>
        <p:nvPicPr>
          <p:cNvPr id="6" name="Picture 5" descr="Alight_Logo_052217.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48601" y="6276138"/>
            <a:ext cx="838199" cy="338356"/>
          </a:xfrm>
          <a:prstGeom prst="rect">
            <a:avLst/>
          </a:prstGeom>
        </p:spPr>
      </p:pic>
    </p:spTree>
    <p:extLst>
      <p:ext uri="{BB962C8B-B14F-4D97-AF65-F5344CB8AC3E}">
        <p14:creationId xmlns:p14="http://schemas.microsoft.com/office/powerpoint/2010/main" val="3606711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3">
    <p:bg>
      <p:bgRef idx="1001">
        <a:schemeClr val="bg2"/>
      </p:bgRef>
    </p:bg>
    <p:spTree>
      <p:nvGrpSpPr>
        <p:cNvPr id="1" name=""/>
        <p:cNvGrpSpPr/>
        <p:nvPr/>
      </p:nvGrpSpPr>
      <p:grpSpPr>
        <a:xfrm>
          <a:off x="0" y="0"/>
          <a:ext cx="0" cy="0"/>
          <a:chOff x="0" y="0"/>
          <a:chExt cx="0" cy="0"/>
        </a:xfrm>
      </p:grpSpPr>
      <p:pic>
        <p:nvPicPr>
          <p:cNvPr id="8" name="Picture 7" descr="circle.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41469" y="3432432"/>
            <a:ext cx="4002531" cy="3425568"/>
          </a:xfrm>
          <a:prstGeom prst="rect">
            <a:avLst/>
          </a:prstGeom>
        </p:spPr>
      </p:pic>
      <p:sp>
        <p:nvSpPr>
          <p:cNvPr id="7" name="Title 1"/>
          <p:cNvSpPr>
            <a:spLocks noGrp="1"/>
          </p:cNvSpPr>
          <p:nvPr>
            <p:ph type="ctrTitle" hasCustomPrompt="1"/>
          </p:nvPr>
        </p:nvSpPr>
        <p:spPr>
          <a:xfrm>
            <a:off x="457200" y="457201"/>
            <a:ext cx="3665870" cy="1505088"/>
          </a:xfrm>
          <a:ln>
            <a:noFill/>
          </a:ln>
        </p:spPr>
        <p:txBody>
          <a:bodyPr anchor="t"/>
          <a:lstStyle>
            <a:lvl1pPr>
              <a:lnSpc>
                <a:spcPts val="4000"/>
              </a:lnSpc>
              <a:defRPr sz="4000" baseline="0"/>
            </a:lvl1pPr>
          </a:lstStyle>
          <a:p>
            <a:r>
              <a:rPr lang="en-US" dirty="0"/>
              <a:t>Here is a 40pt section divider headline</a:t>
            </a:r>
          </a:p>
        </p:txBody>
      </p:sp>
      <p:pic>
        <p:nvPicPr>
          <p:cNvPr id="9" name="Picture 8" descr="Alight_Logo_052217_KO.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55968" y="6279112"/>
            <a:ext cx="830832" cy="335382"/>
          </a:xfrm>
          <a:prstGeom prst="rect">
            <a:avLst/>
          </a:prstGeom>
        </p:spPr>
      </p:pic>
      <p:sp>
        <p:nvSpPr>
          <p:cNvPr id="3" name="Text Placeholder 2"/>
          <p:cNvSpPr>
            <a:spLocks noGrp="1"/>
          </p:cNvSpPr>
          <p:nvPr>
            <p:ph type="body" sz="quarter" idx="10" hasCustomPrompt="1"/>
          </p:nvPr>
        </p:nvSpPr>
        <p:spPr>
          <a:xfrm>
            <a:off x="5607470" y="3799481"/>
            <a:ext cx="3143250" cy="3693319"/>
          </a:xfrm>
        </p:spPr>
        <p:txBody>
          <a:bodyPr/>
          <a:lstStyle>
            <a:lvl1pPr marL="0" indent="0">
              <a:buNone/>
              <a:defRPr sz="24000">
                <a:solidFill>
                  <a:schemeClr val="bg1"/>
                </a:solidFill>
              </a:defRPr>
            </a:lvl1pPr>
          </a:lstStyle>
          <a:p>
            <a:pPr lvl="0"/>
            <a:r>
              <a:rPr lang="en-US" dirty="0"/>
              <a:t>1</a:t>
            </a:r>
          </a:p>
        </p:txBody>
      </p:sp>
    </p:spTree>
    <p:extLst>
      <p:ext uri="{BB962C8B-B14F-4D97-AF65-F5344CB8AC3E}">
        <p14:creationId xmlns:p14="http://schemas.microsoft.com/office/powerpoint/2010/main" val="381580585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u="sng"/>
            </a:lvl1pPr>
          </a:lstStyle>
          <a:p>
            <a:r>
              <a:rPr lang="en-US" dirty="0"/>
              <a:t>Click to edit Master title style</a:t>
            </a:r>
          </a:p>
        </p:txBody>
      </p:sp>
      <p:sp>
        <p:nvSpPr>
          <p:cNvPr id="6" name="Text Placeholder 2"/>
          <p:cNvSpPr>
            <a:spLocks noGrp="1"/>
          </p:cNvSpPr>
          <p:nvPr>
            <p:ph idx="1"/>
          </p:nvPr>
        </p:nvSpPr>
        <p:spPr>
          <a:xfrm>
            <a:off x="457200" y="1600200"/>
            <a:ext cx="8229600" cy="1128514"/>
          </a:xfrm>
          <a:prstGeom prst="rect">
            <a:avLst/>
          </a:prstGeom>
        </p:spPr>
        <p:txBody>
          <a:bodyPr vert="horz" lIns="0" tIns="0" rIns="0" bIns="0" rtlCol="0">
            <a:spAutoFit/>
          </a:bodyPr>
          <a:lstStyle>
            <a:lvl1pPr>
              <a:spcAft>
                <a:spcPts val="800"/>
              </a:spcAft>
              <a:defRPr/>
            </a:lvl1pPr>
            <a:lvl2pPr>
              <a:spcAft>
                <a:spcPts val="800"/>
              </a:spcAft>
              <a:defRPr/>
            </a:lvl2pPr>
            <a:lvl3pPr>
              <a:spcAft>
                <a:spcPts val="800"/>
              </a:spcAf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13972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4796660" cy="922394"/>
          </a:xfrm>
        </p:spPr>
        <p:txBody>
          <a:bodyPr/>
          <a:lstStyle>
            <a:lvl1pPr>
              <a:defRPr u="sng"/>
            </a:lvl1pPr>
          </a:lstStyle>
          <a:p>
            <a:r>
              <a:rPr lang="en-US" dirty="0"/>
              <a:t>Click to edit Master title style</a:t>
            </a:r>
          </a:p>
        </p:txBody>
      </p:sp>
      <p:sp>
        <p:nvSpPr>
          <p:cNvPr id="5" name="Content Placeholder 2"/>
          <p:cNvSpPr>
            <a:spLocks noGrp="1"/>
          </p:cNvSpPr>
          <p:nvPr>
            <p:ph idx="1"/>
          </p:nvPr>
        </p:nvSpPr>
        <p:spPr>
          <a:xfrm>
            <a:off x="5532120" y="1600199"/>
            <a:ext cx="3337560" cy="430887"/>
          </a:xfrm>
        </p:spPr>
        <p:txBody>
          <a:bodyPr/>
          <a:lstStyle>
            <a:lvl1pPr marL="0" indent="0">
              <a:lnSpc>
                <a:spcPct val="100000"/>
              </a:lnSpc>
              <a:spcAft>
                <a:spcPts val="0"/>
              </a:spcAft>
              <a:buNone/>
              <a:defRPr sz="1400" b="1"/>
            </a:lvl1pPr>
            <a:lvl2pPr marL="0" indent="0">
              <a:lnSpc>
                <a:spcPct val="100000"/>
              </a:lnSpc>
              <a:spcAft>
                <a:spcPts val="0"/>
              </a:spcAft>
              <a:buNone/>
              <a:defRPr sz="1400"/>
            </a:lvl2pPr>
            <a:lvl3pPr marL="228600" indent="-228600">
              <a:buFont typeface="Wingdings" panose="05000000000000000000" pitchFamily="2" charset="2"/>
              <a:buChar char="§"/>
              <a:defRPr/>
            </a:lvl3pPr>
            <a:lvl4pPr marL="571500" indent="-225425">
              <a:buFont typeface="Arial" panose="020B0604020202020204" pitchFamily="34" charset="0"/>
              <a:buChar char="–"/>
              <a:defRPr/>
            </a:lvl4pPr>
            <a:lvl5pPr marL="917575" indent="-231775">
              <a:buFont typeface="Arial" panose="020B0604020202020204" pitchFamily="34" charset="0"/>
              <a:buChar char="•"/>
              <a:defRPr/>
            </a:lvl5pPr>
          </a:lstStyle>
          <a:p>
            <a:pPr lvl="0"/>
            <a:r>
              <a:rPr lang="en-US"/>
              <a:t>Click to edit Master text styles</a:t>
            </a:r>
          </a:p>
          <a:p>
            <a:pPr lvl="1"/>
            <a:r>
              <a:rPr lang="en-US"/>
              <a:t>Second level</a:t>
            </a:r>
          </a:p>
        </p:txBody>
      </p:sp>
      <p:sp>
        <p:nvSpPr>
          <p:cNvPr id="6" name="Text Placeholder 2"/>
          <p:cNvSpPr>
            <a:spLocks noGrp="1"/>
          </p:cNvSpPr>
          <p:nvPr>
            <p:ph idx="10"/>
          </p:nvPr>
        </p:nvSpPr>
        <p:spPr>
          <a:xfrm>
            <a:off x="457200" y="1600199"/>
            <a:ext cx="4796660" cy="1128514"/>
          </a:xfrm>
          <a:prstGeom prst="rect">
            <a:avLst/>
          </a:prstGeom>
        </p:spPr>
        <p:txBody>
          <a:bodyPr vert="horz" wrap="square" lIns="0" tIns="0" rIns="0" bIns="0" rtlCol="0">
            <a:spAutoFit/>
          </a:bodyPr>
          <a:lstStyle>
            <a:lvl1pPr>
              <a:spcAft>
                <a:spcPts val="800"/>
              </a:spcAft>
              <a:defRPr/>
            </a:lvl1pPr>
            <a:lvl2pPr>
              <a:spcAft>
                <a:spcPts val="800"/>
              </a:spcAft>
              <a:defRPr/>
            </a:lvl2pPr>
            <a:lvl3pPr>
              <a:spcAft>
                <a:spcPts val="800"/>
              </a:spcAf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91941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865139" cy="922394"/>
          </a:xfrm>
        </p:spPr>
        <p:txBody>
          <a:bodyPr/>
          <a:lstStyle>
            <a:lvl1pPr>
              <a:defRPr u="sng"/>
            </a:lvl1pPr>
          </a:lstStyle>
          <a:p>
            <a:r>
              <a:rPr lang="en-US" dirty="0"/>
              <a:t>Click to edit Master title style</a:t>
            </a:r>
          </a:p>
        </p:txBody>
      </p:sp>
      <p:sp>
        <p:nvSpPr>
          <p:cNvPr id="5" name="Content Placeholder 2"/>
          <p:cNvSpPr>
            <a:spLocks noGrp="1"/>
          </p:cNvSpPr>
          <p:nvPr>
            <p:ph idx="1"/>
          </p:nvPr>
        </p:nvSpPr>
        <p:spPr>
          <a:xfrm>
            <a:off x="4988102" y="457201"/>
            <a:ext cx="3697546" cy="276999"/>
          </a:xfrm>
        </p:spPr>
        <p:txBody>
          <a:bodyPr/>
          <a:lstStyle>
            <a:lvl1pPr marL="222250" indent="-222250">
              <a:lnSpc>
                <a:spcPct val="100000"/>
              </a:lnSpc>
              <a:spcAft>
                <a:spcPts val="600"/>
              </a:spcAft>
              <a:buFont typeface="Arial"/>
              <a:buChar char="•"/>
              <a:defRPr sz="1800" b="0"/>
            </a:lvl1pPr>
            <a:lvl2pPr marL="0" indent="0">
              <a:lnSpc>
                <a:spcPct val="100000"/>
              </a:lnSpc>
              <a:spcAft>
                <a:spcPts val="0"/>
              </a:spcAft>
              <a:buNone/>
              <a:defRPr sz="1400" b="0"/>
            </a:lvl2pPr>
            <a:lvl3pPr marL="228600" indent="-228600">
              <a:buFont typeface="Wingdings" panose="05000000000000000000" pitchFamily="2" charset="2"/>
              <a:buChar char="§"/>
              <a:defRPr/>
            </a:lvl3pPr>
            <a:lvl4pPr marL="571500" indent="-225425">
              <a:buFont typeface="Arial" panose="020B0604020202020204" pitchFamily="34" charset="0"/>
              <a:buChar char="–"/>
              <a:defRPr/>
            </a:lvl4pPr>
            <a:lvl5pPr marL="917575" indent="-231775">
              <a:buFont typeface="Arial" panose="020B0604020202020204" pitchFamily="34" charset="0"/>
              <a:buChar char="•"/>
              <a:defRPr/>
            </a:lvl5pPr>
          </a:lstStyle>
          <a:p>
            <a:pPr lvl="0"/>
            <a:r>
              <a:rPr lang="en-US"/>
              <a:t>Click to edit Master text styles</a:t>
            </a:r>
          </a:p>
        </p:txBody>
      </p:sp>
      <p:sp>
        <p:nvSpPr>
          <p:cNvPr id="6" name="Text Placeholder 2"/>
          <p:cNvSpPr>
            <a:spLocks noGrp="1"/>
          </p:cNvSpPr>
          <p:nvPr>
            <p:ph idx="10"/>
          </p:nvPr>
        </p:nvSpPr>
        <p:spPr>
          <a:xfrm>
            <a:off x="457200" y="1600199"/>
            <a:ext cx="3865139" cy="861774"/>
          </a:xfrm>
          <a:prstGeom prst="rect">
            <a:avLst/>
          </a:prstGeom>
        </p:spPr>
        <p:txBody>
          <a:bodyPr vert="horz" wrap="square" lIns="0" tIns="0" rIns="0" bIns="0" rtlCol="0">
            <a:spAutoFit/>
          </a:bodyPr>
          <a:lstStyle>
            <a:lvl1pPr marL="0" indent="0">
              <a:spcAft>
                <a:spcPts val="800"/>
              </a:spcAft>
              <a:buNone/>
              <a:defRPr sz="2800"/>
            </a:lvl1pPr>
            <a:lvl2pPr marL="457200" indent="0">
              <a:spcAft>
                <a:spcPts val="800"/>
              </a:spcAft>
              <a:buNone/>
              <a:defRPr sz="3000"/>
            </a:lvl2pPr>
            <a:lvl3pPr marL="914400" indent="0">
              <a:spcAft>
                <a:spcPts val="800"/>
              </a:spcAft>
              <a:buNone/>
              <a:defRPr sz="3000"/>
            </a:lvl3pPr>
          </a:lstStyle>
          <a:p>
            <a:pPr lvl="0"/>
            <a:r>
              <a:rPr lang="en-US"/>
              <a:t>Click to edit Master text styles</a:t>
            </a:r>
          </a:p>
        </p:txBody>
      </p:sp>
    </p:spTree>
    <p:extLst>
      <p:ext uri="{BB962C8B-B14F-4D97-AF65-F5344CB8AC3E}">
        <p14:creationId xmlns:p14="http://schemas.microsoft.com/office/powerpoint/2010/main" val="1177048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865139" cy="922394"/>
          </a:xfrm>
        </p:spPr>
        <p:txBody>
          <a:bodyPr/>
          <a:lstStyle>
            <a:lvl1pPr>
              <a:defRPr u="sng"/>
            </a:lvl1pPr>
          </a:lstStyle>
          <a:p>
            <a:r>
              <a:rPr lang="en-US"/>
              <a:t>Click to edit Master title style</a:t>
            </a:r>
            <a:endParaRPr lang="en-US" dirty="0"/>
          </a:p>
        </p:txBody>
      </p:sp>
      <p:sp>
        <p:nvSpPr>
          <p:cNvPr id="5" name="Content Placeholder 2"/>
          <p:cNvSpPr>
            <a:spLocks noGrp="1"/>
          </p:cNvSpPr>
          <p:nvPr>
            <p:ph idx="1"/>
          </p:nvPr>
        </p:nvSpPr>
        <p:spPr>
          <a:xfrm>
            <a:off x="4988102" y="457201"/>
            <a:ext cx="3697546" cy="215444"/>
          </a:xfrm>
        </p:spPr>
        <p:txBody>
          <a:bodyPr/>
          <a:lstStyle>
            <a:lvl1pPr marL="174625" indent="-174625">
              <a:lnSpc>
                <a:spcPct val="100000"/>
              </a:lnSpc>
              <a:spcAft>
                <a:spcPts val="600"/>
              </a:spcAft>
              <a:buFont typeface="Arial"/>
              <a:buChar char="•"/>
              <a:defRPr sz="1400" b="0"/>
            </a:lvl1pPr>
            <a:lvl2pPr marL="0" indent="0">
              <a:lnSpc>
                <a:spcPct val="100000"/>
              </a:lnSpc>
              <a:spcAft>
                <a:spcPts val="0"/>
              </a:spcAft>
              <a:buNone/>
              <a:defRPr sz="1400" b="0"/>
            </a:lvl2pPr>
            <a:lvl3pPr marL="228600" indent="-228600">
              <a:buFont typeface="Wingdings" panose="05000000000000000000" pitchFamily="2" charset="2"/>
              <a:buChar char="§"/>
              <a:defRPr/>
            </a:lvl3pPr>
            <a:lvl4pPr marL="571500" indent="-225425">
              <a:buFont typeface="Arial" panose="020B0604020202020204" pitchFamily="34" charset="0"/>
              <a:buChar char="–"/>
              <a:defRPr/>
            </a:lvl4pPr>
            <a:lvl5pPr marL="917575" indent="-231775">
              <a:buFont typeface="Arial" panose="020B0604020202020204" pitchFamily="34" charset="0"/>
              <a:buChar char="•"/>
              <a:defRPr/>
            </a:lvl5pPr>
          </a:lstStyle>
          <a:p>
            <a:pPr lvl="0"/>
            <a:r>
              <a:rPr lang="en-US"/>
              <a:t>Click to edit Master text styles</a:t>
            </a:r>
          </a:p>
        </p:txBody>
      </p:sp>
      <p:sp>
        <p:nvSpPr>
          <p:cNvPr id="6" name="Text Placeholder 2"/>
          <p:cNvSpPr>
            <a:spLocks noGrp="1"/>
          </p:cNvSpPr>
          <p:nvPr>
            <p:ph idx="10"/>
          </p:nvPr>
        </p:nvSpPr>
        <p:spPr>
          <a:xfrm>
            <a:off x="457200" y="1600199"/>
            <a:ext cx="3865139" cy="861774"/>
          </a:xfrm>
          <a:prstGeom prst="rect">
            <a:avLst/>
          </a:prstGeom>
        </p:spPr>
        <p:txBody>
          <a:bodyPr vert="horz" wrap="square" lIns="0" tIns="0" rIns="0" bIns="0" rtlCol="0">
            <a:spAutoFit/>
          </a:bodyPr>
          <a:lstStyle>
            <a:lvl1pPr marL="0" indent="0">
              <a:spcAft>
                <a:spcPts val="800"/>
              </a:spcAft>
              <a:buNone/>
              <a:defRPr sz="2800"/>
            </a:lvl1pPr>
            <a:lvl2pPr marL="457200" indent="0">
              <a:spcAft>
                <a:spcPts val="800"/>
              </a:spcAft>
              <a:buNone/>
              <a:defRPr sz="3000"/>
            </a:lvl2pPr>
            <a:lvl3pPr marL="914400" indent="0">
              <a:spcAft>
                <a:spcPts val="800"/>
              </a:spcAft>
              <a:buNone/>
              <a:defRPr sz="3000"/>
            </a:lvl3pPr>
          </a:lstStyle>
          <a:p>
            <a:pPr lvl="0"/>
            <a:r>
              <a:rPr lang="en-US"/>
              <a:t>Click to edit Master text styles</a:t>
            </a:r>
          </a:p>
        </p:txBody>
      </p:sp>
    </p:spTree>
    <p:extLst>
      <p:ext uri="{BB962C8B-B14F-4D97-AF65-F5344CB8AC3E}">
        <p14:creationId xmlns:p14="http://schemas.microsoft.com/office/powerpoint/2010/main" val="2541580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ayout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u="sng"/>
            </a:lvl1pPr>
          </a:lstStyle>
          <a:p>
            <a:r>
              <a:rPr lang="en-US" dirty="0"/>
              <a:t>Click to edit Master title style</a:t>
            </a:r>
          </a:p>
        </p:txBody>
      </p:sp>
    </p:spTree>
    <p:extLst>
      <p:ext uri="{BB962C8B-B14F-4D97-AF65-F5344CB8AC3E}">
        <p14:creationId xmlns:p14="http://schemas.microsoft.com/office/powerpoint/2010/main" val="1711852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04122"/>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553998"/>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p:txBody>
      </p:sp>
      <p:sp>
        <p:nvSpPr>
          <p:cNvPr id="6" name="TextBox 5"/>
          <p:cNvSpPr txBox="1"/>
          <p:nvPr/>
        </p:nvSpPr>
        <p:spPr>
          <a:xfrm>
            <a:off x="457200" y="6411965"/>
            <a:ext cx="7463908" cy="123111"/>
          </a:xfrm>
          <a:prstGeom prst="rect">
            <a:avLst/>
          </a:prstGeom>
          <a:noFill/>
        </p:spPr>
        <p:txBody>
          <a:bodyPr wrap="square" lIns="0" tIns="0" rIns="0" bIns="0" rtlCol="0" anchor="b" anchorCtr="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1" i="0" dirty="0">
                <a:solidFill>
                  <a:schemeClr val="tx1"/>
                </a:solidFill>
                <a:latin typeface="Arial" panose="020B0604020202020204" pitchFamily="34" charset="0"/>
                <a:cs typeface="FS Thrive Elliot Regular"/>
              </a:rPr>
              <a:t>Proprietary &amp; Confidential</a:t>
            </a:r>
          </a:p>
        </p:txBody>
      </p:sp>
      <p:sp>
        <p:nvSpPr>
          <p:cNvPr id="8" name="TextBox 7"/>
          <p:cNvSpPr txBox="1"/>
          <p:nvPr/>
        </p:nvSpPr>
        <p:spPr>
          <a:xfrm>
            <a:off x="4335625" y="6411965"/>
            <a:ext cx="472751" cy="123111"/>
          </a:xfrm>
          <a:prstGeom prst="rect">
            <a:avLst/>
          </a:prstGeom>
          <a:noFill/>
        </p:spPr>
        <p:txBody>
          <a:bodyPr wrap="square" lIns="0" tIns="0" rIns="0" bIns="0" rtlCol="0" anchor="b" anchorCtr="0">
            <a:spAutoFit/>
          </a:bodyPr>
          <a:lstStyle/>
          <a:p>
            <a:pPr marL="0" marR="0" indent="0" algn="ctr" defTabSz="914400" rtl="0" eaLnBrk="0" fontAlgn="base" latinLnBrk="0" hangingPunct="0">
              <a:lnSpc>
                <a:spcPct val="100000"/>
              </a:lnSpc>
              <a:spcBef>
                <a:spcPct val="0"/>
              </a:spcBef>
              <a:spcAft>
                <a:spcPct val="0"/>
              </a:spcAft>
              <a:buClrTx/>
              <a:buSzTx/>
              <a:buFontTx/>
              <a:buNone/>
              <a:tabLst/>
              <a:defRPr/>
            </a:pPr>
            <a:fld id="{BC0FA351-5A70-4EC9-BE2D-E8D941B01E50}" type="slidenum">
              <a:rPr lang="en-US" sz="800" b="0" i="0" smtClean="0">
                <a:solidFill>
                  <a:schemeClr val="tx1"/>
                </a:solidFill>
                <a:latin typeface="Arial" panose="020B0604020202020204" pitchFamily="34" charset="0"/>
                <a:cs typeface="FS Thrive Elliot Regular"/>
              </a:rPr>
              <a:pPr marL="0" marR="0" indent="0" algn="ctr" defTabSz="914400" rtl="0" eaLnBrk="0" fontAlgn="base" latinLnBrk="0" hangingPunct="0">
                <a:lnSpc>
                  <a:spcPct val="100000"/>
                </a:lnSpc>
                <a:spcBef>
                  <a:spcPct val="0"/>
                </a:spcBef>
                <a:spcAft>
                  <a:spcPct val="0"/>
                </a:spcAft>
                <a:buClrTx/>
                <a:buSzTx/>
                <a:buFontTx/>
                <a:buNone/>
                <a:tabLst/>
                <a:defRPr/>
              </a:pPr>
              <a:t>‹#›</a:t>
            </a:fld>
            <a:endParaRPr lang="en-US" sz="800" b="0" i="0" dirty="0">
              <a:solidFill>
                <a:schemeClr val="tx1"/>
              </a:solidFill>
              <a:latin typeface="Arial" panose="020B0604020202020204" pitchFamily="34" charset="0"/>
              <a:cs typeface="FS Thrive Elliot Regular"/>
            </a:endParaRPr>
          </a:p>
        </p:txBody>
      </p:sp>
      <p:pic>
        <p:nvPicPr>
          <p:cNvPr id="9" name="Picture 8" descr="Alight_Logo_052217.eps"/>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848601" y="6279112"/>
            <a:ext cx="838199" cy="338356"/>
          </a:xfrm>
          <a:prstGeom prst="rect">
            <a:avLst/>
          </a:prstGeom>
        </p:spPr>
      </p:pic>
    </p:spTree>
    <p:extLst>
      <p:ext uri="{BB962C8B-B14F-4D97-AF65-F5344CB8AC3E}">
        <p14:creationId xmlns:p14="http://schemas.microsoft.com/office/powerpoint/2010/main" val="4024508060"/>
      </p:ext>
    </p:extLst>
  </p:cSld>
  <p:clrMap bg1="lt1" tx1="dk1" bg2="lt2" tx2="dk2" accent1="accent1" accent2="accent2" accent3="accent3" accent4="accent4" accent5="accent5" accent6="accent6" hlink="hlink" folHlink="folHlink"/>
  <p:sldLayoutIdLst>
    <p:sldLayoutId id="2147483673" r:id="rId1"/>
    <p:sldLayoutId id="2147483678"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sldNum="0" hdr="0" dt="0"/>
  <p:txStyles>
    <p:titleStyle>
      <a:lvl1pPr algn="l" defTabSz="457200" rtl="0" eaLnBrk="1" latinLnBrk="0" hangingPunct="1">
        <a:lnSpc>
          <a:spcPts val="3200"/>
        </a:lnSpc>
        <a:spcBef>
          <a:spcPct val="0"/>
        </a:spcBef>
        <a:buNone/>
        <a:defRPr lang="en-US" sz="2400" kern="1200" dirty="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lnSpc>
          <a:spcPct val="100000"/>
        </a:lnSpc>
        <a:spcBef>
          <a:spcPts val="0"/>
        </a:spcBef>
        <a:buFont typeface="Arial"/>
        <a:buChar char="•"/>
        <a:defRPr sz="1200" b="0" i="0" kern="1200">
          <a:solidFill>
            <a:schemeClr val="tx1"/>
          </a:solidFill>
          <a:latin typeface="Arial" panose="020B0604020202020204" pitchFamily="34" charset="0"/>
          <a:ea typeface="+mn-ea"/>
          <a:cs typeface="FS Thrive Elliot Regular"/>
        </a:defRPr>
      </a:lvl1pPr>
      <a:lvl2pPr marL="742950" indent="-285750" algn="l" defTabSz="457200" rtl="0" eaLnBrk="1" latinLnBrk="0" hangingPunct="1">
        <a:lnSpc>
          <a:spcPct val="100000"/>
        </a:lnSpc>
        <a:spcBef>
          <a:spcPts val="0"/>
        </a:spcBef>
        <a:buFont typeface="Arial"/>
        <a:buChar char="–"/>
        <a:defRPr sz="1200" b="0" i="0" kern="1200">
          <a:solidFill>
            <a:schemeClr val="tx1"/>
          </a:solidFill>
          <a:latin typeface="Arial" panose="020B0604020202020204" pitchFamily="34" charset="0"/>
          <a:ea typeface="+mn-ea"/>
          <a:cs typeface="FS Thrive Elliot Regular"/>
        </a:defRPr>
      </a:lvl2pPr>
      <a:lvl3pPr marL="1143000" indent="-228600" algn="l" defTabSz="457200" rtl="0" eaLnBrk="1" latinLnBrk="0" hangingPunct="1">
        <a:lnSpc>
          <a:spcPct val="100000"/>
        </a:lnSpc>
        <a:spcBef>
          <a:spcPts val="0"/>
        </a:spcBef>
        <a:buFont typeface="Wingdings" charset="2"/>
        <a:buChar char="§"/>
        <a:defRPr sz="1200" b="0" i="0" kern="1200">
          <a:solidFill>
            <a:schemeClr val="tx1"/>
          </a:solidFill>
          <a:latin typeface="Arial" panose="020B0604020202020204" pitchFamily="34" charset="0"/>
          <a:ea typeface="+mn-ea"/>
          <a:cs typeface="FS Thrive Elliot Regular"/>
        </a:defRPr>
      </a:lvl3pPr>
      <a:lvl4pPr marL="1600200" indent="-228600" algn="l" defTabSz="457200" rtl="0" eaLnBrk="1" latinLnBrk="0" hangingPunct="1">
        <a:spcBef>
          <a:spcPct val="20000"/>
        </a:spcBef>
        <a:buFont typeface="Arial"/>
        <a:buChar char="–"/>
        <a:defRPr sz="1100" b="0" i="0" kern="1200">
          <a:solidFill>
            <a:schemeClr val="tx1"/>
          </a:solidFill>
          <a:latin typeface="FS Alight Elliot Regular"/>
          <a:ea typeface="+mn-ea"/>
          <a:cs typeface="FS Alight Elliot Regular"/>
        </a:defRPr>
      </a:lvl4pPr>
      <a:lvl5pPr marL="2057400" indent="-228600" algn="l" defTabSz="457200" rtl="0" eaLnBrk="1" latinLnBrk="0" hangingPunct="1">
        <a:spcBef>
          <a:spcPct val="20000"/>
        </a:spcBef>
        <a:buFont typeface="Arial"/>
        <a:buChar char="»"/>
        <a:defRPr sz="800" b="0" i="0" kern="1200">
          <a:solidFill>
            <a:schemeClr val="tx1"/>
          </a:solidFill>
          <a:latin typeface="FS Alight Elliot Regular"/>
          <a:ea typeface="+mn-ea"/>
          <a:cs typeface="FS Alight Ellio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04122"/>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553998"/>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p:txBody>
      </p:sp>
      <p:sp>
        <p:nvSpPr>
          <p:cNvPr id="8" name="TextBox 7"/>
          <p:cNvSpPr txBox="1"/>
          <p:nvPr/>
        </p:nvSpPr>
        <p:spPr>
          <a:xfrm>
            <a:off x="4335625" y="6535076"/>
            <a:ext cx="472751" cy="123111"/>
          </a:xfrm>
          <a:prstGeom prst="rect">
            <a:avLst/>
          </a:prstGeom>
          <a:noFill/>
        </p:spPr>
        <p:txBody>
          <a:bodyPr wrap="square" lIns="0" tIns="0" rIns="0" bIns="0" rtlCol="0" anchor="b" anchorCtr="0">
            <a:spAutoFit/>
          </a:bodyPr>
          <a:lstStyle/>
          <a:p>
            <a:pPr marL="0" marR="0" indent="0" algn="ctr" defTabSz="914400" rtl="0" eaLnBrk="0" fontAlgn="base" latinLnBrk="0" hangingPunct="0">
              <a:lnSpc>
                <a:spcPct val="100000"/>
              </a:lnSpc>
              <a:spcBef>
                <a:spcPct val="0"/>
              </a:spcBef>
              <a:spcAft>
                <a:spcPct val="0"/>
              </a:spcAft>
              <a:buClrTx/>
              <a:buSzTx/>
              <a:buFontTx/>
              <a:buNone/>
              <a:tabLst/>
              <a:defRPr/>
            </a:pPr>
            <a:fld id="{BC0FA351-5A70-4EC9-BE2D-E8D941B01E50}" type="slidenum">
              <a:rPr lang="en-US" sz="800" b="0" i="0" smtClean="0">
                <a:solidFill>
                  <a:schemeClr val="tx1"/>
                </a:solidFill>
                <a:latin typeface="Arial" panose="020B0604020202020204" pitchFamily="34" charset="0"/>
                <a:cs typeface="Arial" panose="020B0604020202020204" pitchFamily="34" charset="0"/>
              </a:rPr>
              <a:pPr marL="0" marR="0" indent="0" algn="ctr" defTabSz="914400" rtl="0" eaLnBrk="0" fontAlgn="base" latinLnBrk="0" hangingPunct="0">
                <a:lnSpc>
                  <a:spcPct val="100000"/>
                </a:lnSpc>
                <a:spcBef>
                  <a:spcPct val="0"/>
                </a:spcBef>
                <a:spcAft>
                  <a:spcPct val="0"/>
                </a:spcAft>
                <a:buClrTx/>
                <a:buSzTx/>
                <a:buFontTx/>
                <a:buNone/>
                <a:tabLst/>
                <a:defRPr/>
              </a:pPr>
              <a:t>‹#›</a:t>
            </a:fld>
            <a:endParaRPr lang="en-US" sz="800" b="0" i="0" dirty="0">
              <a:solidFill>
                <a:schemeClr val="tx1"/>
              </a:solidFill>
              <a:latin typeface="Arial" panose="020B0604020202020204" pitchFamily="34" charset="0"/>
              <a:cs typeface="Arial" panose="020B0604020202020204" pitchFamily="34" charset="0"/>
            </a:endParaRPr>
          </a:p>
        </p:txBody>
      </p:sp>
      <p:grpSp>
        <p:nvGrpSpPr>
          <p:cNvPr id="7" name="Group 6"/>
          <p:cNvGrpSpPr/>
          <p:nvPr userDrawn="1"/>
        </p:nvGrpSpPr>
        <p:grpSpPr>
          <a:xfrm>
            <a:off x="7848600" y="6400800"/>
            <a:ext cx="828623" cy="333720"/>
            <a:chOff x="161925" y="1530350"/>
            <a:chExt cx="10079038" cy="4059238"/>
          </a:xfrm>
          <a:solidFill>
            <a:schemeClr val="tx1"/>
          </a:solidFill>
        </p:grpSpPr>
        <p:sp>
          <p:nvSpPr>
            <p:cNvPr id="9" name="Freeform 1"/>
            <p:cNvSpPr>
              <a:spLocks noChangeArrowheads="1"/>
            </p:cNvSpPr>
            <p:nvPr/>
          </p:nvSpPr>
          <p:spPr bwMode="auto">
            <a:xfrm>
              <a:off x="3748088" y="1530350"/>
              <a:ext cx="603250" cy="592138"/>
            </a:xfrm>
            <a:custGeom>
              <a:avLst/>
              <a:gdLst>
                <a:gd name="T0" fmla="*/ 853 w 1677"/>
                <a:gd name="T1" fmla="*/ 0 h 1647"/>
                <a:gd name="T2" fmla="*/ 853 w 1677"/>
                <a:gd name="T3" fmla="*/ 0 h 1647"/>
                <a:gd name="T4" fmla="*/ 0 w 1677"/>
                <a:gd name="T5" fmla="*/ 823 h 1647"/>
                <a:gd name="T6" fmla="*/ 853 w 1677"/>
                <a:gd name="T7" fmla="*/ 1646 h 1647"/>
                <a:gd name="T8" fmla="*/ 1676 w 1677"/>
                <a:gd name="T9" fmla="*/ 823 h 1647"/>
                <a:gd name="T10" fmla="*/ 853 w 1677"/>
                <a:gd name="T11" fmla="*/ 0 h 1647"/>
              </a:gdLst>
              <a:ahLst/>
              <a:cxnLst>
                <a:cxn ang="0">
                  <a:pos x="T0" y="T1"/>
                </a:cxn>
                <a:cxn ang="0">
                  <a:pos x="T2" y="T3"/>
                </a:cxn>
                <a:cxn ang="0">
                  <a:pos x="T4" y="T5"/>
                </a:cxn>
                <a:cxn ang="0">
                  <a:pos x="T6" y="T7"/>
                </a:cxn>
                <a:cxn ang="0">
                  <a:pos x="T8" y="T9"/>
                </a:cxn>
                <a:cxn ang="0">
                  <a:pos x="T10" y="T11"/>
                </a:cxn>
              </a:cxnLst>
              <a:rect l="0" t="0" r="r" b="b"/>
              <a:pathLst>
                <a:path w="1677" h="1647">
                  <a:moveTo>
                    <a:pt x="853" y="0"/>
                  </a:moveTo>
                  <a:lnTo>
                    <a:pt x="853" y="0"/>
                  </a:lnTo>
                  <a:cubicBezTo>
                    <a:pt x="396" y="0"/>
                    <a:pt x="0" y="366"/>
                    <a:pt x="0" y="823"/>
                  </a:cubicBezTo>
                  <a:cubicBezTo>
                    <a:pt x="0" y="1280"/>
                    <a:pt x="396" y="1646"/>
                    <a:pt x="853" y="1646"/>
                  </a:cubicBezTo>
                  <a:cubicBezTo>
                    <a:pt x="1310" y="1646"/>
                    <a:pt x="1676" y="1280"/>
                    <a:pt x="1676" y="823"/>
                  </a:cubicBezTo>
                  <a:cubicBezTo>
                    <a:pt x="1676" y="366"/>
                    <a:pt x="1310" y="0"/>
                    <a:pt x="85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sp>
          <p:nvSpPr>
            <p:cNvPr id="11" name="Freeform 2"/>
            <p:cNvSpPr>
              <a:spLocks noChangeArrowheads="1"/>
            </p:cNvSpPr>
            <p:nvPr/>
          </p:nvSpPr>
          <p:spPr bwMode="auto">
            <a:xfrm>
              <a:off x="161925" y="2298700"/>
              <a:ext cx="2171700" cy="2127250"/>
            </a:xfrm>
            <a:custGeom>
              <a:avLst/>
              <a:gdLst>
                <a:gd name="T0" fmla="*/ 3016 w 6034"/>
                <a:gd name="T1" fmla="*/ 0 h 5910"/>
                <a:gd name="T2" fmla="*/ 3016 w 6034"/>
                <a:gd name="T3" fmla="*/ 0 h 5910"/>
                <a:gd name="T4" fmla="*/ 0 w 6034"/>
                <a:gd name="T5" fmla="*/ 2955 h 5910"/>
                <a:gd name="T6" fmla="*/ 2773 w 6034"/>
                <a:gd name="T7" fmla="*/ 5909 h 5910"/>
                <a:gd name="T8" fmla="*/ 4570 w 6034"/>
                <a:gd name="T9" fmla="*/ 5300 h 5910"/>
                <a:gd name="T10" fmla="*/ 4570 w 6034"/>
                <a:gd name="T11" fmla="*/ 5818 h 5910"/>
                <a:gd name="T12" fmla="*/ 6033 w 6034"/>
                <a:gd name="T13" fmla="*/ 5818 h 5910"/>
                <a:gd name="T14" fmla="*/ 6033 w 6034"/>
                <a:gd name="T15" fmla="*/ 2955 h 5910"/>
                <a:gd name="T16" fmla="*/ 3016 w 6034"/>
                <a:gd name="T17" fmla="*/ 0 h 5910"/>
                <a:gd name="T18" fmla="*/ 3016 w 6034"/>
                <a:gd name="T19" fmla="*/ 4599 h 5910"/>
                <a:gd name="T20" fmla="*/ 3016 w 6034"/>
                <a:gd name="T21" fmla="*/ 4599 h 5910"/>
                <a:gd name="T22" fmla="*/ 1493 w 6034"/>
                <a:gd name="T23" fmla="*/ 2955 h 5910"/>
                <a:gd name="T24" fmla="*/ 3016 w 6034"/>
                <a:gd name="T25" fmla="*/ 1310 h 5910"/>
                <a:gd name="T26" fmla="*/ 4570 w 6034"/>
                <a:gd name="T27" fmla="*/ 2955 h 5910"/>
                <a:gd name="T28" fmla="*/ 3016 w 6034"/>
                <a:gd name="T29" fmla="*/ 4599 h 5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34" h="5910">
                  <a:moveTo>
                    <a:pt x="3016" y="0"/>
                  </a:moveTo>
                  <a:lnTo>
                    <a:pt x="3016" y="0"/>
                  </a:lnTo>
                  <a:cubicBezTo>
                    <a:pt x="1249" y="0"/>
                    <a:pt x="0" y="1249"/>
                    <a:pt x="0" y="2955"/>
                  </a:cubicBezTo>
                  <a:cubicBezTo>
                    <a:pt x="0" y="4660"/>
                    <a:pt x="1158" y="5909"/>
                    <a:pt x="2773" y="5909"/>
                  </a:cubicBezTo>
                  <a:cubicBezTo>
                    <a:pt x="3442" y="5909"/>
                    <a:pt x="4083" y="5697"/>
                    <a:pt x="4570" y="5300"/>
                  </a:cubicBezTo>
                  <a:cubicBezTo>
                    <a:pt x="4570" y="5818"/>
                    <a:pt x="4570" y="5818"/>
                    <a:pt x="4570" y="5818"/>
                  </a:cubicBezTo>
                  <a:cubicBezTo>
                    <a:pt x="6033" y="5818"/>
                    <a:pt x="6033" y="5818"/>
                    <a:pt x="6033" y="5818"/>
                  </a:cubicBezTo>
                  <a:cubicBezTo>
                    <a:pt x="6033" y="2955"/>
                    <a:pt x="6033" y="2955"/>
                    <a:pt x="6033" y="2955"/>
                  </a:cubicBezTo>
                  <a:cubicBezTo>
                    <a:pt x="6033" y="1249"/>
                    <a:pt x="4753" y="0"/>
                    <a:pt x="3016" y="0"/>
                  </a:cubicBezTo>
                  <a:close/>
                  <a:moveTo>
                    <a:pt x="3016" y="4599"/>
                  </a:moveTo>
                  <a:lnTo>
                    <a:pt x="3016" y="4599"/>
                  </a:lnTo>
                  <a:cubicBezTo>
                    <a:pt x="2102" y="4599"/>
                    <a:pt x="1493" y="3929"/>
                    <a:pt x="1493" y="2955"/>
                  </a:cubicBezTo>
                  <a:cubicBezTo>
                    <a:pt x="1493" y="2010"/>
                    <a:pt x="2133" y="1310"/>
                    <a:pt x="3016" y="1310"/>
                  </a:cubicBezTo>
                  <a:cubicBezTo>
                    <a:pt x="3930" y="1310"/>
                    <a:pt x="4570" y="2010"/>
                    <a:pt x="4570" y="2955"/>
                  </a:cubicBezTo>
                  <a:cubicBezTo>
                    <a:pt x="4570" y="3929"/>
                    <a:pt x="3930" y="4599"/>
                    <a:pt x="3016" y="459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sp>
          <p:nvSpPr>
            <p:cNvPr id="12" name="Freeform 3"/>
            <p:cNvSpPr>
              <a:spLocks noChangeArrowheads="1"/>
            </p:cNvSpPr>
            <p:nvPr/>
          </p:nvSpPr>
          <p:spPr bwMode="auto">
            <a:xfrm>
              <a:off x="3792538" y="2332038"/>
              <a:ext cx="515937" cy="2062162"/>
            </a:xfrm>
            <a:custGeom>
              <a:avLst/>
              <a:gdLst>
                <a:gd name="T0" fmla="*/ 0 w 1433"/>
                <a:gd name="T1" fmla="*/ 5726 h 5727"/>
                <a:gd name="T2" fmla="*/ 1432 w 1433"/>
                <a:gd name="T3" fmla="*/ 5726 h 5727"/>
                <a:gd name="T4" fmla="*/ 1432 w 1433"/>
                <a:gd name="T5" fmla="*/ 0 h 5727"/>
                <a:gd name="T6" fmla="*/ 0 w 1433"/>
                <a:gd name="T7" fmla="*/ 0 h 5727"/>
                <a:gd name="T8" fmla="*/ 0 w 1433"/>
                <a:gd name="T9" fmla="*/ 5726 h 5727"/>
              </a:gdLst>
              <a:ahLst/>
              <a:cxnLst>
                <a:cxn ang="0">
                  <a:pos x="T0" y="T1"/>
                </a:cxn>
                <a:cxn ang="0">
                  <a:pos x="T2" y="T3"/>
                </a:cxn>
                <a:cxn ang="0">
                  <a:pos x="T4" y="T5"/>
                </a:cxn>
                <a:cxn ang="0">
                  <a:pos x="T6" y="T7"/>
                </a:cxn>
                <a:cxn ang="0">
                  <a:pos x="T8" y="T9"/>
                </a:cxn>
              </a:cxnLst>
              <a:rect l="0" t="0" r="r" b="b"/>
              <a:pathLst>
                <a:path w="1433" h="5727">
                  <a:moveTo>
                    <a:pt x="0" y="5726"/>
                  </a:moveTo>
                  <a:lnTo>
                    <a:pt x="1432" y="5726"/>
                  </a:lnTo>
                  <a:lnTo>
                    <a:pt x="1432" y="0"/>
                  </a:lnTo>
                  <a:lnTo>
                    <a:pt x="0" y="0"/>
                  </a:lnTo>
                  <a:lnTo>
                    <a:pt x="0" y="572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sp>
          <p:nvSpPr>
            <p:cNvPr id="13" name="Freeform 4"/>
            <p:cNvSpPr>
              <a:spLocks noChangeArrowheads="1"/>
            </p:cNvSpPr>
            <p:nvPr/>
          </p:nvSpPr>
          <p:spPr bwMode="auto">
            <a:xfrm>
              <a:off x="4592638" y="2332038"/>
              <a:ext cx="2160587" cy="1009650"/>
            </a:xfrm>
            <a:custGeom>
              <a:avLst/>
              <a:gdLst>
                <a:gd name="T0" fmla="*/ 2986 w 6002"/>
                <a:gd name="T1" fmla="*/ 0 h 2804"/>
                <a:gd name="T2" fmla="*/ 2986 w 6002"/>
                <a:gd name="T3" fmla="*/ 0 h 2804"/>
                <a:gd name="T4" fmla="*/ 0 w 6002"/>
                <a:gd name="T5" fmla="*/ 2803 h 2804"/>
                <a:gd name="T6" fmla="*/ 1493 w 6002"/>
                <a:gd name="T7" fmla="*/ 2803 h 2804"/>
                <a:gd name="T8" fmla="*/ 3016 w 6002"/>
                <a:gd name="T9" fmla="*/ 1309 h 2804"/>
                <a:gd name="T10" fmla="*/ 4539 w 6002"/>
                <a:gd name="T11" fmla="*/ 2803 h 2804"/>
                <a:gd name="T12" fmla="*/ 6001 w 6002"/>
                <a:gd name="T13" fmla="*/ 2803 h 2804"/>
                <a:gd name="T14" fmla="*/ 2986 w 6002"/>
                <a:gd name="T15" fmla="*/ 0 h 28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02" h="2804">
                  <a:moveTo>
                    <a:pt x="2986" y="0"/>
                  </a:moveTo>
                  <a:lnTo>
                    <a:pt x="2986" y="0"/>
                  </a:lnTo>
                  <a:cubicBezTo>
                    <a:pt x="1311" y="0"/>
                    <a:pt x="62" y="1157"/>
                    <a:pt x="0" y="2803"/>
                  </a:cubicBezTo>
                  <a:cubicBezTo>
                    <a:pt x="1493" y="2803"/>
                    <a:pt x="1493" y="2803"/>
                    <a:pt x="1493" y="2803"/>
                  </a:cubicBezTo>
                  <a:cubicBezTo>
                    <a:pt x="1555" y="1918"/>
                    <a:pt x="2163" y="1309"/>
                    <a:pt x="3016" y="1309"/>
                  </a:cubicBezTo>
                  <a:cubicBezTo>
                    <a:pt x="3869" y="1309"/>
                    <a:pt x="4478" y="1918"/>
                    <a:pt x="4539" y="2803"/>
                  </a:cubicBezTo>
                  <a:cubicBezTo>
                    <a:pt x="6001" y="2803"/>
                    <a:pt x="6001" y="2803"/>
                    <a:pt x="6001" y="2803"/>
                  </a:cubicBezTo>
                  <a:cubicBezTo>
                    <a:pt x="5941" y="1157"/>
                    <a:pt x="4692" y="0"/>
                    <a:pt x="298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sp>
          <p:nvSpPr>
            <p:cNvPr id="14" name="Freeform 5"/>
            <p:cNvSpPr>
              <a:spLocks noChangeArrowheads="1"/>
            </p:cNvSpPr>
            <p:nvPr/>
          </p:nvSpPr>
          <p:spPr bwMode="auto">
            <a:xfrm>
              <a:off x="4592638" y="3592513"/>
              <a:ext cx="2160587" cy="1997075"/>
            </a:xfrm>
            <a:custGeom>
              <a:avLst/>
              <a:gdLst>
                <a:gd name="T0" fmla="*/ 4478 w 6002"/>
                <a:gd name="T1" fmla="*/ 0 h 5546"/>
                <a:gd name="T2" fmla="*/ 4478 w 6002"/>
                <a:gd name="T3" fmla="*/ 0 h 5546"/>
                <a:gd name="T4" fmla="*/ 4387 w 6002"/>
                <a:gd name="T5" fmla="*/ 213 h 5546"/>
                <a:gd name="T6" fmla="*/ 4387 w 6002"/>
                <a:gd name="T7" fmla="*/ 243 h 5546"/>
                <a:gd name="T8" fmla="*/ 4387 w 6002"/>
                <a:gd name="T9" fmla="*/ 275 h 5546"/>
                <a:gd name="T10" fmla="*/ 3016 w 6002"/>
                <a:gd name="T11" fmla="*/ 1096 h 5546"/>
                <a:gd name="T12" fmla="*/ 1555 w 6002"/>
                <a:gd name="T13" fmla="*/ 0 h 5546"/>
                <a:gd name="T14" fmla="*/ 1555 w 6002"/>
                <a:gd name="T15" fmla="*/ 0 h 5546"/>
                <a:gd name="T16" fmla="*/ 31 w 6002"/>
                <a:gd name="T17" fmla="*/ 0 h 5546"/>
                <a:gd name="T18" fmla="*/ 31 w 6002"/>
                <a:gd name="T19" fmla="*/ 0 h 5546"/>
                <a:gd name="T20" fmla="*/ 2742 w 6002"/>
                <a:gd name="T21" fmla="*/ 2407 h 5546"/>
                <a:gd name="T22" fmla="*/ 4539 w 6002"/>
                <a:gd name="T23" fmla="*/ 1797 h 5546"/>
                <a:gd name="T24" fmla="*/ 4539 w 6002"/>
                <a:gd name="T25" fmla="*/ 2224 h 5546"/>
                <a:gd name="T26" fmla="*/ 4539 w 6002"/>
                <a:gd name="T27" fmla="*/ 2315 h 5546"/>
                <a:gd name="T28" fmla="*/ 4539 w 6002"/>
                <a:gd name="T29" fmla="*/ 2437 h 5546"/>
                <a:gd name="T30" fmla="*/ 4509 w 6002"/>
                <a:gd name="T31" fmla="*/ 3046 h 5546"/>
                <a:gd name="T32" fmla="*/ 3016 w 6002"/>
                <a:gd name="T33" fmla="*/ 4235 h 5546"/>
                <a:gd name="T34" fmla="*/ 1524 w 6002"/>
                <a:gd name="T35" fmla="*/ 3046 h 5546"/>
                <a:gd name="T36" fmla="*/ 0 w 6002"/>
                <a:gd name="T37" fmla="*/ 3046 h 5546"/>
                <a:gd name="T38" fmla="*/ 2986 w 6002"/>
                <a:gd name="T39" fmla="*/ 5545 h 5546"/>
                <a:gd name="T40" fmla="*/ 5971 w 6002"/>
                <a:gd name="T41" fmla="*/ 3108 h 5546"/>
                <a:gd name="T42" fmla="*/ 5971 w 6002"/>
                <a:gd name="T43" fmla="*/ 3108 h 5546"/>
                <a:gd name="T44" fmla="*/ 5971 w 6002"/>
                <a:gd name="T45" fmla="*/ 3077 h 5546"/>
                <a:gd name="T46" fmla="*/ 5971 w 6002"/>
                <a:gd name="T47" fmla="*/ 3046 h 5546"/>
                <a:gd name="T48" fmla="*/ 5971 w 6002"/>
                <a:gd name="T49" fmla="*/ 3046 h 5546"/>
                <a:gd name="T50" fmla="*/ 6001 w 6002"/>
                <a:gd name="T51" fmla="*/ 2224 h 5546"/>
                <a:gd name="T52" fmla="*/ 6001 w 6002"/>
                <a:gd name="T53" fmla="*/ 2315 h 5546"/>
                <a:gd name="T54" fmla="*/ 6001 w 6002"/>
                <a:gd name="T55" fmla="*/ 2285 h 5546"/>
                <a:gd name="T56" fmla="*/ 6001 w 6002"/>
                <a:gd name="T57" fmla="*/ 0 h 5546"/>
                <a:gd name="T58" fmla="*/ 4478 w 6002"/>
                <a:gd name="T59" fmla="*/ 0 h 5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02" h="5546">
                  <a:moveTo>
                    <a:pt x="4478" y="0"/>
                  </a:moveTo>
                  <a:lnTo>
                    <a:pt x="4478" y="0"/>
                  </a:lnTo>
                  <a:cubicBezTo>
                    <a:pt x="4448" y="91"/>
                    <a:pt x="4417" y="153"/>
                    <a:pt x="4387" y="213"/>
                  </a:cubicBezTo>
                  <a:cubicBezTo>
                    <a:pt x="4387" y="243"/>
                    <a:pt x="4387" y="243"/>
                    <a:pt x="4387" y="243"/>
                  </a:cubicBezTo>
                  <a:cubicBezTo>
                    <a:pt x="4387" y="243"/>
                    <a:pt x="4387" y="243"/>
                    <a:pt x="4387" y="275"/>
                  </a:cubicBezTo>
                  <a:cubicBezTo>
                    <a:pt x="4113" y="762"/>
                    <a:pt x="3625" y="1096"/>
                    <a:pt x="3016" y="1096"/>
                  </a:cubicBezTo>
                  <a:cubicBezTo>
                    <a:pt x="2285" y="1096"/>
                    <a:pt x="1736" y="670"/>
                    <a:pt x="1555" y="0"/>
                  </a:cubicBezTo>
                  <a:lnTo>
                    <a:pt x="1555" y="0"/>
                  </a:lnTo>
                  <a:cubicBezTo>
                    <a:pt x="31" y="0"/>
                    <a:pt x="31" y="0"/>
                    <a:pt x="31" y="0"/>
                  </a:cubicBezTo>
                  <a:lnTo>
                    <a:pt x="31" y="0"/>
                  </a:lnTo>
                  <a:cubicBezTo>
                    <a:pt x="244" y="1432"/>
                    <a:pt x="1341" y="2407"/>
                    <a:pt x="2742" y="2407"/>
                  </a:cubicBezTo>
                  <a:cubicBezTo>
                    <a:pt x="3442" y="2407"/>
                    <a:pt x="4083" y="2193"/>
                    <a:pt x="4539" y="1797"/>
                  </a:cubicBezTo>
                  <a:cubicBezTo>
                    <a:pt x="4539" y="2224"/>
                    <a:pt x="4539" y="2224"/>
                    <a:pt x="4539" y="2224"/>
                  </a:cubicBezTo>
                  <a:cubicBezTo>
                    <a:pt x="4539" y="2315"/>
                    <a:pt x="4539" y="2315"/>
                    <a:pt x="4539" y="2315"/>
                  </a:cubicBezTo>
                  <a:cubicBezTo>
                    <a:pt x="4539" y="2437"/>
                    <a:pt x="4539" y="2437"/>
                    <a:pt x="4539" y="2437"/>
                  </a:cubicBezTo>
                  <a:cubicBezTo>
                    <a:pt x="4539" y="2437"/>
                    <a:pt x="4539" y="2834"/>
                    <a:pt x="4509" y="3046"/>
                  </a:cubicBezTo>
                  <a:cubicBezTo>
                    <a:pt x="4326" y="3747"/>
                    <a:pt x="3747" y="4235"/>
                    <a:pt x="3016" y="4235"/>
                  </a:cubicBezTo>
                  <a:cubicBezTo>
                    <a:pt x="2255" y="4235"/>
                    <a:pt x="1676" y="3747"/>
                    <a:pt x="1524" y="3046"/>
                  </a:cubicBezTo>
                  <a:cubicBezTo>
                    <a:pt x="0" y="3046"/>
                    <a:pt x="0" y="3046"/>
                    <a:pt x="0" y="3046"/>
                  </a:cubicBezTo>
                  <a:cubicBezTo>
                    <a:pt x="214" y="4509"/>
                    <a:pt x="1402" y="5545"/>
                    <a:pt x="2986" y="5545"/>
                  </a:cubicBezTo>
                  <a:cubicBezTo>
                    <a:pt x="4570" y="5545"/>
                    <a:pt x="5757" y="4570"/>
                    <a:pt x="5971" y="3108"/>
                  </a:cubicBezTo>
                  <a:lnTo>
                    <a:pt x="5971" y="3108"/>
                  </a:lnTo>
                  <a:cubicBezTo>
                    <a:pt x="5971" y="3108"/>
                    <a:pt x="5971" y="3108"/>
                    <a:pt x="5971" y="3077"/>
                  </a:cubicBezTo>
                  <a:lnTo>
                    <a:pt x="5971" y="3046"/>
                  </a:lnTo>
                  <a:lnTo>
                    <a:pt x="5971" y="3046"/>
                  </a:lnTo>
                  <a:cubicBezTo>
                    <a:pt x="6001" y="2924"/>
                    <a:pt x="6001" y="2681"/>
                    <a:pt x="6001" y="2224"/>
                  </a:cubicBezTo>
                  <a:cubicBezTo>
                    <a:pt x="6001" y="2315"/>
                    <a:pt x="6001" y="2315"/>
                    <a:pt x="6001" y="2315"/>
                  </a:cubicBezTo>
                  <a:cubicBezTo>
                    <a:pt x="6001" y="2285"/>
                    <a:pt x="6001" y="2285"/>
                    <a:pt x="6001" y="2285"/>
                  </a:cubicBezTo>
                  <a:cubicBezTo>
                    <a:pt x="6001" y="0"/>
                    <a:pt x="6001" y="0"/>
                    <a:pt x="6001" y="0"/>
                  </a:cubicBezTo>
                  <a:cubicBezTo>
                    <a:pt x="4478" y="0"/>
                    <a:pt x="4478" y="0"/>
                    <a:pt x="447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sp>
          <p:nvSpPr>
            <p:cNvPr id="15" name="Freeform 6"/>
            <p:cNvSpPr>
              <a:spLocks noChangeArrowheads="1"/>
            </p:cNvSpPr>
            <p:nvPr/>
          </p:nvSpPr>
          <p:spPr bwMode="auto">
            <a:xfrm>
              <a:off x="9242425" y="1728788"/>
              <a:ext cx="998538" cy="2676525"/>
            </a:xfrm>
            <a:custGeom>
              <a:avLst/>
              <a:gdLst>
                <a:gd name="T0" fmla="*/ 2499 w 2774"/>
                <a:gd name="T1" fmla="*/ 6031 h 7434"/>
                <a:gd name="T2" fmla="*/ 2499 w 2774"/>
                <a:gd name="T3" fmla="*/ 6031 h 7434"/>
                <a:gd name="T4" fmla="*/ 1706 w 2774"/>
                <a:gd name="T5" fmla="*/ 5818 h 7434"/>
                <a:gd name="T6" fmla="*/ 1463 w 2774"/>
                <a:gd name="T7" fmla="*/ 5088 h 7434"/>
                <a:gd name="T8" fmla="*/ 1463 w 2774"/>
                <a:gd name="T9" fmla="*/ 2619 h 7434"/>
                <a:gd name="T10" fmla="*/ 2438 w 2774"/>
                <a:gd name="T11" fmla="*/ 2619 h 7434"/>
                <a:gd name="T12" fmla="*/ 2438 w 2774"/>
                <a:gd name="T13" fmla="*/ 1310 h 7434"/>
                <a:gd name="T14" fmla="*/ 1463 w 2774"/>
                <a:gd name="T15" fmla="*/ 1310 h 7434"/>
                <a:gd name="T16" fmla="*/ 1463 w 2774"/>
                <a:gd name="T17" fmla="*/ 0 h 7434"/>
                <a:gd name="T18" fmla="*/ 0 w 2774"/>
                <a:gd name="T19" fmla="*/ 0 h 7434"/>
                <a:gd name="T20" fmla="*/ 0 w 2774"/>
                <a:gd name="T21" fmla="*/ 5088 h 7434"/>
                <a:gd name="T22" fmla="*/ 732 w 2774"/>
                <a:gd name="T23" fmla="*/ 6915 h 7434"/>
                <a:gd name="T24" fmla="*/ 2164 w 2774"/>
                <a:gd name="T25" fmla="*/ 7433 h 7434"/>
                <a:gd name="T26" fmla="*/ 2529 w 2774"/>
                <a:gd name="T27" fmla="*/ 7402 h 7434"/>
                <a:gd name="T28" fmla="*/ 2773 w 2774"/>
                <a:gd name="T29" fmla="*/ 7402 h 7434"/>
                <a:gd name="T30" fmla="*/ 2773 w 2774"/>
                <a:gd name="T31" fmla="*/ 6001 h 7434"/>
                <a:gd name="T32" fmla="*/ 2499 w 2774"/>
                <a:gd name="T33" fmla="*/ 6031 h 7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4" h="7434">
                  <a:moveTo>
                    <a:pt x="2499" y="6031"/>
                  </a:moveTo>
                  <a:lnTo>
                    <a:pt x="2499" y="6031"/>
                  </a:lnTo>
                  <a:cubicBezTo>
                    <a:pt x="2133" y="6062"/>
                    <a:pt x="1859" y="6001"/>
                    <a:pt x="1706" y="5818"/>
                  </a:cubicBezTo>
                  <a:cubicBezTo>
                    <a:pt x="1524" y="5696"/>
                    <a:pt x="1463" y="5421"/>
                    <a:pt x="1463" y="5088"/>
                  </a:cubicBezTo>
                  <a:cubicBezTo>
                    <a:pt x="1463" y="2619"/>
                    <a:pt x="1463" y="2619"/>
                    <a:pt x="1463" y="2619"/>
                  </a:cubicBezTo>
                  <a:cubicBezTo>
                    <a:pt x="2438" y="2619"/>
                    <a:pt x="2438" y="2619"/>
                    <a:pt x="2438" y="2619"/>
                  </a:cubicBezTo>
                  <a:cubicBezTo>
                    <a:pt x="2438" y="1310"/>
                    <a:pt x="2438" y="1310"/>
                    <a:pt x="2438" y="1310"/>
                  </a:cubicBezTo>
                  <a:cubicBezTo>
                    <a:pt x="1463" y="1310"/>
                    <a:pt x="1463" y="1310"/>
                    <a:pt x="1463" y="1310"/>
                  </a:cubicBezTo>
                  <a:cubicBezTo>
                    <a:pt x="1463" y="0"/>
                    <a:pt x="1463" y="0"/>
                    <a:pt x="1463" y="0"/>
                  </a:cubicBezTo>
                  <a:cubicBezTo>
                    <a:pt x="0" y="0"/>
                    <a:pt x="0" y="0"/>
                    <a:pt x="0" y="0"/>
                  </a:cubicBezTo>
                  <a:cubicBezTo>
                    <a:pt x="0" y="5088"/>
                    <a:pt x="0" y="5088"/>
                    <a:pt x="0" y="5088"/>
                  </a:cubicBezTo>
                  <a:cubicBezTo>
                    <a:pt x="0" y="5879"/>
                    <a:pt x="244" y="6488"/>
                    <a:pt x="732" y="6915"/>
                  </a:cubicBezTo>
                  <a:cubicBezTo>
                    <a:pt x="1097" y="7249"/>
                    <a:pt x="1615" y="7433"/>
                    <a:pt x="2164" y="7433"/>
                  </a:cubicBezTo>
                  <a:cubicBezTo>
                    <a:pt x="2286" y="7433"/>
                    <a:pt x="2407" y="7433"/>
                    <a:pt x="2529" y="7402"/>
                  </a:cubicBezTo>
                  <a:cubicBezTo>
                    <a:pt x="2773" y="7402"/>
                    <a:pt x="2773" y="7402"/>
                    <a:pt x="2773" y="7402"/>
                  </a:cubicBezTo>
                  <a:cubicBezTo>
                    <a:pt x="2773" y="6001"/>
                    <a:pt x="2773" y="6001"/>
                    <a:pt x="2773" y="6001"/>
                  </a:cubicBezTo>
                  <a:lnTo>
                    <a:pt x="2499" y="603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sp>
          <p:nvSpPr>
            <p:cNvPr id="16" name="Freeform 7"/>
            <p:cNvSpPr>
              <a:spLocks noChangeArrowheads="1"/>
            </p:cNvSpPr>
            <p:nvPr/>
          </p:nvSpPr>
          <p:spPr bwMode="auto">
            <a:xfrm>
              <a:off x="2574925" y="1552575"/>
              <a:ext cx="954088" cy="2873375"/>
            </a:xfrm>
            <a:custGeom>
              <a:avLst/>
              <a:gdLst>
                <a:gd name="T0" fmla="*/ 1676 w 2651"/>
                <a:gd name="T1" fmla="*/ 6367 h 7982"/>
                <a:gd name="T2" fmla="*/ 1676 w 2651"/>
                <a:gd name="T3" fmla="*/ 6367 h 7982"/>
                <a:gd name="T4" fmla="*/ 1492 w 2651"/>
                <a:gd name="T5" fmla="*/ 5788 h 7982"/>
                <a:gd name="T6" fmla="*/ 1492 w 2651"/>
                <a:gd name="T7" fmla="*/ 0 h 7982"/>
                <a:gd name="T8" fmla="*/ 0 w 2651"/>
                <a:gd name="T9" fmla="*/ 0 h 7982"/>
                <a:gd name="T10" fmla="*/ 0 w 2651"/>
                <a:gd name="T11" fmla="*/ 5819 h 7982"/>
                <a:gd name="T12" fmla="*/ 670 w 2651"/>
                <a:gd name="T13" fmla="*/ 7494 h 7982"/>
                <a:gd name="T14" fmla="*/ 2011 w 2651"/>
                <a:gd name="T15" fmla="*/ 7981 h 7982"/>
                <a:gd name="T16" fmla="*/ 2345 w 2651"/>
                <a:gd name="T17" fmla="*/ 7951 h 7982"/>
                <a:gd name="T18" fmla="*/ 2650 w 2651"/>
                <a:gd name="T19" fmla="*/ 7921 h 7982"/>
                <a:gd name="T20" fmla="*/ 2650 w 2651"/>
                <a:gd name="T21" fmla="*/ 6489 h 7982"/>
                <a:gd name="T22" fmla="*/ 2285 w 2651"/>
                <a:gd name="T23" fmla="*/ 6519 h 7982"/>
                <a:gd name="T24" fmla="*/ 1676 w 2651"/>
                <a:gd name="T25" fmla="*/ 6367 h 7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1" h="7982">
                  <a:moveTo>
                    <a:pt x="1676" y="6367"/>
                  </a:moveTo>
                  <a:lnTo>
                    <a:pt x="1676" y="6367"/>
                  </a:lnTo>
                  <a:cubicBezTo>
                    <a:pt x="1554" y="6245"/>
                    <a:pt x="1492" y="6062"/>
                    <a:pt x="1492" y="5788"/>
                  </a:cubicBezTo>
                  <a:cubicBezTo>
                    <a:pt x="1492" y="0"/>
                    <a:pt x="1492" y="0"/>
                    <a:pt x="1492" y="0"/>
                  </a:cubicBezTo>
                  <a:cubicBezTo>
                    <a:pt x="0" y="0"/>
                    <a:pt x="0" y="0"/>
                    <a:pt x="0" y="0"/>
                  </a:cubicBezTo>
                  <a:cubicBezTo>
                    <a:pt x="0" y="5819"/>
                    <a:pt x="0" y="5819"/>
                    <a:pt x="0" y="5819"/>
                  </a:cubicBezTo>
                  <a:cubicBezTo>
                    <a:pt x="0" y="6519"/>
                    <a:pt x="243" y="7098"/>
                    <a:pt x="670" y="7494"/>
                  </a:cubicBezTo>
                  <a:cubicBezTo>
                    <a:pt x="1005" y="7799"/>
                    <a:pt x="1492" y="7981"/>
                    <a:pt x="2011" y="7981"/>
                  </a:cubicBezTo>
                  <a:cubicBezTo>
                    <a:pt x="2132" y="7981"/>
                    <a:pt x="2223" y="7981"/>
                    <a:pt x="2345" y="7951"/>
                  </a:cubicBezTo>
                  <a:cubicBezTo>
                    <a:pt x="2650" y="7921"/>
                    <a:pt x="2650" y="7921"/>
                    <a:pt x="2650" y="7921"/>
                  </a:cubicBezTo>
                  <a:cubicBezTo>
                    <a:pt x="2650" y="6489"/>
                    <a:pt x="2650" y="6489"/>
                    <a:pt x="2650" y="6489"/>
                  </a:cubicBezTo>
                  <a:cubicBezTo>
                    <a:pt x="2285" y="6519"/>
                    <a:pt x="2285" y="6519"/>
                    <a:pt x="2285" y="6519"/>
                  </a:cubicBezTo>
                  <a:cubicBezTo>
                    <a:pt x="2011" y="6519"/>
                    <a:pt x="1797" y="6489"/>
                    <a:pt x="1676" y="636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sp>
          <p:nvSpPr>
            <p:cNvPr id="17" name="Freeform 8"/>
            <p:cNvSpPr>
              <a:spLocks noChangeArrowheads="1"/>
            </p:cNvSpPr>
            <p:nvPr/>
          </p:nvSpPr>
          <p:spPr bwMode="auto">
            <a:xfrm>
              <a:off x="7059613" y="1563688"/>
              <a:ext cx="1919287" cy="2828925"/>
            </a:xfrm>
            <a:custGeom>
              <a:avLst/>
              <a:gdLst>
                <a:gd name="T0" fmla="*/ 2895 w 5333"/>
                <a:gd name="T1" fmla="*/ 1949 h 7860"/>
                <a:gd name="T2" fmla="*/ 2895 w 5333"/>
                <a:gd name="T3" fmla="*/ 1949 h 7860"/>
                <a:gd name="T4" fmla="*/ 1494 w 5333"/>
                <a:gd name="T5" fmla="*/ 2407 h 7860"/>
                <a:gd name="T6" fmla="*/ 1494 w 5333"/>
                <a:gd name="T7" fmla="*/ 0 h 7860"/>
                <a:gd name="T8" fmla="*/ 1463 w 5333"/>
                <a:gd name="T9" fmla="*/ 0 h 7860"/>
                <a:gd name="T10" fmla="*/ 0 w 5333"/>
                <a:gd name="T11" fmla="*/ 0 h 7860"/>
                <a:gd name="T12" fmla="*/ 0 w 5333"/>
                <a:gd name="T13" fmla="*/ 30 h 7860"/>
                <a:gd name="T14" fmla="*/ 0 w 5333"/>
                <a:gd name="T15" fmla="*/ 7859 h 7860"/>
                <a:gd name="T16" fmla="*/ 1494 w 5333"/>
                <a:gd name="T17" fmla="*/ 7859 h 7860"/>
                <a:gd name="T18" fmla="*/ 1494 w 5333"/>
                <a:gd name="T19" fmla="*/ 4448 h 7860"/>
                <a:gd name="T20" fmla="*/ 2651 w 5333"/>
                <a:gd name="T21" fmla="*/ 3290 h 7860"/>
                <a:gd name="T22" fmla="*/ 3809 w 5333"/>
                <a:gd name="T23" fmla="*/ 4448 h 7860"/>
                <a:gd name="T24" fmla="*/ 3840 w 5333"/>
                <a:gd name="T25" fmla="*/ 7859 h 7860"/>
                <a:gd name="T26" fmla="*/ 5272 w 5333"/>
                <a:gd name="T27" fmla="*/ 7859 h 7860"/>
                <a:gd name="T28" fmla="*/ 5332 w 5333"/>
                <a:gd name="T29" fmla="*/ 7859 h 7860"/>
                <a:gd name="T30" fmla="*/ 5332 w 5333"/>
                <a:gd name="T31" fmla="*/ 4387 h 7860"/>
                <a:gd name="T32" fmla="*/ 5302 w 5333"/>
                <a:gd name="T33" fmla="*/ 4083 h 7860"/>
                <a:gd name="T34" fmla="*/ 2895 w 5333"/>
                <a:gd name="T35" fmla="*/ 1949 h 7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33" h="7860">
                  <a:moveTo>
                    <a:pt x="2895" y="1949"/>
                  </a:moveTo>
                  <a:lnTo>
                    <a:pt x="2895" y="1949"/>
                  </a:lnTo>
                  <a:cubicBezTo>
                    <a:pt x="2377" y="1949"/>
                    <a:pt x="1890" y="2133"/>
                    <a:pt x="1494" y="2407"/>
                  </a:cubicBezTo>
                  <a:cubicBezTo>
                    <a:pt x="1494" y="0"/>
                    <a:pt x="1494" y="0"/>
                    <a:pt x="1494" y="0"/>
                  </a:cubicBezTo>
                  <a:cubicBezTo>
                    <a:pt x="1463" y="0"/>
                    <a:pt x="1463" y="0"/>
                    <a:pt x="1463" y="0"/>
                  </a:cubicBezTo>
                  <a:cubicBezTo>
                    <a:pt x="0" y="0"/>
                    <a:pt x="0" y="0"/>
                    <a:pt x="0" y="0"/>
                  </a:cubicBezTo>
                  <a:cubicBezTo>
                    <a:pt x="0" y="30"/>
                    <a:pt x="0" y="30"/>
                    <a:pt x="0" y="30"/>
                  </a:cubicBezTo>
                  <a:cubicBezTo>
                    <a:pt x="0" y="7859"/>
                    <a:pt x="0" y="7859"/>
                    <a:pt x="0" y="7859"/>
                  </a:cubicBezTo>
                  <a:cubicBezTo>
                    <a:pt x="1494" y="7859"/>
                    <a:pt x="1494" y="7859"/>
                    <a:pt x="1494" y="7859"/>
                  </a:cubicBezTo>
                  <a:cubicBezTo>
                    <a:pt x="1494" y="4448"/>
                    <a:pt x="1494" y="4448"/>
                    <a:pt x="1494" y="4448"/>
                  </a:cubicBezTo>
                  <a:cubicBezTo>
                    <a:pt x="1494" y="3808"/>
                    <a:pt x="1890" y="3290"/>
                    <a:pt x="2651" y="3290"/>
                  </a:cubicBezTo>
                  <a:cubicBezTo>
                    <a:pt x="3291" y="3290"/>
                    <a:pt x="3809" y="3808"/>
                    <a:pt x="3809" y="4448"/>
                  </a:cubicBezTo>
                  <a:cubicBezTo>
                    <a:pt x="3840" y="7859"/>
                    <a:pt x="3840" y="7859"/>
                    <a:pt x="3840" y="7859"/>
                  </a:cubicBezTo>
                  <a:cubicBezTo>
                    <a:pt x="5272" y="7859"/>
                    <a:pt x="5272" y="7859"/>
                    <a:pt x="5272" y="7859"/>
                  </a:cubicBezTo>
                  <a:cubicBezTo>
                    <a:pt x="5332" y="7859"/>
                    <a:pt x="5332" y="7859"/>
                    <a:pt x="5332" y="7859"/>
                  </a:cubicBezTo>
                  <a:cubicBezTo>
                    <a:pt x="5332" y="4387"/>
                    <a:pt x="5332" y="4387"/>
                    <a:pt x="5332" y="4387"/>
                  </a:cubicBezTo>
                  <a:cubicBezTo>
                    <a:pt x="5332" y="4295"/>
                    <a:pt x="5302" y="4173"/>
                    <a:pt x="5302" y="4083"/>
                  </a:cubicBezTo>
                  <a:cubicBezTo>
                    <a:pt x="5150" y="2894"/>
                    <a:pt x="4144" y="1949"/>
                    <a:pt x="2895" y="1949"/>
                  </a:cubicBezTo>
                </a:path>
              </a:pathLst>
            </a:custGeom>
            <a:grp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grpSp>
      <p:sp>
        <p:nvSpPr>
          <p:cNvPr id="4" name="TextBox 3">
            <a:extLst>
              <a:ext uri="{FF2B5EF4-FFF2-40B4-BE49-F238E27FC236}">
                <a16:creationId xmlns:a16="http://schemas.microsoft.com/office/drawing/2014/main" id="{F02B768D-BF37-4597-BA2F-F155ABE49DF2}"/>
              </a:ext>
            </a:extLst>
          </p:cNvPr>
          <p:cNvSpPr txBox="1"/>
          <p:nvPr userDrawn="1"/>
        </p:nvSpPr>
        <p:spPr>
          <a:xfrm>
            <a:off x="465909" y="6430568"/>
            <a:ext cx="2425337" cy="199444"/>
          </a:xfrm>
          <a:prstGeom prst="rect">
            <a:avLst/>
          </a:prstGeom>
        </p:spPr>
        <p:txBody>
          <a:bodyPr wrap="square" lIns="0" tIns="0" rIns="0" bIns="0" rtlCol="0" anchor="t">
            <a:noAutofit/>
          </a:bodyPr>
          <a:lstStyle/>
          <a:p>
            <a:pPr>
              <a:lnSpc>
                <a:spcPts val="2000"/>
              </a:lnSpc>
            </a:pPr>
            <a:r>
              <a:rPr lang="en-US" sz="1000" b="1" dirty="0">
                <a:solidFill>
                  <a:srgbClr val="000000"/>
                </a:solidFill>
                <a:latin typeface="Arial" panose="020B0604020202020204" pitchFamily="34" charset="0"/>
                <a:cs typeface="Arial" panose="020B0604020202020204" pitchFamily="34" charset="0"/>
              </a:rPr>
              <a:t>Confidential and Proprietary</a:t>
            </a:r>
          </a:p>
        </p:txBody>
      </p:sp>
    </p:spTree>
    <p:extLst>
      <p:ext uri="{BB962C8B-B14F-4D97-AF65-F5344CB8AC3E}">
        <p14:creationId xmlns:p14="http://schemas.microsoft.com/office/powerpoint/2010/main" val="3831888728"/>
      </p:ext>
    </p:extLst>
  </p:cSld>
  <p:clrMap bg1="lt1" tx1="dk1" bg2="lt2" tx2="dk2" accent1="accent1" accent2="accent2" accent3="accent3" accent4="accent4" accent5="accent5" accent6="accent6" hlink="hlink" folHlink="folHlink"/>
  <p:sldLayoutIdLst>
    <p:sldLayoutId id="2147483664" r:id="rId1"/>
    <p:sldLayoutId id="2147483656" r:id="rId2"/>
  </p:sldLayoutIdLst>
  <p:hf sldNum="0" hdr="0" dt="0"/>
  <p:txStyles>
    <p:titleStyle>
      <a:lvl1pPr algn="l" defTabSz="457200" rtl="0" eaLnBrk="1" latinLnBrk="0" hangingPunct="1">
        <a:lnSpc>
          <a:spcPts val="2600"/>
        </a:lnSpc>
        <a:spcBef>
          <a:spcPct val="0"/>
        </a:spcBef>
        <a:buNone/>
        <a:defRPr lang="en-US" sz="2400" kern="1200" dirty="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lnSpc>
          <a:spcPct val="100000"/>
        </a:lnSpc>
        <a:spcBef>
          <a:spcPts val="0"/>
        </a:spcBef>
        <a:buFont typeface="Arial"/>
        <a:buChar char="•"/>
        <a:defRPr sz="1200" b="0" i="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lnSpc>
          <a:spcPct val="100000"/>
        </a:lnSpc>
        <a:spcBef>
          <a:spcPts val="0"/>
        </a:spcBef>
        <a:buFont typeface="Arial"/>
        <a:buChar char="–"/>
        <a:defRPr sz="1200" b="0" i="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lnSpc>
          <a:spcPct val="100000"/>
        </a:lnSpc>
        <a:spcBef>
          <a:spcPts val="0"/>
        </a:spcBef>
        <a:buFont typeface="Wingdings" charset="2"/>
        <a:buChar char="§"/>
        <a:defRPr sz="1200" b="0" i="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100" b="0" i="0" kern="1200">
          <a:solidFill>
            <a:schemeClr val="tx1"/>
          </a:solidFill>
          <a:latin typeface="FS Thrive Elliot Regular"/>
          <a:ea typeface="+mn-ea"/>
          <a:cs typeface="FS Thrive Elliot Regular"/>
        </a:defRPr>
      </a:lvl4pPr>
      <a:lvl5pPr marL="2057400" indent="-228600" algn="l" defTabSz="457200" rtl="0" eaLnBrk="1" latinLnBrk="0" hangingPunct="1">
        <a:spcBef>
          <a:spcPct val="20000"/>
        </a:spcBef>
        <a:buFont typeface="Arial"/>
        <a:buChar char="»"/>
        <a:defRPr sz="800" b="0" i="0" kern="1200">
          <a:solidFill>
            <a:schemeClr val="tx1"/>
          </a:solidFill>
          <a:latin typeface="FS Thrive Elliot Regular"/>
          <a:ea typeface="+mn-ea"/>
          <a:cs typeface="FS Thrive Ellio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6" userDrawn="1">
          <p15:clr>
            <a:srgbClr val="F26B43"/>
          </p15:clr>
        </p15:guide>
        <p15:guide id="2" pos="2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ssa.gov/"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ssa.gov/pubs/EN-05-10069.pdf"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9.pn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ssa.gov/history/briefhistory3.html"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8841A-B31E-4DD2-81E5-55D6F7565167}"/>
              </a:ext>
            </a:extLst>
          </p:cNvPr>
          <p:cNvSpPr>
            <a:spLocks noGrp="1"/>
          </p:cNvSpPr>
          <p:nvPr>
            <p:ph type="ctrTitle"/>
          </p:nvPr>
        </p:nvSpPr>
        <p:spPr>
          <a:xfrm>
            <a:off x="457200" y="4286112"/>
            <a:ext cx="3962400" cy="1505088"/>
          </a:xfrm>
        </p:spPr>
        <p:txBody>
          <a:bodyPr/>
          <a:lstStyle/>
          <a:p>
            <a:r>
              <a:rPr lang="en-US" dirty="0"/>
              <a:t>Understanding Social Security and Medicare</a:t>
            </a:r>
          </a:p>
        </p:txBody>
      </p:sp>
    </p:spTree>
    <p:extLst>
      <p:ext uri="{BB962C8B-B14F-4D97-AF65-F5344CB8AC3E}">
        <p14:creationId xmlns:p14="http://schemas.microsoft.com/office/powerpoint/2010/main" val="2751577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05CC9640-23A0-4B2F-B0B9-AD215B11E537}"/>
              </a:ext>
            </a:extLst>
          </p:cNvPr>
          <p:cNvSpPr>
            <a:spLocks noGrp="1"/>
          </p:cNvSpPr>
          <p:nvPr>
            <p:ph type="title"/>
          </p:nvPr>
        </p:nvSpPr>
        <p:spPr>
          <a:xfrm>
            <a:off x="1219200" y="457200"/>
            <a:ext cx="8229600" cy="904122"/>
          </a:xfrm>
        </p:spPr>
        <p:txBody>
          <a:bodyPr/>
          <a:lstStyle/>
          <a:p>
            <a:r>
              <a:rPr lang="en-US" dirty="0"/>
              <a:t>How the Benefit is Calculated: Example</a:t>
            </a:r>
          </a:p>
        </p:txBody>
      </p:sp>
      <p:sp>
        <p:nvSpPr>
          <p:cNvPr id="3" name="TextBox 2"/>
          <p:cNvSpPr txBox="1"/>
          <p:nvPr/>
        </p:nvSpPr>
        <p:spPr>
          <a:xfrm>
            <a:off x="381000" y="1066800"/>
            <a:ext cx="7734810" cy="646331"/>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Arthur is getting ready to retire. His Average Indexed Monthly Earnings </a:t>
            </a:r>
          </a:p>
          <a:p>
            <a:r>
              <a:rPr lang="en-US" dirty="0">
                <a:latin typeface="Arial" panose="020B0604020202020204" pitchFamily="34" charset="0"/>
                <a:cs typeface="Arial" panose="020B0604020202020204" pitchFamily="34" charset="0"/>
              </a:rPr>
              <a:t>is calculated to be $5,800, and he wants to know what his PIA will be.</a:t>
            </a:r>
          </a:p>
        </p:txBody>
      </p:sp>
      <p:grpSp>
        <p:nvGrpSpPr>
          <p:cNvPr id="4" name="Group 3"/>
          <p:cNvGrpSpPr/>
          <p:nvPr/>
        </p:nvGrpSpPr>
        <p:grpSpPr>
          <a:xfrm>
            <a:off x="1143000" y="2133600"/>
            <a:ext cx="6863783" cy="3364817"/>
            <a:chOff x="1295400" y="2617629"/>
            <a:chExt cx="6863783" cy="3364817"/>
          </a:xfrm>
        </p:grpSpPr>
        <p:grpSp>
          <p:nvGrpSpPr>
            <p:cNvPr id="5" name="Group 4"/>
            <p:cNvGrpSpPr/>
            <p:nvPr/>
          </p:nvGrpSpPr>
          <p:grpSpPr>
            <a:xfrm>
              <a:off x="1912377" y="2617629"/>
              <a:ext cx="5319245" cy="2438400"/>
              <a:chOff x="3505203" y="2614239"/>
              <a:chExt cx="5319245" cy="2438400"/>
            </a:xfrm>
          </p:grpSpPr>
          <p:grpSp>
            <p:nvGrpSpPr>
              <p:cNvPr id="10" name="Group 9"/>
              <p:cNvGrpSpPr/>
              <p:nvPr/>
            </p:nvGrpSpPr>
            <p:grpSpPr>
              <a:xfrm>
                <a:off x="3505203" y="2614239"/>
                <a:ext cx="2942927" cy="2438400"/>
                <a:chOff x="2657477" y="2971800"/>
                <a:chExt cx="2370845" cy="1719243"/>
              </a:xfrm>
            </p:grpSpPr>
            <p:sp>
              <p:nvSpPr>
                <p:cNvPr id="14" name="Rounded Rectangle 13"/>
                <p:cNvSpPr/>
                <p:nvPr/>
              </p:nvSpPr>
              <p:spPr>
                <a:xfrm>
                  <a:off x="2667002" y="2971800"/>
                  <a:ext cx="2361320" cy="457200"/>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$864.00</a:t>
                  </a:r>
                </a:p>
              </p:txBody>
            </p:sp>
            <p:sp>
              <p:nvSpPr>
                <p:cNvPr id="15" name="Rounded Rectangle 14"/>
                <p:cNvSpPr/>
                <p:nvPr/>
              </p:nvSpPr>
              <p:spPr>
                <a:xfrm>
                  <a:off x="2667002" y="3605212"/>
                  <a:ext cx="2361320" cy="457200"/>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$1,544.00</a:t>
                  </a:r>
                </a:p>
              </p:txBody>
            </p:sp>
            <p:sp>
              <p:nvSpPr>
                <p:cNvPr id="16" name="Rounded Rectangle 15"/>
                <p:cNvSpPr/>
                <p:nvPr/>
              </p:nvSpPr>
              <p:spPr>
                <a:xfrm>
                  <a:off x="2657477" y="4233843"/>
                  <a:ext cx="2361320" cy="457200"/>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$2.25</a:t>
                  </a:r>
                </a:p>
              </p:txBody>
            </p:sp>
          </p:grpSp>
          <p:sp>
            <p:nvSpPr>
              <p:cNvPr id="11" name="TextBox 10"/>
              <p:cNvSpPr txBox="1"/>
              <p:nvPr/>
            </p:nvSpPr>
            <p:spPr>
              <a:xfrm>
                <a:off x="6626410" y="2778446"/>
                <a:ext cx="2005677"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90% of first $960</a:t>
                </a:r>
              </a:p>
            </p:txBody>
          </p:sp>
          <p:sp>
            <p:nvSpPr>
              <p:cNvPr id="12" name="TextBox 11"/>
              <p:cNvSpPr txBox="1"/>
              <p:nvPr/>
            </p:nvSpPr>
            <p:spPr>
              <a:xfrm>
                <a:off x="6626410" y="3537255"/>
                <a:ext cx="2198038" cy="646331"/>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32% over $960 but</a:t>
                </a:r>
              </a:p>
              <a:p>
                <a:r>
                  <a:rPr lang="en-US" b="1" dirty="0">
                    <a:latin typeface="Arial" panose="020B0604020202020204" pitchFamily="34" charset="0"/>
                    <a:cs typeface="Arial" panose="020B0604020202020204" pitchFamily="34" charset="0"/>
                  </a:rPr>
                  <a:t>below $5,785</a:t>
                </a:r>
              </a:p>
            </p:txBody>
          </p:sp>
          <p:sp>
            <p:nvSpPr>
              <p:cNvPr id="13" name="TextBox 12"/>
              <p:cNvSpPr txBox="1"/>
              <p:nvPr/>
            </p:nvSpPr>
            <p:spPr>
              <a:xfrm>
                <a:off x="6626410" y="4568400"/>
                <a:ext cx="1967205"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15% over $5,785</a:t>
                </a:r>
                <a:endParaRPr lang="en-US" b="1" baseline="30000" dirty="0">
                  <a:latin typeface="Arial" panose="020B0604020202020204" pitchFamily="34" charset="0"/>
                  <a:cs typeface="Arial" panose="020B0604020202020204" pitchFamily="34" charset="0"/>
                </a:endParaRPr>
              </a:p>
            </p:txBody>
          </p:sp>
        </p:grpSp>
        <p:sp>
          <p:nvSpPr>
            <p:cNvPr id="6" name="TextBox 5"/>
            <p:cNvSpPr txBox="1"/>
            <p:nvPr/>
          </p:nvSpPr>
          <p:spPr>
            <a:xfrm>
              <a:off x="1365874" y="4439418"/>
              <a:ext cx="425116" cy="584775"/>
            </a:xfrm>
            <a:prstGeom prst="rect">
              <a:avLst/>
            </a:prstGeom>
            <a:noFill/>
          </p:spPr>
          <p:txBody>
            <a:bodyPr wrap="none" rtlCol="0" anchor="ctr">
              <a:spAutoFit/>
            </a:bodyPr>
            <a:lstStyle/>
            <a:p>
              <a:pPr algn="ctr"/>
              <a:r>
                <a:rPr lang="en-US" sz="4800" baseline="-25000" dirty="0">
                  <a:solidFill>
                    <a:srgbClr val="59585B"/>
                  </a:solidFill>
                  <a:latin typeface="Arial" panose="020B0604020202020204" pitchFamily="34" charset="0"/>
                  <a:cs typeface="Arial" panose="020B0604020202020204" pitchFamily="34" charset="0"/>
                </a:rPr>
                <a:t>+</a:t>
              </a:r>
            </a:p>
          </p:txBody>
        </p:sp>
        <p:cxnSp>
          <p:nvCxnSpPr>
            <p:cNvPr id="7" name="Straight Connector 6"/>
            <p:cNvCxnSpPr/>
            <p:nvPr/>
          </p:nvCxnSpPr>
          <p:spPr>
            <a:xfrm>
              <a:off x="1295400" y="5181600"/>
              <a:ext cx="4038600" cy="0"/>
            </a:xfrm>
            <a:prstGeom prst="line">
              <a:avLst/>
            </a:prstGeom>
            <a:ln w="38100">
              <a:solidFill>
                <a:srgbClr val="59585B"/>
              </a:solidFill>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1924200" y="5334000"/>
              <a:ext cx="2931104" cy="648446"/>
            </a:xfrm>
            <a:prstGeom prst="round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$2,410.25</a:t>
              </a:r>
            </a:p>
          </p:txBody>
        </p:sp>
        <p:sp>
          <p:nvSpPr>
            <p:cNvPr id="9" name="TextBox 8"/>
            <p:cNvSpPr txBox="1"/>
            <p:nvPr/>
          </p:nvSpPr>
          <p:spPr>
            <a:xfrm>
              <a:off x="5033584" y="5473557"/>
              <a:ext cx="3125599"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Primary Insurance Amount</a:t>
              </a:r>
              <a:endParaRPr lang="en-US" b="1" baseline="30000" dirty="0">
                <a:latin typeface="Arial" panose="020B0604020202020204" pitchFamily="34" charset="0"/>
                <a:cs typeface="Arial" panose="020B0604020202020204" pitchFamily="34" charset="0"/>
              </a:endParaRPr>
            </a:p>
          </p:txBody>
        </p:sp>
      </p:grpSp>
      <p:pic>
        <p:nvPicPr>
          <p:cNvPr id="17" name="Picture 16" descr="A close up of a sign&#10;&#10;Description automatically generated">
            <a:extLst>
              <a:ext uri="{FF2B5EF4-FFF2-40B4-BE49-F238E27FC236}">
                <a16:creationId xmlns:a16="http://schemas.microsoft.com/office/drawing/2014/main" id="{B161BAA1-D4D7-4142-80CF-30B5A4ACFD8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58417" y="228600"/>
            <a:ext cx="914400" cy="914400"/>
          </a:xfrm>
          <a:prstGeom prst="rect">
            <a:avLst/>
          </a:prstGeom>
        </p:spPr>
      </p:pic>
      <p:sp>
        <p:nvSpPr>
          <p:cNvPr id="19" name="TextBox 18">
            <a:extLst>
              <a:ext uri="{FF2B5EF4-FFF2-40B4-BE49-F238E27FC236}">
                <a16:creationId xmlns:a16="http://schemas.microsoft.com/office/drawing/2014/main" id="{ED9D437D-0DEB-4841-9721-B810614335AB}"/>
              </a:ext>
            </a:extLst>
          </p:cNvPr>
          <p:cNvSpPr txBox="1"/>
          <p:nvPr/>
        </p:nvSpPr>
        <p:spPr>
          <a:xfrm>
            <a:off x="381000" y="6096000"/>
            <a:ext cx="7543800" cy="246221"/>
          </a:xfrm>
          <a:prstGeom prst="rect">
            <a:avLst/>
          </a:prstGeom>
          <a:noFill/>
        </p:spPr>
        <p:txBody>
          <a:bodyPr wrap="square" rtlCol="0">
            <a:spAutoFit/>
          </a:bodyPr>
          <a:lstStyle/>
          <a:p>
            <a:r>
              <a:rPr lang="en-US" sz="1000" baseline="30000" dirty="0">
                <a:latin typeface="Arial" panose="020B0604020202020204" pitchFamily="34" charset="0"/>
                <a:cs typeface="Arial" panose="020B0604020202020204" pitchFamily="34" charset="0"/>
              </a:rPr>
              <a:t>1 </a:t>
            </a:r>
            <a:r>
              <a:rPr lang="en-US" sz="1000" dirty="0">
                <a:latin typeface="Arial" panose="020B0604020202020204" pitchFamily="34" charset="0"/>
                <a:cs typeface="Arial" panose="020B0604020202020204" pitchFamily="34" charset="0"/>
              </a:rPr>
              <a:t>PIA numbers shown are for 2020. In 2021 the amount portions are $996, over $996 but below $6,002, and over $6,002. </a:t>
            </a:r>
          </a:p>
        </p:txBody>
      </p:sp>
    </p:spTree>
    <p:extLst>
      <p:ext uri="{BB962C8B-B14F-4D97-AF65-F5344CB8AC3E}">
        <p14:creationId xmlns:p14="http://schemas.microsoft.com/office/powerpoint/2010/main" val="636640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A3BD7D-4E96-44BC-BB5F-E9031ACC3199}"/>
              </a:ext>
            </a:extLst>
          </p:cNvPr>
          <p:cNvSpPr>
            <a:spLocks noGrp="1"/>
          </p:cNvSpPr>
          <p:nvPr>
            <p:ph type="title"/>
          </p:nvPr>
        </p:nvSpPr>
        <p:spPr>
          <a:xfrm>
            <a:off x="1219200" y="457200"/>
            <a:ext cx="8229600" cy="904122"/>
          </a:xfrm>
        </p:spPr>
        <p:txBody>
          <a:bodyPr/>
          <a:lstStyle/>
          <a:p>
            <a:r>
              <a:rPr lang="en-US" dirty="0"/>
              <a:t>Full Retirement Age</a:t>
            </a:r>
          </a:p>
        </p:txBody>
      </p:sp>
      <p:sp>
        <p:nvSpPr>
          <p:cNvPr id="4" name="TextBox 3"/>
          <p:cNvSpPr txBox="1"/>
          <p:nvPr/>
        </p:nvSpPr>
        <p:spPr>
          <a:xfrm>
            <a:off x="380998" y="1066800"/>
            <a:ext cx="815340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Full Retirement age is the age at which you receive 100% of the benefit</a:t>
            </a:r>
          </a:p>
        </p:txBody>
      </p:sp>
      <p:graphicFrame>
        <p:nvGraphicFramePr>
          <p:cNvPr id="5" name="Table 4">
            <a:extLst>
              <a:ext uri="{FF2B5EF4-FFF2-40B4-BE49-F238E27FC236}">
                <a16:creationId xmlns:a16="http://schemas.microsoft.com/office/drawing/2014/main" id="{B14F9C37-1BBD-46CA-9A8E-834345B2E0BC}"/>
              </a:ext>
            </a:extLst>
          </p:cNvPr>
          <p:cNvGraphicFramePr>
            <a:graphicFrameLocks noGrp="1"/>
          </p:cNvGraphicFramePr>
          <p:nvPr>
            <p:extLst>
              <p:ext uri="{D42A27DB-BD31-4B8C-83A1-F6EECF244321}">
                <p14:modId xmlns:p14="http://schemas.microsoft.com/office/powerpoint/2010/main" val="1289819903"/>
              </p:ext>
            </p:extLst>
          </p:nvPr>
        </p:nvGraphicFramePr>
        <p:xfrm>
          <a:off x="609601" y="1436132"/>
          <a:ext cx="7619998" cy="4243254"/>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738287997"/>
                    </a:ext>
                  </a:extLst>
                </a:gridCol>
                <a:gridCol w="2286000">
                  <a:extLst>
                    <a:ext uri="{9D8B030D-6E8A-4147-A177-3AD203B41FA5}">
                      <a16:colId xmlns:a16="http://schemas.microsoft.com/office/drawing/2014/main" val="1533223695"/>
                    </a:ext>
                  </a:extLst>
                </a:gridCol>
                <a:gridCol w="1809749">
                  <a:extLst>
                    <a:ext uri="{9D8B030D-6E8A-4147-A177-3AD203B41FA5}">
                      <a16:colId xmlns:a16="http://schemas.microsoft.com/office/drawing/2014/main" val="2358097596"/>
                    </a:ext>
                  </a:extLst>
                </a:gridCol>
                <a:gridCol w="1619249">
                  <a:extLst>
                    <a:ext uri="{9D8B030D-6E8A-4147-A177-3AD203B41FA5}">
                      <a16:colId xmlns:a16="http://schemas.microsoft.com/office/drawing/2014/main" val="1360658033"/>
                    </a:ext>
                  </a:extLst>
                </a:gridCol>
              </a:tblGrid>
              <a:tr h="894302">
                <a:tc>
                  <a:txBody>
                    <a:bodyPr/>
                    <a:lstStyle/>
                    <a:p>
                      <a:pPr algn="ctr"/>
                      <a:r>
                        <a:rPr lang="en-US" sz="1800" dirty="0">
                          <a:solidFill>
                            <a:schemeClr val="tx1"/>
                          </a:solidFill>
                          <a:latin typeface="Arial" panose="020B0604020202020204" pitchFamily="34" charset="0"/>
                        </a:rPr>
                        <a:t>Birth Year</a:t>
                      </a:r>
                    </a:p>
                  </a:txBody>
                  <a:tcPr marL="91897" marR="91897" marT="45949" marB="45949">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r>
                        <a:rPr lang="en-US" sz="1800" dirty="0">
                          <a:solidFill>
                            <a:schemeClr val="tx1"/>
                          </a:solidFill>
                          <a:latin typeface="Arial" panose="020B0604020202020204" pitchFamily="34" charset="0"/>
                        </a:rPr>
                        <a:t>Age of Full Benefits</a:t>
                      </a:r>
                    </a:p>
                  </a:txBody>
                  <a:tcPr marL="91897" marR="91897" marT="45949" marB="459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r>
                        <a:rPr lang="en-US" sz="1800" dirty="0">
                          <a:solidFill>
                            <a:schemeClr val="tx1"/>
                          </a:solidFill>
                          <a:latin typeface="Arial" panose="020B0604020202020204" pitchFamily="34" charset="0"/>
                        </a:rPr>
                        <a:t>Benefit Reduction at age 62</a:t>
                      </a:r>
                      <a:r>
                        <a:rPr lang="en-US" sz="1800" baseline="30000" dirty="0">
                          <a:solidFill>
                            <a:schemeClr val="tx1"/>
                          </a:solidFill>
                          <a:latin typeface="Arial" panose="020B0604020202020204" pitchFamily="34" charset="0"/>
                        </a:rPr>
                        <a:t>1</a:t>
                      </a:r>
                    </a:p>
                  </a:txBody>
                  <a:tcPr marL="91897" marR="91897" marT="45949" marB="459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r>
                        <a:rPr lang="en-US" sz="1800" dirty="0">
                          <a:solidFill>
                            <a:schemeClr val="tx1"/>
                          </a:solidFill>
                          <a:latin typeface="Arial" panose="020B0604020202020204" pitchFamily="34" charset="0"/>
                        </a:rPr>
                        <a:t>Benefit Increase at age 70</a:t>
                      </a:r>
                      <a:r>
                        <a:rPr lang="en-US" sz="1800" baseline="30000" dirty="0">
                          <a:solidFill>
                            <a:schemeClr val="tx1"/>
                          </a:solidFill>
                          <a:latin typeface="Arial" panose="020B0604020202020204" pitchFamily="34" charset="0"/>
                        </a:rPr>
                        <a:t>2</a:t>
                      </a:r>
                    </a:p>
                  </a:txBody>
                  <a:tcPr marL="91897" marR="91897" marT="45949" marB="45949">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189658229"/>
                  </a:ext>
                </a:extLst>
              </a:tr>
              <a:tr h="357989">
                <a:tc>
                  <a:txBody>
                    <a:bodyPr/>
                    <a:lstStyle/>
                    <a:p>
                      <a:pPr algn="ctr"/>
                      <a:r>
                        <a:rPr lang="en-US" sz="1800" dirty="0">
                          <a:latin typeface="Arial" panose="020B0604020202020204" pitchFamily="34" charset="0"/>
                        </a:rPr>
                        <a:t>1943-1954</a:t>
                      </a:r>
                    </a:p>
                  </a:txBody>
                  <a:tcPr marL="91897" marR="91897" marT="45949" marB="45949">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2">
                        <a:lumMod val="60000"/>
                        <a:lumOff val="40000"/>
                      </a:schemeClr>
                    </a:solidFill>
                  </a:tcPr>
                </a:tc>
                <a:tc>
                  <a:txBody>
                    <a:bodyPr/>
                    <a:lstStyle/>
                    <a:p>
                      <a:pPr algn="ctr"/>
                      <a:r>
                        <a:rPr lang="en-US" sz="1800" dirty="0">
                          <a:latin typeface="Arial" panose="020B0604020202020204" pitchFamily="34" charset="0"/>
                        </a:rPr>
                        <a:t>66</a:t>
                      </a:r>
                    </a:p>
                  </a:txBody>
                  <a:tcPr marL="91897" marR="91897" marT="45949" marB="45949">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2">
                        <a:lumMod val="60000"/>
                        <a:lumOff val="40000"/>
                      </a:schemeClr>
                    </a:solidFill>
                  </a:tcPr>
                </a:tc>
                <a:tc>
                  <a:txBody>
                    <a:bodyPr/>
                    <a:lstStyle/>
                    <a:p>
                      <a:pPr algn="ctr"/>
                      <a:r>
                        <a:rPr lang="en-US" sz="1800" dirty="0">
                          <a:latin typeface="Arial" panose="020B0604020202020204" pitchFamily="34" charset="0"/>
                        </a:rPr>
                        <a:t>25%</a:t>
                      </a:r>
                    </a:p>
                  </a:txBody>
                  <a:tcPr marL="91897" marR="91897" marT="45949" marB="45949">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2">
                        <a:lumMod val="60000"/>
                        <a:lumOff val="40000"/>
                      </a:schemeClr>
                    </a:solidFill>
                  </a:tcPr>
                </a:tc>
                <a:tc>
                  <a:txBody>
                    <a:bodyPr/>
                    <a:lstStyle/>
                    <a:p>
                      <a:pPr algn="ctr"/>
                      <a:r>
                        <a:rPr lang="en-US" sz="1800" dirty="0">
                          <a:latin typeface="Arial" panose="020B0604020202020204" pitchFamily="34" charset="0"/>
                        </a:rPr>
                        <a:t>32%</a:t>
                      </a:r>
                    </a:p>
                  </a:txBody>
                  <a:tcPr marL="91897" marR="91897" marT="45949" marB="45949">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308804700"/>
                  </a:ext>
                </a:extLst>
              </a:tr>
              <a:tr h="519192">
                <a:tc>
                  <a:txBody>
                    <a:bodyPr/>
                    <a:lstStyle/>
                    <a:p>
                      <a:pPr algn="ctr"/>
                      <a:r>
                        <a:rPr lang="en-US" sz="1800" dirty="0">
                          <a:latin typeface="Arial" panose="020B0604020202020204" pitchFamily="34" charset="0"/>
                        </a:rPr>
                        <a:t>1955</a:t>
                      </a:r>
                    </a:p>
                  </a:txBody>
                  <a:tcPr marL="91897" marR="91897" marT="45949" marB="45949">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800" dirty="0">
                          <a:latin typeface="Arial" panose="020B0604020202020204" pitchFamily="34" charset="0"/>
                        </a:rPr>
                        <a:t>66 &amp; 2 Months</a:t>
                      </a:r>
                    </a:p>
                  </a:txBody>
                  <a:tcPr marL="91897" marR="91897" marT="45949" marB="459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800" dirty="0">
                          <a:latin typeface="Arial" panose="020B0604020202020204" pitchFamily="34" charset="0"/>
                        </a:rPr>
                        <a:t>25.8%</a:t>
                      </a:r>
                    </a:p>
                  </a:txBody>
                  <a:tcPr marL="91897" marR="91897" marT="45949" marB="459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800" dirty="0">
                          <a:latin typeface="Arial" panose="020B0604020202020204" pitchFamily="34" charset="0"/>
                        </a:rPr>
                        <a:t>30.7%</a:t>
                      </a:r>
                    </a:p>
                  </a:txBody>
                  <a:tcPr marL="91897" marR="91897" marT="45949" marB="45949">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131995939"/>
                  </a:ext>
                </a:extLst>
              </a:tr>
              <a:tr h="519192">
                <a:tc>
                  <a:txBody>
                    <a:bodyPr/>
                    <a:lstStyle/>
                    <a:p>
                      <a:pPr algn="ctr"/>
                      <a:r>
                        <a:rPr lang="en-US" sz="1800" dirty="0">
                          <a:latin typeface="Arial" panose="020B0604020202020204" pitchFamily="34" charset="0"/>
                        </a:rPr>
                        <a:t>1956</a:t>
                      </a:r>
                    </a:p>
                  </a:txBody>
                  <a:tcPr marL="91897" marR="91897" marT="45949" marB="45949">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66 &amp; 4 Months</a:t>
                      </a:r>
                    </a:p>
                  </a:txBody>
                  <a:tcPr marL="91897" marR="91897" marT="45949" marB="459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26.7%</a:t>
                      </a:r>
                    </a:p>
                  </a:txBody>
                  <a:tcPr marL="91897" marR="91897" marT="45949" marB="459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29.3%</a:t>
                      </a:r>
                    </a:p>
                  </a:txBody>
                  <a:tcPr marL="91897" marR="91897" marT="45949" marB="45949">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74455462"/>
                  </a:ext>
                </a:extLst>
              </a:tr>
              <a:tr h="519192">
                <a:tc>
                  <a:txBody>
                    <a:bodyPr/>
                    <a:lstStyle/>
                    <a:p>
                      <a:pPr algn="ctr"/>
                      <a:r>
                        <a:rPr lang="en-US" sz="1800" dirty="0">
                          <a:latin typeface="Arial" panose="020B0604020202020204" pitchFamily="34" charset="0"/>
                        </a:rPr>
                        <a:t>1957</a:t>
                      </a:r>
                    </a:p>
                  </a:txBody>
                  <a:tcPr marL="91897" marR="91897" marT="45949" marB="45949">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66 &amp; 6 Months</a:t>
                      </a:r>
                    </a:p>
                  </a:txBody>
                  <a:tcPr marL="91897" marR="91897" marT="45949" marB="459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27.5%</a:t>
                      </a:r>
                    </a:p>
                  </a:txBody>
                  <a:tcPr marL="91897" marR="91897" marT="45949" marB="459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28%</a:t>
                      </a:r>
                    </a:p>
                  </a:txBody>
                  <a:tcPr marL="91897" marR="91897" marT="45949" marB="45949">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293152038"/>
                  </a:ext>
                </a:extLst>
              </a:tr>
              <a:tr h="519192">
                <a:tc>
                  <a:txBody>
                    <a:bodyPr/>
                    <a:lstStyle/>
                    <a:p>
                      <a:pPr algn="ctr"/>
                      <a:r>
                        <a:rPr lang="en-US" sz="1800" dirty="0">
                          <a:latin typeface="Arial" panose="020B0604020202020204" pitchFamily="34" charset="0"/>
                        </a:rPr>
                        <a:t>1958</a:t>
                      </a:r>
                    </a:p>
                  </a:txBody>
                  <a:tcPr marL="91897" marR="91897" marT="45949" marB="45949">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66 &amp; 8 Months</a:t>
                      </a:r>
                    </a:p>
                  </a:txBody>
                  <a:tcPr marL="91897" marR="91897" marT="45949" marB="459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28.3%</a:t>
                      </a:r>
                    </a:p>
                  </a:txBody>
                  <a:tcPr marL="91897" marR="91897" marT="45949" marB="459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26.7%</a:t>
                      </a:r>
                    </a:p>
                  </a:txBody>
                  <a:tcPr marL="91897" marR="91897" marT="45949" marB="45949">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2867082999"/>
                  </a:ext>
                </a:extLst>
              </a:tr>
              <a:tr h="519192">
                <a:tc>
                  <a:txBody>
                    <a:bodyPr/>
                    <a:lstStyle/>
                    <a:p>
                      <a:pPr algn="ctr"/>
                      <a:r>
                        <a:rPr lang="en-US" sz="1800" dirty="0">
                          <a:latin typeface="Arial" panose="020B0604020202020204" pitchFamily="34" charset="0"/>
                        </a:rPr>
                        <a:t>1959</a:t>
                      </a:r>
                    </a:p>
                  </a:txBody>
                  <a:tcPr marL="91897" marR="91897" marT="45949" marB="45949">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66 &amp; 10 Months</a:t>
                      </a:r>
                    </a:p>
                  </a:txBody>
                  <a:tcPr marL="91897" marR="91897" marT="45949" marB="459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29.2%</a:t>
                      </a:r>
                    </a:p>
                  </a:txBody>
                  <a:tcPr marL="91897" marR="91897" marT="45949" marB="459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25.3%</a:t>
                      </a:r>
                    </a:p>
                  </a:txBody>
                  <a:tcPr marL="91897" marR="91897" marT="45949" marB="45949">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85357398"/>
                  </a:ext>
                </a:extLst>
              </a:tr>
              <a:tr h="357989">
                <a:tc>
                  <a:txBody>
                    <a:bodyPr/>
                    <a:lstStyle/>
                    <a:p>
                      <a:pPr algn="ctr"/>
                      <a:r>
                        <a:rPr lang="en-US" sz="1800" dirty="0">
                          <a:latin typeface="Arial" panose="020B0604020202020204" pitchFamily="34" charset="0"/>
                        </a:rPr>
                        <a:t>1960 &amp; Later</a:t>
                      </a:r>
                    </a:p>
                  </a:txBody>
                  <a:tcPr marL="91897" marR="91897" marT="45949" marB="45949">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tc>
                  <a:txBody>
                    <a:bodyPr/>
                    <a:lstStyle/>
                    <a:p>
                      <a:pPr algn="ctr"/>
                      <a:r>
                        <a:rPr lang="en-US" sz="1800" dirty="0">
                          <a:latin typeface="Arial" panose="020B0604020202020204" pitchFamily="34" charset="0"/>
                        </a:rPr>
                        <a:t>67</a:t>
                      </a:r>
                    </a:p>
                  </a:txBody>
                  <a:tcPr marL="91897" marR="91897" marT="45949" marB="459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tc>
                  <a:txBody>
                    <a:bodyPr/>
                    <a:lstStyle/>
                    <a:p>
                      <a:pPr algn="ctr"/>
                      <a:r>
                        <a:rPr lang="en-US" sz="1800" dirty="0">
                          <a:latin typeface="Arial" panose="020B0604020202020204" pitchFamily="34" charset="0"/>
                        </a:rPr>
                        <a:t>30%</a:t>
                      </a:r>
                    </a:p>
                  </a:txBody>
                  <a:tcPr marL="91897" marR="91897" marT="45949" marB="459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tc>
                  <a:txBody>
                    <a:bodyPr/>
                    <a:lstStyle/>
                    <a:p>
                      <a:pPr algn="ctr"/>
                      <a:r>
                        <a:rPr lang="en-US" sz="1800" dirty="0">
                          <a:latin typeface="Arial" panose="020B0604020202020204" pitchFamily="34" charset="0"/>
                        </a:rPr>
                        <a:t>24%</a:t>
                      </a:r>
                    </a:p>
                  </a:txBody>
                  <a:tcPr marL="91897" marR="91897" marT="45949" marB="45949">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21566381"/>
                  </a:ext>
                </a:extLst>
              </a:tr>
            </a:tbl>
          </a:graphicData>
        </a:graphic>
      </p:graphicFrame>
      <p:pic>
        <p:nvPicPr>
          <p:cNvPr id="7" name="Picture 6" descr="A close up of a sign&#10;&#10;Description automatically generated">
            <a:extLst>
              <a:ext uri="{FF2B5EF4-FFF2-40B4-BE49-F238E27FC236}">
                <a16:creationId xmlns:a16="http://schemas.microsoft.com/office/drawing/2014/main" id="{D1F99C54-ADD8-45EA-A241-6918EEBA7DF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58417" y="228600"/>
            <a:ext cx="914400" cy="914400"/>
          </a:xfrm>
          <a:prstGeom prst="rect">
            <a:avLst/>
          </a:prstGeom>
        </p:spPr>
      </p:pic>
      <p:sp>
        <p:nvSpPr>
          <p:cNvPr id="8" name="TextBox 7">
            <a:extLst>
              <a:ext uri="{FF2B5EF4-FFF2-40B4-BE49-F238E27FC236}">
                <a16:creationId xmlns:a16="http://schemas.microsoft.com/office/drawing/2014/main" id="{D5931BAC-D986-42B2-9207-921CC7BDB593}"/>
              </a:ext>
            </a:extLst>
          </p:cNvPr>
          <p:cNvSpPr txBox="1"/>
          <p:nvPr/>
        </p:nvSpPr>
        <p:spPr>
          <a:xfrm>
            <a:off x="533400" y="5760804"/>
            <a:ext cx="7543800" cy="553998"/>
          </a:xfrm>
          <a:prstGeom prst="rect">
            <a:avLst/>
          </a:prstGeom>
          <a:noFill/>
        </p:spPr>
        <p:txBody>
          <a:bodyPr wrap="square" rtlCol="0">
            <a:spAutoFit/>
          </a:bodyPr>
          <a:lstStyle/>
          <a:p>
            <a:r>
              <a:rPr lang="en-US" sz="1000" baseline="30000" dirty="0">
                <a:latin typeface="Arial" panose="020B0604020202020204" pitchFamily="34" charset="0"/>
                <a:cs typeface="Arial" panose="020B0604020202020204" pitchFamily="34" charset="0"/>
              </a:rPr>
              <a:t>1</a:t>
            </a:r>
            <a:r>
              <a:rPr lang="en-US" sz="1000" dirty="0">
                <a:latin typeface="Arial" panose="020B0604020202020204" pitchFamily="34" charset="0"/>
                <a:cs typeface="Arial" panose="020B0604020202020204" pitchFamily="34" charset="0"/>
              </a:rPr>
              <a:t>Benefit is reduced by 5/9% for each month taken early up to 36 months.  Any additional months beyond 36 months, the benefit is reduced by 5/12%, or about 6% per year.</a:t>
            </a:r>
          </a:p>
          <a:p>
            <a:r>
              <a:rPr lang="en-US" sz="1000" baseline="30000" dirty="0">
                <a:latin typeface="Arial" panose="020B0604020202020204" pitchFamily="34" charset="0"/>
                <a:cs typeface="Arial" panose="020B0604020202020204" pitchFamily="34" charset="0"/>
              </a:rPr>
              <a:t>2</a:t>
            </a:r>
            <a:r>
              <a:rPr lang="en-US" sz="1000" dirty="0">
                <a:latin typeface="Arial" panose="020B0604020202020204" pitchFamily="34" charset="0"/>
                <a:cs typeface="Arial" panose="020B0604020202020204" pitchFamily="34" charset="0"/>
              </a:rPr>
              <a:t>Benefit is increased by 2/3% for each month the benefit is delayed, or about 8% per year</a:t>
            </a:r>
          </a:p>
        </p:txBody>
      </p:sp>
      <p:cxnSp>
        <p:nvCxnSpPr>
          <p:cNvPr id="9" name="Straight Connector 8">
            <a:extLst>
              <a:ext uri="{FF2B5EF4-FFF2-40B4-BE49-F238E27FC236}">
                <a16:creationId xmlns:a16="http://schemas.microsoft.com/office/drawing/2014/main" id="{654CA492-A0E8-4221-9BB7-2244EF20DE79}"/>
              </a:ext>
            </a:extLst>
          </p:cNvPr>
          <p:cNvCxnSpPr/>
          <p:nvPr/>
        </p:nvCxnSpPr>
        <p:spPr>
          <a:xfrm>
            <a:off x="609601" y="2351442"/>
            <a:ext cx="761999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1B9DA0FB-FE23-4D25-83EE-3A31BD96809F}"/>
              </a:ext>
            </a:extLst>
          </p:cNvPr>
          <p:cNvCxnSpPr>
            <a:cxnSpLocks/>
          </p:cNvCxnSpPr>
          <p:nvPr/>
        </p:nvCxnSpPr>
        <p:spPr>
          <a:xfrm>
            <a:off x="2514600" y="1436132"/>
            <a:ext cx="0" cy="4243254"/>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AE9BFD-96CE-48B7-ABE1-FAF48C09FC69}"/>
              </a:ext>
            </a:extLst>
          </p:cNvPr>
          <p:cNvCxnSpPr>
            <a:cxnSpLocks/>
          </p:cNvCxnSpPr>
          <p:nvPr/>
        </p:nvCxnSpPr>
        <p:spPr>
          <a:xfrm>
            <a:off x="4724400" y="1436132"/>
            <a:ext cx="0" cy="4243254"/>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F84F384-5B39-41C1-871B-7B58D7B744F1}"/>
              </a:ext>
            </a:extLst>
          </p:cNvPr>
          <p:cNvCxnSpPr>
            <a:cxnSpLocks/>
          </p:cNvCxnSpPr>
          <p:nvPr/>
        </p:nvCxnSpPr>
        <p:spPr>
          <a:xfrm>
            <a:off x="6629400" y="1436132"/>
            <a:ext cx="0" cy="4243254"/>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8673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9251A966-F800-46A2-A1A8-D7ADB5D6CCD3}"/>
              </a:ext>
            </a:extLst>
          </p:cNvPr>
          <p:cNvSpPr>
            <a:spLocks noGrp="1"/>
          </p:cNvSpPr>
          <p:nvPr>
            <p:ph type="title"/>
          </p:nvPr>
        </p:nvSpPr>
        <p:spPr>
          <a:xfrm>
            <a:off x="1219200" y="457200"/>
            <a:ext cx="8229600" cy="904122"/>
          </a:xfrm>
        </p:spPr>
        <p:txBody>
          <a:bodyPr/>
          <a:lstStyle/>
          <a:p>
            <a:r>
              <a:rPr lang="en-US" dirty="0"/>
              <a:t>Comparison Chart</a:t>
            </a:r>
          </a:p>
        </p:txBody>
      </p:sp>
      <p:sp>
        <p:nvSpPr>
          <p:cNvPr id="21" name="TextBox 20"/>
          <p:cNvSpPr txBox="1"/>
          <p:nvPr/>
        </p:nvSpPr>
        <p:spPr>
          <a:xfrm>
            <a:off x="367057" y="5943600"/>
            <a:ext cx="7176743" cy="400110"/>
          </a:xfrm>
          <a:prstGeom prst="rect">
            <a:avLst/>
          </a:prstGeom>
          <a:noFill/>
        </p:spPr>
        <p:txBody>
          <a:bodyPr wrap="square" rtlCol="0">
            <a:spAutoFit/>
          </a:bodyPr>
          <a:lstStyle/>
          <a:p>
            <a:r>
              <a:rPr lang="en-US" sz="1000" baseline="30000" dirty="0">
                <a:latin typeface="Arial" panose="020B0604020202020204" pitchFamily="34" charset="0"/>
                <a:cs typeface="Arial" panose="020B0604020202020204" pitchFamily="34" charset="0"/>
              </a:rPr>
              <a:t>1 </a:t>
            </a:r>
            <a:r>
              <a:rPr lang="en-US" sz="1000" dirty="0">
                <a:latin typeface="Arial" panose="020B0604020202020204" pitchFamily="34" charset="0"/>
                <a:cs typeface="Arial" panose="020B0604020202020204" pitchFamily="34" charset="0"/>
              </a:rPr>
              <a:t>Actual reduction is 5/9% for each month taken early up to 36 months, 5/12% for each month beyond 36 months. Actual increase is about 2/3% for each month taken late until age 70.  Visit  </a:t>
            </a:r>
            <a:r>
              <a:rPr lang="en-US" sz="1000" dirty="0">
                <a:latin typeface="Arial" panose="020B0604020202020204" pitchFamily="34" charset="0"/>
                <a:cs typeface="Arial" panose="020B0604020202020204" pitchFamily="34" charset="0"/>
                <a:hlinkClick r:id="rId3"/>
              </a:rPr>
              <a:t>www.ssa.gov</a:t>
            </a:r>
            <a:r>
              <a:rPr lang="en-US" sz="1000" dirty="0">
                <a:latin typeface="Arial" panose="020B0604020202020204" pitchFamily="34" charset="0"/>
                <a:cs typeface="Arial" panose="020B0604020202020204" pitchFamily="34" charset="0"/>
              </a:rPr>
              <a:t> to learn more.</a:t>
            </a:r>
          </a:p>
        </p:txBody>
      </p:sp>
      <p:grpSp>
        <p:nvGrpSpPr>
          <p:cNvPr id="44" name="Group 43">
            <a:extLst>
              <a:ext uri="{FF2B5EF4-FFF2-40B4-BE49-F238E27FC236}">
                <a16:creationId xmlns:a16="http://schemas.microsoft.com/office/drawing/2014/main" id="{2B8598E7-AE94-49CF-A43C-DF389CF472C5}"/>
              </a:ext>
            </a:extLst>
          </p:cNvPr>
          <p:cNvGrpSpPr/>
          <p:nvPr/>
        </p:nvGrpSpPr>
        <p:grpSpPr>
          <a:xfrm>
            <a:off x="493296" y="1140592"/>
            <a:ext cx="7812504" cy="4864368"/>
            <a:chOff x="167789" y="1140592"/>
            <a:chExt cx="7812504" cy="4864368"/>
          </a:xfrm>
        </p:grpSpPr>
        <p:sp>
          <p:nvSpPr>
            <p:cNvPr id="45" name="TextBox 44">
              <a:extLst>
                <a:ext uri="{FF2B5EF4-FFF2-40B4-BE49-F238E27FC236}">
                  <a16:creationId xmlns:a16="http://schemas.microsoft.com/office/drawing/2014/main" id="{B20BDCB8-D1FC-4A69-975B-72883E06B67D}"/>
                </a:ext>
              </a:extLst>
            </p:cNvPr>
            <p:cNvSpPr txBox="1"/>
            <p:nvPr/>
          </p:nvSpPr>
          <p:spPr>
            <a:xfrm>
              <a:off x="167789" y="1140592"/>
              <a:ext cx="7279104" cy="612008"/>
            </a:xfrm>
            <a:prstGeom prst="rect">
              <a:avLst/>
            </a:prstGeom>
          </p:spPr>
          <p:txBody>
            <a:bodyPr wrap="square" lIns="0" tIns="0" rIns="0" bIns="0" rtlCol="0" anchor="t">
              <a:noAutofit/>
            </a:bodyPr>
            <a:lstStyle/>
            <a:p>
              <a:pPr>
                <a:lnSpc>
                  <a:spcPts val="2000"/>
                </a:lnSpc>
              </a:pPr>
              <a:r>
                <a:rPr lang="en-US" dirty="0">
                  <a:solidFill>
                    <a:srgbClr val="000000"/>
                  </a:solidFill>
                  <a:latin typeface="Arial" panose="020B0604020202020204" pitchFamily="34" charset="0"/>
                  <a:cs typeface="FS Thrive Elliot Regular"/>
                </a:rPr>
                <a:t>Assumes a PIA of $1,000 at a full retirement age of 66</a:t>
              </a:r>
            </a:p>
          </p:txBody>
        </p:sp>
        <p:graphicFrame>
          <p:nvGraphicFramePr>
            <p:cNvPr id="46" name="Chart 45">
              <a:extLst>
                <a:ext uri="{FF2B5EF4-FFF2-40B4-BE49-F238E27FC236}">
                  <a16:creationId xmlns:a16="http://schemas.microsoft.com/office/drawing/2014/main" id="{8479FAF7-A4E4-4310-959D-99C4176EA43A}"/>
                </a:ext>
              </a:extLst>
            </p:cNvPr>
            <p:cNvGraphicFramePr/>
            <p:nvPr>
              <p:extLst>
                <p:ext uri="{D42A27DB-BD31-4B8C-83A1-F6EECF244321}">
                  <p14:modId xmlns:p14="http://schemas.microsoft.com/office/powerpoint/2010/main" val="887220722"/>
                </p:ext>
              </p:extLst>
            </p:nvPr>
          </p:nvGraphicFramePr>
          <p:xfrm>
            <a:off x="611349" y="2241002"/>
            <a:ext cx="7368944" cy="3487174"/>
          </p:xfrm>
          <a:graphic>
            <a:graphicData uri="http://schemas.openxmlformats.org/drawingml/2006/chart">
              <c:chart xmlns:c="http://schemas.openxmlformats.org/drawingml/2006/chart" xmlns:r="http://schemas.openxmlformats.org/officeDocument/2006/relationships" r:id="rId4"/>
            </a:graphicData>
          </a:graphic>
        </p:graphicFrame>
        <p:sp>
          <p:nvSpPr>
            <p:cNvPr id="47" name="TextBox 46">
              <a:extLst>
                <a:ext uri="{FF2B5EF4-FFF2-40B4-BE49-F238E27FC236}">
                  <a16:creationId xmlns:a16="http://schemas.microsoft.com/office/drawing/2014/main" id="{B09390BF-D1E3-41D3-B645-F7200E925B49}"/>
                </a:ext>
              </a:extLst>
            </p:cNvPr>
            <p:cNvSpPr txBox="1"/>
            <p:nvPr/>
          </p:nvSpPr>
          <p:spPr>
            <a:xfrm>
              <a:off x="1457738" y="3436711"/>
              <a:ext cx="807555" cy="305540"/>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$750</a:t>
              </a:r>
            </a:p>
          </p:txBody>
        </p:sp>
        <p:sp>
          <p:nvSpPr>
            <p:cNvPr id="48" name="TextBox 47">
              <a:extLst>
                <a:ext uri="{FF2B5EF4-FFF2-40B4-BE49-F238E27FC236}">
                  <a16:creationId xmlns:a16="http://schemas.microsoft.com/office/drawing/2014/main" id="{582C78A2-DDF8-4078-BE70-6402E2A7D4EA}"/>
                </a:ext>
              </a:extLst>
            </p:cNvPr>
            <p:cNvSpPr txBox="1"/>
            <p:nvPr/>
          </p:nvSpPr>
          <p:spPr>
            <a:xfrm>
              <a:off x="2143538" y="3340514"/>
              <a:ext cx="807555" cy="305540"/>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$800</a:t>
              </a:r>
            </a:p>
          </p:txBody>
        </p:sp>
        <p:sp>
          <p:nvSpPr>
            <p:cNvPr id="49" name="TextBox 48">
              <a:extLst>
                <a:ext uri="{FF2B5EF4-FFF2-40B4-BE49-F238E27FC236}">
                  <a16:creationId xmlns:a16="http://schemas.microsoft.com/office/drawing/2014/main" id="{E49A86EB-2CCA-4AEB-88CB-1210BA1F94F6}"/>
                </a:ext>
              </a:extLst>
            </p:cNvPr>
            <p:cNvSpPr txBox="1"/>
            <p:nvPr/>
          </p:nvSpPr>
          <p:spPr>
            <a:xfrm>
              <a:off x="3552937" y="3068210"/>
              <a:ext cx="807555" cy="305540"/>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$933</a:t>
              </a:r>
            </a:p>
          </p:txBody>
        </p:sp>
        <p:sp>
          <p:nvSpPr>
            <p:cNvPr id="50" name="TextBox 49">
              <a:extLst>
                <a:ext uri="{FF2B5EF4-FFF2-40B4-BE49-F238E27FC236}">
                  <a16:creationId xmlns:a16="http://schemas.microsoft.com/office/drawing/2014/main" id="{B6B1BBD5-C08B-40F7-9C89-BAA0221C9DFF}"/>
                </a:ext>
              </a:extLst>
            </p:cNvPr>
            <p:cNvSpPr txBox="1"/>
            <p:nvPr/>
          </p:nvSpPr>
          <p:spPr>
            <a:xfrm>
              <a:off x="2874893" y="3203773"/>
              <a:ext cx="807555" cy="305540"/>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$866</a:t>
              </a:r>
            </a:p>
          </p:txBody>
        </p:sp>
        <p:sp>
          <p:nvSpPr>
            <p:cNvPr id="51" name="TextBox 50">
              <a:extLst>
                <a:ext uri="{FF2B5EF4-FFF2-40B4-BE49-F238E27FC236}">
                  <a16:creationId xmlns:a16="http://schemas.microsoft.com/office/drawing/2014/main" id="{57FBDC6D-11B6-406F-8FF5-5A20334F5171}"/>
                </a:ext>
              </a:extLst>
            </p:cNvPr>
            <p:cNvSpPr txBox="1"/>
            <p:nvPr/>
          </p:nvSpPr>
          <p:spPr>
            <a:xfrm>
              <a:off x="4221645" y="2916691"/>
              <a:ext cx="807555" cy="305540"/>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$1,000</a:t>
              </a:r>
            </a:p>
          </p:txBody>
        </p:sp>
        <p:sp>
          <p:nvSpPr>
            <p:cNvPr id="52" name="TextBox 51">
              <a:extLst>
                <a:ext uri="{FF2B5EF4-FFF2-40B4-BE49-F238E27FC236}">
                  <a16:creationId xmlns:a16="http://schemas.microsoft.com/office/drawing/2014/main" id="{5778B6BB-E8AA-4DB0-9C4B-05D5BE6E0784}"/>
                </a:ext>
              </a:extLst>
            </p:cNvPr>
            <p:cNvSpPr txBox="1"/>
            <p:nvPr/>
          </p:nvSpPr>
          <p:spPr>
            <a:xfrm>
              <a:off x="4907445" y="2744871"/>
              <a:ext cx="807555" cy="305540"/>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$1,080</a:t>
              </a:r>
            </a:p>
          </p:txBody>
        </p:sp>
        <p:sp>
          <p:nvSpPr>
            <p:cNvPr id="53" name="TextBox 52">
              <a:extLst>
                <a:ext uri="{FF2B5EF4-FFF2-40B4-BE49-F238E27FC236}">
                  <a16:creationId xmlns:a16="http://schemas.microsoft.com/office/drawing/2014/main" id="{2328A5C1-5C44-4AFE-9327-D65CC68A49CB}"/>
                </a:ext>
              </a:extLst>
            </p:cNvPr>
            <p:cNvSpPr txBox="1"/>
            <p:nvPr/>
          </p:nvSpPr>
          <p:spPr>
            <a:xfrm>
              <a:off x="5630822" y="2585583"/>
              <a:ext cx="807555" cy="305540"/>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$1,160</a:t>
              </a:r>
            </a:p>
          </p:txBody>
        </p:sp>
        <p:sp>
          <p:nvSpPr>
            <p:cNvPr id="54" name="TextBox 53">
              <a:extLst>
                <a:ext uri="{FF2B5EF4-FFF2-40B4-BE49-F238E27FC236}">
                  <a16:creationId xmlns:a16="http://schemas.microsoft.com/office/drawing/2014/main" id="{CBF2633D-316F-478D-9D24-C099308B3078}"/>
                </a:ext>
              </a:extLst>
            </p:cNvPr>
            <p:cNvSpPr txBox="1"/>
            <p:nvPr/>
          </p:nvSpPr>
          <p:spPr>
            <a:xfrm>
              <a:off x="6347114" y="2421282"/>
              <a:ext cx="807555" cy="305540"/>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$1,240</a:t>
              </a:r>
            </a:p>
          </p:txBody>
        </p:sp>
        <p:sp>
          <p:nvSpPr>
            <p:cNvPr id="55" name="TextBox 54">
              <a:extLst>
                <a:ext uri="{FF2B5EF4-FFF2-40B4-BE49-F238E27FC236}">
                  <a16:creationId xmlns:a16="http://schemas.microsoft.com/office/drawing/2014/main" id="{58E750A9-3107-4CAA-932E-8DC3B76AABE3}"/>
                </a:ext>
              </a:extLst>
            </p:cNvPr>
            <p:cNvSpPr txBox="1"/>
            <p:nvPr/>
          </p:nvSpPr>
          <p:spPr>
            <a:xfrm>
              <a:off x="7065862" y="2266156"/>
              <a:ext cx="807555" cy="305540"/>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$1,320</a:t>
              </a:r>
            </a:p>
          </p:txBody>
        </p:sp>
        <p:sp>
          <p:nvSpPr>
            <p:cNvPr id="56" name="TextBox 55">
              <a:extLst>
                <a:ext uri="{FF2B5EF4-FFF2-40B4-BE49-F238E27FC236}">
                  <a16:creationId xmlns:a16="http://schemas.microsoft.com/office/drawing/2014/main" id="{084CAB1F-DC39-4251-BB0E-D39CAA633CE5}"/>
                </a:ext>
              </a:extLst>
            </p:cNvPr>
            <p:cNvSpPr txBox="1"/>
            <p:nvPr/>
          </p:nvSpPr>
          <p:spPr>
            <a:xfrm>
              <a:off x="3124200" y="5699420"/>
              <a:ext cx="3108960" cy="305540"/>
            </a:xfrm>
            <a:prstGeom prst="rect">
              <a:avLst/>
            </a:prstGeom>
          </p:spPr>
          <p:txBody>
            <a:bodyPr wrap="square" lIns="0" tIns="0" rIns="0" bIns="0" rtlCol="0" anchor="t">
              <a:noAutofit/>
            </a:bodyPr>
            <a:lstStyle/>
            <a:p>
              <a:pPr>
                <a:lnSpc>
                  <a:spcPts val="2000"/>
                </a:lnSpc>
              </a:pPr>
              <a:r>
                <a:rPr lang="en-US" sz="1600" b="1" dirty="0">
                  <a:solidFill>
                    <a:srgbClr val="000000"/>
                  </a:solidFill>
                  <a:latin typeface="Arial" panose="020B0604020202020204" pitchFamily="34" charset="0"/>
                  <a:cs typeface="FS Thrive Elliot Regular"/>
                </a:rPr>
                <a:t>Age to Start Receiving Benefits </a:t>
              </a:r>
            </a:p>
          </p:txBody>
        </p:sp>
        <p:sp>
          <p:nvSpPr>
            <p:cNvPr id="57" name="TextBox 56">
              <a:extLst>
                <a:ext uri="{FF2B5EF4-FFF2-40B4-BE49-F238E27FC236}">
                  <a16:creationId xmlns:a16="http://schemas.microsoft.com/office/drawing/2014/main" id="{6E22CC60-BD01-4B8E-9B2D-189515930C6E}"/>
                </a:ext>
              </a:extLst>
            </p:cNvPr>
            <p:cNvSpPr txBox="1"/>
            <p:nvPr/>
          </p:nvSpPr>
          <p:spPr>
            <a:xfrm>
              <a:off x="1402080" y="1910602"/>
              <a:ext cx="3017520" cy="257356"/>
            </a:xfrm>
            <a:prstGeom prst="rect">
              <a:avLst/>
            </a:prstGeom>
          </p:spPr>
          <p:txBody>
            <a:bodyPr wrap="square" lIns="0" tIns="0" rIns="0" bIns="0" rtlCol="0" anchor="t">
              <a:noAutofit/>
            </a:bodyPr>
            <a:lstStyle/>
            <a:p>
              <a:pPr algn="ctr">
                <a:lnSpc>
                  <a:spcPts val="2000"/>
                </a:lnSpc>
              </a:pPr>
              <a:r>
                <a:rPr lang="en-US" sz="1600" dirty="0">
                  <a:solidFill>
                    <a:srgbClr val="000000"/>
                  </a:solidFill>
                  <a:latin typeface="Arial" panose="020B0604020202020204" pitchFamily="34" charset="0"/>
                  <a:cs typeface="FS Thrive Elliot Regular"/>
                </a:rPr>
                <a:t>Reduction of about 6% per year</a:t>
              </a:r>
              <a:r>
                <a:rPr lang="en-US" sz="1600" baseline="30000" dirty="0">
                  <a:solidFill>
                    <a:srgbClr val="000000"/>
                  </a:solidFill>
                  <a:latin typeface="Arial" panose="020B0604020202020204" pitchFamily="34" charset="0"/>
                  <a:cs typeface="FS Thrive Elliot Regular"/>
                </a:rPr>
                <a:t>1</a:t>
              </a:r>
            </a:p>
          </p:txBody>
        </p:sp>
        <p:sp>
          <p:nvSpPr>
            <p:cNvPr id="58" name="TextBox 57">
              <a:extLst>
                <a:ext uri="{FF2B5EF4-FFF2-40B4-BE49-F238E27FC236}">
                  <a16:creationId xmlns:a16="http://schemas.microsoft.com/office/drawing/2014/main" id="{D097996F-1E48-4476-8F4D-8B0D6EF51804}"/>
                </a:ext>
              </a:extLst>
            </p:cNvPr>
            <p:cNvSpPr txBox="1"/>
            <p:nvPr/>
          </p:nvSpPr>
          <p:spPr>
            <a:xfrm rot="16200000">
              <a:off x="-699748" y="3635602"/>
              <a:ext cx="2377440" cy="257356"/>
            </a:xfrm>
            <a:prstGeom prst="rect">
              <a:avLst/>
            </a:prstGeom>
          </p:spPr>
          <p:txBody>
            <a:bodyPr wrap="square" lIns="0" tIns="0" rIns="0" bIns="0" rtlCol="0" anchor="t">
              <a:noAutofit/>
            </a:bodyPr>
            <a:lstStyle/>
            <a:p>
              <a:pPr>
                <a:lnSpc>
                  <a:spcPts val="2000"/>
                </a:lnSpc>
              </a:pPr>
              <a:r>
                <a:rPr lang="en-US" sz="1600" b="1" dirty="0">
                  <a:solidFill>
                    <a:srgbClr val="000000"/>
                  </a:solidFill>
                  <a:latin typeface="Arial" panose="020B0604020202020204" pitchFamily="34" charset="0"/>
                  <a:cs typeface="FS Thrive Elliot Regular"/>
                </a:rPr>
                <a:t>Monthly Benefit Amount </a:t>
              </a:r>
            </a:p>
          </p:txBody>
        </p:sp>
        <p:sp>
          <p:nvSpPr>
            <p:cNvPr id="59" name="TextBox 58">
              <a:extLst>
                <a:ext uri="{FF2B5EF4-FFF2-40B4-BE49-F238E27FC236}">
                  <a16:creationId xmlns:a16="http://schemas.microsoft.com/office/drawing/2014/main" id="{CF5B2F0F-DA0B-4127-AFF4-86AD00DE1EC6}"/>
                </a:ext>
              </a:extLst>
            </p:cNvPr>
            <p:cNvSpPr txBox="1"/>
            <p:nvPr/>
          </p:nvSpPr>
          <p:spPr>
            <a:xfrm>
              <a:off x="4754880" y="1916401"/>
              <a:ext cx="3017520" cy="257356"/>
            </a:xfrm>
            <a:prstGeom prst="rect">
              <a:avLst/>
            </a:prstGeom>
          </p:spPr>
          <p:txBody>
            <a:bodyPr wrap="square" lIns="0" tIns="0" rIns="0" bIns="0" rtlCol="0" anchor="t">
              <a:noAutofit/>
            </a:bodyPr>
            <a:lstStyle/>
            <a:p>
              <a:pPr algn="ctr">
                <a:lnSpc>
                  <a:spcPts val="2000"/>
                </a:lnSpc>
              </a:pPr>
              <a:r>
                <a:rPr lang="en-US" sz="1600" dirty="0">
                  <a:solidFill>
                    <a:srgbClr val="000000"/>
                  </a:solidFill>
                  <a:latin typeface="Arial" panose="020B0604020202020204" pitchFamily="34" charset="0"/>
                  <a:cs typeface="FS Thrive Elliot Regular"/>
                </a:rPr>
                <a:t>Increase of about 8% per year</a:t>
              </a:r>
              <a:r>
                <a:rPr lang="en-US" sz="1600" baseline="30000" dirty="0">
                  <a:solidFill>
                    <a:srgbClr val="000000"/>
                  </a:solidFill>
                  <a:latin typeface="Arial" panose="020B0604020202020204" pitchFamily="34" charset="0"/>
                  <a:cs typeface="FS Thrive Elliot Regular"/>
                </a:rPr>
                <a:t>1</a:t>
              </a:r>
            </a:p>
          </p:txBody>
        </p:sp>
        <p:cxnSp>
          <p:nvCxnSpPr>
            <p:cNvPr id="60" name="Straight Arrow Connector 59">
              <a:extLst>
                <a:ext uri="{FF2B5EF4-FFF2-40B4-BE49-F238E27FC236}">
                  <a16:creationId xmlns:a16="http://schemas.microsoft.com/office/drawing/2014/main" id="{E119B8DD-EA8D-424C-9063-521EC65A5893}"/>
                </a:ext>
              </a:extLst>
            </p:cNvPr>
            <p:cNvCxnSpPr>
              <a:cxnSpLocks/>
            </p:cNvCxnSpPr>
            <p:nvPr/>
          </p:nvCxnSpPr>
          <p:spPr>
            <a:xfrm flipH="1">
              <a:off x="1612044" y="2203397"/>
              <a:ext cx="2695618" cy="3912"/>
            </a:xfrm>
            <a:prstGeom prst="straightConnector1">
              <a:avLst/>
            </a:prstGeom>
            <a:ln>
              <a:prstDash val="dash"/>
              <a:tailEnd type="triangle"/>
            </a:ln>
          </p:spPr>
          <p:style>
            <a:lnRef idx="2">
              <a:schemeClr val="dk1"/>
            </a:lnRef>
            <a:fillRef idx="0">
              <a:schemeClr val="dk1"/>
            </a:fillRef>
            <a:effectRef idx="1">
              <a:schemeClr val="dk1"/>
            </a:effectRef>
            <a:fontRef idx="minor">
              <a:schemeClr val="tx1"/>
            </a:fontRef>
          </p:style>
        </p:cxnSp>
        <p:cxnSp>
          <p:nvCxnSpPr>
            <p:cNvPr id="61" name="Straight Arrow Connector 60">
              <a:extLst>
                <a:ext uri="{FF2B5EF4-FFF2-40B4-BE49-F238E27FC236}">
                  <a16:creationId xmlns:a16="http://schemas.microsoft.com/office/drawing/2014/main" id="{8F80633C-1AC1-45B0-8C00-EC03F25487DD}"/>
                </a:ext>
              </a:extLst>
            </p:cNvPr>
            <p:cNvCxnSpPr>
              <a:cxnSpLocks/>
            </p:cNvCxnSpPr>
            <p:nvPr/>
          </p:nvCxnSpPr>
          <p:spPr>
            <a:xfrm flipV="1">
              <a:off x="4860022" y="2194541"/>
              <a:ext cx="2759978" cy="23420"/>
            </a:xfrm>
            <a:prstGeom prst="straightConnector1">
              <a:avLst/>
            </a:prstGeom>
            <a:ln>
              <a:prstDash val="dash"/>
              <a:tailEnd type="triangle"/>
            </a:ln>
          </p:spPr>
          <p:style>
            <a:lnRef idx="2">
              <a:schemeClr val="dk1"/>
            </a:lnRef>
            <a:fillRef idx="0">
              <a:schemeClr val="dk1"/>
            </a:fillRef>
            <a:effectRef idx="1">
              <a:schemeClr val="dk1"/>
            </a:effectRef>
            <a:fontRef idx="minor">
              <a:schemeClr val="tx1"/>
            </a:fontRef>
          </p:style>
        </p:cxnSp>
        <p:sp>
          <p:nvSpPr>
            <p:cNvPr id="62" name="TextBox 61">
              <a:extLst>
                <a:ext uri="{FF2B5EF4-FFF2-40B4-BE49-F238E27FC236}">
                  <a16:creationId xmlns:a16="http://schemas.microsoft.com/office/drawing/2014/main" id="{E4F52EF7-04F1-4BBC-ACD2-532A4FF1B913}"/>
                </a:ext>
              </a:extLst>
            </p:cNvPr>
            <p:cNvSpPr txBox="1"/>
            <p:nvPr/>
          </p:nvSpPr>
          <p:spPr>
            <a:xfrm rot="16200000">
              <a:off x="3696008" y="4048425"/>
              <a:ext cx="2006541" cy="295971"/>
            </a:xfrm>
            <a:prstGeom prst="rect">
              <a:avLst/>
            </a:prstGeom>
          </p:spPr>
          <p:txBody>
            <a:bodyPr wrap="square" lIns="0" tIns="0" rIns="0" bIns="0" rtlCol="0" anchor="t">
              <a:noAutofit/>
            </a:bodyPr>
            <a:lstStyle/>
            <a:p>
              <a:pPr>
                <a:lnSpc>
                  <a:spcPts val="2000"/>
                </a:lnSpc>
              </a:pPr>
              <a:r>
                <a:rPr lang="en-US" sz="1600" b="1" dirty="0">
                  <a:solidFill>
                    <a:schemeClr val="bg2"/>
                  </a:solidFill>
                  <a:latin typeface="Arial" panose="020B0604020202020204" pitchFamily="34" charset="0"/>
                  <a:cs typeface="FS Thrive Elliot Regular"/>
                </a:rPr>
                <a:t>Full Retirement Age</a:t>
              </a:r>
            </a:p>
          </p:txBody>
        </p:sp>
      </p:grpSp>
      <p:pic>
        <p:nvPicPr>
          <p:cNvPr id="23" name="Picture 22" descr="A close up of a sign&#10;&#10;Description automatically generated">
            <a:extLst>
              <a:ext uri="{FF2B5EF4-FFF2-40B4-BE49-F238E27FC236}">
                <a16:creationId xmlns:a16="http://schemas.microsoft.com/office/drawing/2014/main" id="{6C0811A3-D30D-4412-ADD7-894371E34A19}"/>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58417" y="228600"/>
            <a:ext cx="914400" cy="914400"/>
          </a:xfrm>
          <a:prstGeom prst="rect">
            <a:avLst/>
          </a:prstGeom>
        </p:spPr>
      </p:pic>
    </p:spTree>
    <p:extLst>
      <p:ext uri="{BB962C8B-B14F-4D97-AF65-F5344CB8AC3E}">
        <p14:creationId xmlns:p14="http://schemas.microsoft.com/office/powerpoint/2010/main" val="2626261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F7AEDDE1-6B74-404A-93A7-FB484989B2B3}"/>
              </a:ext>
            </a:extLst>
          </p:cNvPr>
          <p:cNvSpPr>
            <a:spLocks noGrp="1"/>
          </p:cNvSpPr>
          <p:nvPr>
            <p:ph type="title"/>
          </p:nvPr>
        </p:nvSpPr>
        <p:spPr>
          <a:xfrm>
            <a:off x="1219200" y="457200"/>
            <a:ext cx="4876800" cy="904122"/>
          </a:xfrm>
        </p:spPr>
        <p:txBody>
          <a:bodyPr/>
          <a:lstStyle/>
          <a:p>
            <a:r>
              <a:rPr lang="en-US" dirty="0"/>
              <a:t>Deciding When to Take the Benefit</a:t>
            </a:r>
          </a:p>
        </p:txBody>
      </p:sp>
      <p:sp>
        <p:nvSpPr>
          <p:cNvPr id="4" name="TextBox 3"/>
          <p:cNvSpPr txBox="1"/>
          <p:nvPr/>
        </p:nvSpPr>
        <p:spPr>
          <a:xfrm>
            <a:off x="381000" y="1438396"/>
            <a:ext cx="4724400" cy="3462486"/>
          </a:xfrm>
          <a:prstGeom prst="rect">
            <a:avLst/>
          </a:prstGeom>
          <a:noFill/>
        </p:spPr>
        <p:txBody>
          <a:bodyPr wrap="square" rtlCol="0">
            <a:spAutoFit/>
          </a:bodyPr>
          <a:lstStyle/>
          <a:p>
            <a:pPr marL="182880" indent="-182880">
              <a:spcBef>
                <a:spcPts val="1200"/>
              </a:spcBef>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Do you have a current need for income?</a:t>
            </a:r>
          </a:p>
          <a:p>
            <a:pPr marL="182880" indent="-182880">
              <a:spcBef>
                <a:spcPts val="1200"/>
              </a:spcBef>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Are you currently working?</a:t>
            </a:r>
          </a:p>
          <a:p>
            <a:pPr marL="182880" indent="-182880">
              <a:spcBef>
                <a:spcPts val="1200"/>
              </a:spcBef>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Would you prefer higher payments?</a:t>
            </a:r>
          </a:p>
          <a:p>
            <a:pPr marL="182880" indent="-182880">
              <a:spcBef>
                <a:spcPts val="1200"/>
              </a:spcBef>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Do you believe you’ll have an average life expectancy?</a:t>
            </a:r>
          </a:p>
          <a:p>
            <a:pPr marL="182880" indent="-182880">
              <a:spcBef>
                <a:spcPts val="1200"/>
              </a:spcBef>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Do you have concerns over the health of the program?</a:t>
            </a:r>
          </a:p>
          <a:p>
            <a:pPr marL="182880" indent="-182880">
              <a:spcBef>
                <a:spcPts val="1200"/>
              </a:spcBef>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How would the benefit affect your taxes?</a:t>
            </a:r>
          </a:p>
        </p:txBody>
      </p:sp>
      <p:grpSp>
        <p:nvGrpSpPr>
          <p:cNvPr id="2" name="Group 1">
            <a:extLst>
              <a:ext uri="{FF2B5EF4-FFF2-40B4-BE49-F238E27FC236}">
                <a16:creationId xmlns:a16="http://schemas.microsoft.com/office/drawing/2014/main" id="{6B99055B-BEA1-43DA-B3A9-077DA4596C3C}"/>
              </a:ext>
            </a:extLst>
          </p:cNvPr>
          <p:cNvGrpSpPr/>
          <p:nvPr/>
        </p:nvGrpSpPr>
        <p:grpSpPr>
          <a:xfrm>
            <a:off x="5952436" y="4864101"/>
            <a:ext cx="3191563" cy="2010156"/>
            <a:chOff x="5952436" y="4864101"/>
            <a:chExt cx="3191563" cy="2010156"/>
          </a:xfrm>
        </p:grpSpPr>
        <p:sp>
          <p:nvSpPr>
            <p:cNvPr id="6" name="Rectangle 5">
              <a:extLst>
                <a:ext uri="{FF2B5EF4-FFF2-40B4-BE49-F238E27FC236}">
                  <a16:creationId xmlns:a16="http://schemas.microsoft.com/office/drawing/2014/main" id="{BEA5C8B5-2DAC-490D-9D07-745A0CCB2DE6}"/>
                </a:ext>
              </a:extLst>
            </p:cNvPr>
            <p:cNvSpPr/>
            <p:nvPr/>
          </p:nvSpPr>
          <p:spPr>
            <a:xfrm>
              <a:off x="5952436" y="4864101"/>
              <a:ext cx="3191563" cy="20101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S Thrive Elliot Regular"/>
              </a:endParaRPr>
            </a:p>
          </p:txBody>
        </p:sp>
        <p:sp>
          <p:nvSpPr>
            <p:cNvPr id="7" name="Content Placeholder 2">
              <a:extLst>
                <a:ext uri="{FF2B5EF4-FFF2-40B4-BE49-F238E27FC236}">
                  <a16:creationId xmlns:a16="http://schemas.microsoft.com/office/drawing/2014/main" id="{F6B09874-550D-4F66-B326-A9938761AA4F}"/>
                </a:ext>
              </a:extLst>
            </p:cNvPr>
            <p:cNvSpPr txBox="1">
              <a:spLocks/>
            </p:cNvSpPr>
            <p:nvPr/>
          </p:nvSpPr>
          <p:spPr>
            <a:xfrm>
              <a:off x="6507480" y="5131832"/>
              <a:ext cx="2103120" cy="1093591"/>
            </a:xfrm>
            <a:prstGeom prst="rect">
              <a:avLst/>
            </a:prstGeom>
          </p:spPr>
          <p:txBody>
            <a:bodyPr/>
            <a:lstStyle>
              <a:lvl1pPr marL="342900" indent="-342900" algn="l" defTabSz="457200" rtl="0" eaLnBrk="1" latinLnBrk="0" hangingPunct="1">
                <a:lnSpc>
                  <a:spcPct val="100000"/>
                </a:lnSpc>
                <a:spcBef>
                  <a:spcPts val="0"/>
                </a:spcBef>
                <a:buFont typeface="Arial"/>
                <a:buChar char="•"/>
                <a:defRPr sz="1200" b="0" i="0" kern="1200">
                  <a:solidFill>
                    <a:schemeClr val="tx1"/>
                  </a:solidFill>
                  <a:latin typeface="+mn-lt"/>
                  <a:ea typeface="+mn-ea"/>
                  <a:cs typeface="FS Thrive Elliot Regular"/>
                </a:defRPr>
              </a:lvl1pPr>
              <a:lvl2pPr marL="742950" indent="-285750" algn="l" defTabSz="457200" rtl="0" eaLnBrk="1" latinLnBrk="0" hangingPunct="1">
                <a:lnSpc>
                  <a:spcPct val="100000"/>
                </a:lnSpc>
                <a:spcBef>
                  <a:spcPts val="0"/>
                </a:spcBef>
                <a:buFont typeface="Arial"/>
                <a:buChar char="–"/>
                <a:defRPr sz="1200" b="0" i="0" kern="1200">
                  <a:solidFill>
                    <a:schemeClr val="tx1"/>
                  </a:solidFill>
                  <a:latin typeface="+mn-lt"/>
                  <a:ea typeface="+mn-ea"/>
                  <a:cs typeface="FS Thrive Elliot Regular"/>
                </a:defRPr>
              </a:lvl2pPr>
              <a:lvl3pPr marL="1143000" indent="-228600" algn="l" defTabSz="457200" rtl="0" eaLnBrk="1" latinLnBrk="0" hangingPunct="1">
                <a:lnSpc>
                  <a:spcPct val="100000"/>
                </a:lnSpc>
                <a:spcBef>
                  <a:spcPts val="0"/>
                </a:spcBef>
                <a:buFont typeface="Wingdings" charset="2"/>
                <a:buChar char="§"/>
                <a:defRPr sz="1200" b="0" i="0" kern="1200">
                  <a:solidFill>
                    <a:schemeClr val="tx1"/>
                  </a:solidFill>
                  <a:latin typeface="+mn-lt"/>
                  <a:ea typeface="+mn-ea"/>
                  <a:cs typeface="FS Thrive Elliot Regular"/>
                </a:defRPr>
              </a:lvl3pPr>
              <a:lvl4pPr marL="1600200" indent="-228600" algn="l" defTabSz="457200" rtl="0" eaLnBrk="1" latinLnBrk="0" hangingPunct="1">
                <a:spcBef>
                  <a:spcPct val="20000"/>
                </a:spcBef>
                <a:buFont typeface="Arial"/>
                <a:buChar char="–"/>
                <a:defRPr sz="1100" b="0" i="0" kern="1200">
                  <a:solidFill>
                    <a:schemeClr val="tx1"/>
                  </a:solidFill>
                  <a:latin typeface="FS Thrive Elliot Regular"/>
                  <a:ea typeface="+mn-ea"/>
                  <a:cs typeface="FS Thrive Elliot Regular"/>
                </a:defRPr>
              </a:lvl4pPr>
              <a:lvl5pPr marL="2057400" indent="-228600" algn="l" defTabSz="457200" rtl="0" eaLnBrk="1" latinLnBrk="0" hangingPunct="1">
                <a:spcBef>
                  <a:spcPct val="20000"/>
                </a:spcBef>
                <a:buFont typeface="Arial"/>
                <a:buChar char="»"/>
                <a:defRPr sz="800" b="0" i="0" kern="1200">
                  <a:solidFill>
                    <a:schemeClr val="tx1"/>
                  </a:solidFill>
                  <a:latin typeface="FS Thrive Elliot Regular"/>
                  <a:ea typeface="+mn-ea"/>
                  <a:cs typeface="FS Thrive Ellio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latin typeface="Arial" panose="020B0604020202020204" pitchFamily="34" charset="0"/>
                </a:rPr>
                <a:t>Remember, if you don’t need the income now, delaying benefits may increase your payment.</a:t>
              </a:r>
              <a:r>
                <a:rPr lang="en-US" sz="1400" baseline="30000" dirty="0">
                  <a:latin typeface="Arial" panose="020B0604020202020204" pitchFamily="34" charset="0"/>
                </a:rPr>
                <a:t>1</a:t>
              </a:r>
            </a:p>
          </p:txBody>
        </p:sp>
        <p:grpSp>
          <p:nvGrpSpPr>
            <p:cNvPr id="8" name="Group 7">
              <a:extLst>
                <a:ext uri="{FF2B5EF4-FFF2-40B4-BE49-F238E27FC236}">
                  <a16:creationId xmlns:a16="http://schemas.microsoft.com/office/drawing/2014/main" id="{C9C66AFC-1681-46C4-8AB3-048D8ED059C0}"/>
                </a:ext>
              </a:extLst>
            </p:cNvPr>
            <p:cNvGrpSpPr/>
            <p:nvPr/>
          </p:nvGrpSpPr>
          <p:grpSpPr>
            <a:xfrm>
              <a:off x="7848600" y="6400800"/>
              <a:ext cx="828627" cy="333719"/>
              <a:chOff x="161925" y="1530350"/>
              <a:chExt cx="10079038" cy="4059238"/>
            </a:xfrm>
            <a:solidFill>
              <a:schemeClr val="tx1"/>
            </a:solidFill>
          </p:grpSpPr>
          <p:sp>
            <p:nvSpPr>
              <p:cNvPr id="9" name="Freeform 1">
                <a:extLst>
                  <a:ext uri="{FF2B5EF4-FFF2-40B4-BE49-F238E27FC236}">
                    <a16:creationId xmlns:a16="http://schemas.microsoft.com/office/drawing/2014/main" id="{27699DEB-16D3-4550-8B2A-1A50D8334C05}"/>
                  </a:ext>
                </a:extLst>
              </p:cNvPr>
              <p:cNvSpPr>
                <a:spLocks noChangeArrowheads="1"/>
              </p:cNvSpPr>
              <p:nvPr/>
            </p:nvSpPr>
            <p:spPr bwMode="auto">
              <a:xfrm>
                <a:off x="3748088" y="1530350"/>
                <a:ext cx="603250" cy="592138"/>
              </a:xfrm>
              <a:custGeom>
                <a:avLst/>
                <a:gdLst>
                  <a:gd name="T0" fmla="*/ 853 w 1677"/>
                  <a:gd name="T1" fmla="*/ 0 h 1647"/>
                  <a:gd name="T2" fmla="*/ 853 w 1677"/>
                  <a:gd name="T3" fmla="*/ 0 h 1647"/>
                  <a:gd name="T4" fmla="*/ 0 w 1677"/>
                  <a:gd name="T5" fmla="*/ 823 h 1647"/>
                  <a:gd name="T6" fmla="*/ 853 w 1677"/>
                  <a:gd name="T7" fmla="*/ 1646 h 1647"/>
                  <a:gd name="T8" fmla="*/ 1676 w 1677"/>
                  <a:gd name="T9" fmla="*/ 823 h 1647"/>
                  <a:gd name="T10" fmla="*/ 853 w 1677"/>
                  <a:gd name="T11" fmla="*/ 0 h 1647"/>
                </a:gdLst>
                <a:ahLst/>
                <a:cxnLst>
                  <a:cxn ang="0">
                    <a:pos x="T0" y="T1"/>
                  </a:cxn>
                  <a:cxn ang="0">
                    <a:pos x="T2" y="T3"/>
                  </a:cxn>
                  <a:cxn ang="0">
                    <a:pos x="T4" y="T5"/>
                  </a:cxn>
                  <a:cxn ang="0">
                    <a:pos x="T6" y="T7"/>
                  </a:cxn>
                  <a:cxn ang="0">
                    <a:pos x="T8" y="T9"/>
                  </a:cxn>
                  <a:cxn ang="0">
                    <a:pos x="T10" y="T11"/>
                  </a:cxn>
                </a:cxnLst>
                <a:rect l="0" t="0" r="r" b="b"/>
                <a:pathLst>
                  <a:path w="1677" h="1647">
                    <a:moveTo>
                      <a:pt x="853" y="0"/>
                    </a:moveTo>
                    <a:lnTo>
                      <a:pt x="853" y="0"/>
                    </a:lnTo>
                    <a:cubicBezTo>
                      <a:pt x="396" y="0"/>
                      <a:pt x="0" y="366"/>
                      <a:pt x="0" y="823"/>
                    </a:cubicBezTo>
                    <a:cubicBezTo>
                      <a:pt x="0" y="1280"/>
                      <a:pt x="396" y="1646"/>
                      <a:pt x="853" y="1646"/>
                    </a:cubicBezTo>
                    <a:cubicBezTo>
                      <a:pt x="1310" y="1646"/>
                      <a:pt x="1676" y="1280"/>
                      <a:pt x="1676" y="823"/>
                    </a:cubicBezTo>
                    <a:cubicBezTo>
                      <a:pt x="1676" y="366"/>
                      <a:pt x="1310" y="0"/>
                      <a:pt x="85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sp>
            <p:nvSpPr>
              <p:cNvPr id="10" name="Freeform 2">
                <a:extLst>
                  <a:ext uri="{FF2B5EF4-FFF2-40B4-BE49-F238E27FC236}">
                    <a16:creationId xmlns:a16="http://schemas.microsoft.com/office/drawing/2014/main" id="{D518AA8A-1421-4A0C-8A5E-A473019B8D28}"/>
                  </a:ext>
                </a:extLst>
              </p:cNvPr>
              <p:cNvSpPr>
                <a:spLocks noChangeArrowheads="1"/>
              </p:cNvSpPr>
              <p:nvPr/>
            </p:nvSpPr>
            <p:spPr bwMode="auto">
              <a:xfrm>
                <a:off x="161925" y="2298700"/>
                <a:ext cx="2171700" cy="2127250"/>
              </a:xfrm>
              <a:custGeom>
                <a:avLst/>
                <a:gdLst>
                  <a:gd name="T0" fmla="*/ 3016 w 6034"/>
                  <a:gd name="T1" fmla="*/ 0 h 5910"/>
                  <a:gd name="T2" fmla="*/ 3016 w 6034"/>
                  <a:gd name="T3" fmla="*/ 0 h 5910"/>
                  <a:gd name="T4" fmla="*/ 0 w 6034"/>
                  <a:gd name="T5" fmla="*/ 2955 h 5910"/>
                  <a:gd name="T6" fmla="*/ 2773 w 6034"/>
                  <a:gd name="T7" fmla="*/ 5909 h 5910"/>
                  <a:gd name="T8" fmla="*/ 4570 w 6034"/>
                  <a:gd name="T9" fmla="*/ 5300 h 5910"/>
                  <a:gd name="T10" fmla="*/ 4570 w 6034"/>
                  <a:gd name="T11" fmla="*/ 5818 h 5910"/>
                  <a:gd name="T12" fmla="*/ 6033 w 6034"/>
                  <a:gd name="T13" fmla="*/ 5818 h 5910"/>
                  <a:gd name="T14" fmla="*/ 6033 w 6034"/>
                  <a:gd name="T15" fmla="*/ 2955 h 5910"/>
                  <a:gd name="T16" fmla="*/ 3016 w 6034"/>
                  <a:gd name="T17" fmla="*/ 0 h 5910"/>
                  <a:gd name="T18" fmla="*/ 3016 w 6034"/>
                  <a:gd name="T19" fmla="*/ 4599 h 5910"/>
                  <a:gd name="T20" fmla="*/ 3016 w 6034"/>
                  <a:gd name="T21" fmla="*/ 4599 h 5910"/>
                  <a:gd name="T22" fmla="*/ 1493 w 6034"/>
                  <a:gd name="T23" fmla="*/ 2955 h 5910"/>
                  <a:gd name="T24" fmla="*/ 3016 w 6034"/>
                  <a:gd name="T25" fmla="*/ 1310 h 5910"/>
                  <a:gd name="T26" fmla="*/ 4570 w 6034"/>
                  <a:gd name="T27" fmla="*/ 2955 h 5910"/>
                  <a:gd name="T28" fmla="*/ 3016 w 6034"/>
                  <a:gd name="T29" fmla="*/ 4599 h 5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34" h="5910">
                    <a:moveTo>
                      <a:pt x="3016" y="0"/>
                    </a:moveTo>
                    <a:lnTo>
                      <a:pt x="3016" y="0"/>
                    </a:lnTo>
                    <a:cubicBezTo>
                      <a:pt x="1249" y="0"/>
                      <a:pt x="0" y="1249"/>
                      <a:pt x="0" y="2955"/>
                    </a:cubicBezTo>
                    <a:cubicBezTo>
                      <a:pt x="0" y="4660"/>
                      <a:pt x="1158" y="5909"/>
                      <a:pt x="2773" y="5909"/>
                    </a:cubicBezTo>
                    <a:cubicBezTo>
                      <a:pt x="3442" y="5909"/>
                      <a:pt x="4083" y="5697"/>
                      <a:pt x="4570" y="5300"/>
                    </a:cubicBezTo>
                    <a:cubicBezTo>
                      <a:pt x="4570" y="5818"/>
                      <a:pt x="4570" y="5818"/>
                      <a:pt x="4570" y="5818"/>
                    </a:cubicBezTo>
                    <a:cubicBezTo>
                      <a:pt x="6033" y="5818"/>
                      <a:pt x="6033" y="5818"/>
                      <a:pt x="6033" y="5818"/>
                    </a:cubicBezTo>
                    <a:cubicBezTo>
                      <a:pt x="6033" y="2955"/>
                      <a:pt x="6033" y="2955"/>
                      <a:pt x="6033" y="2955"/>
                    </a:cubicBezTo>
                    <a:cubicBezTo>
                      <a:pt x="6033" y="1249"/>
                      <a:pt x="4753" y="0"/>
                      <a:pt x="3016" y="0"/>
                    </a:cubicBezTo>
                    <a:close/>
                    <a:moveTo>
                      <a:pt x="3016" y="4599"/>
                    </a:moveTo>
                    <a:lnTo>
                      <a:pt x="3016" y="4599"/>
                    </a:lnTo>
                    <a:cubicBezTo>
                      <a:pt x="2102" y="4599"/>
                      <a:pt x="1493" y="3929"/>
                      <a:pt x="1493" y="2955"/>
                    </a:cubicBezTo>
                    <a:cubicBezTo>
                      <a:pt x="1493" y="2010"/>
                      <a:pt x="2133" y="1310"/>
                      <a:pt x="3016" y="1310"/>
                    </a:cubicBezTo>
                    <a:cubicBezTo>
                      <a:pt x="3930" y="1310"/>
                      <a:pt x="4570" y="2010"/>
                      <a:pt x="4570" y="2955"/>
                    </a:cubicBezTo>
                    <a:cubicBezTo>
                      <a:pt x="4570" y="3929"/>
                      <a:pt x="3930" y="4599"/>
                      <a:pt x="3016" y="459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sp>
            <p:nvSpPr>
              <p:cNvPr id="11" name="Freeform 3">
                <a:extLst>
                  <a:ext uri="{FF2B5EF4-FFF2-40B4-BE49-F238E27FC236}">
                    <a16:creationId xmlns:a16="http://schemas.microsoft.com/office/drawing/2014/main" id="{9391BA1E-8BDA-497E-A0E5-7EC1C6699682}"/>
                  </a:ext>
                </a:extLst>
              </p:cNvPr>
              <p:cNvSpPr>
                <a:spLocks noChangeArrowheads="1"/>
              </p:cNvSpPr>
              <p:nvPr/>
            </p:nvSpPr>
            <p:spPr bwMode="auto">
              <a:xfrm>
                <a:off x="3792538" y="2332038"/>
                <a:ext cx="515937" cy="2062162"/>
              </a:xfrm>
              <a:custGeom>
                <a:avLst/>
                <a:gdLst>
                  <a:gd name="T0" fmla="*/ 0 w 1433"/>
                  <a:gd name="T1" fmla="*/ 5726 h 5727"/>
                  <a:gd name="T2" fmla="*/ 1432 w 1433"/>
                  <a:gd name="T3" fmla="*/ 5726 h 5727"/>
                  <a:gd name="T4" fmla="*/ 1432 w 1433"/>
                  <a:gd name="T5" fmla="*/ 0 h 5727"/>
                  <a:gd name="T6" fmla="*/ 0 w 1433"/>
                  <a:gd name="T7" fmla="*/ 0 h 5727"/>
                  <a:gd name="T8" fmla="*/ 0 w 1433"/>
                  <a:gd name="T9" fmla="*/ 5726 h 5727"/>
                </a:gdLst>
                <a:ahLst/>
                <a:cxnLst>
                  <a:cxn ang="0">
                    <a:pos x="T0" y="T1"/>
                  </a:cxn>
                  <a:cxn ang="0">
                    <a:pos x="T2" y="T3"/>
                  </a:cxn>
                  <a:cxn ang="0">
                    <a:pos x="T4" y="T5"/>
                  </a:cxn>
                  <a:cxn ang="0">
                    <a:pos x="T6" y="T7"/>
                  </a:cxn>
                  <a:cxn ang="0">
                    <a:pos x="T8" y="T9"/>
                  </a:cxn>
                </a:cxnLst>
                <a:rect l="0" t="0" r="r" b="b"/>
                <a:pathLst>
                  <a:path w="1433" h="5727">
                    <a:moveTo>
                      <a:pt x="0" y="5726"/>
                    </a:moveTo>
                    <a:lnTo>
                      <a:pt x="1432" y="5726"/>
                    </a:lnTo>
                    <a:lnTo>
                      <a:pt x="1432" y="0"/>
                    </a:lnTo>
                    <a:lnTo>
                      <a:pt x="0" y="0"/>
                    </a:lnTo>
                    <a:lnTo>
                      <a:pt x="0" y="572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sp>
            <p:nvSpPr>
              <p:cNvPr id="12" name="Freeform 4">
                <a:extLst>
                  <a:ext uri="{FF2B5EF4-FFF2-40B4-BE49-F238E27FC236}">
                    <a16:creationId xmlns:a16="http://schemas.microsoft.com/office/drawing/2014/main" id="{A6C1A5E5-DF23-4522-9128-E6036C33BF06}"/>
                  </a:ext>
                </a:extLst>
              </p:cNvPr>
              <p:cNvSpPr>
                <a:spLocks noChangeArrowheads="1"/>
              </p:cNvSpPr>
              <p:nvPr/>
            </p:nvSpPr>
            <p:spPr bwMode="auto">
              <a:xfrm>
                <a:off x="4592638" y="2332038"/>
                <a:ext cx="2160587" cy="1009650"/>
              </a:xfrm>
              <a:custGeom>
                <a:avLst/>
                <a:gdLst>
                  <a:gd name="T0" fmla="*/ 2986 w 6002"/>
                  <a:gd name="T1" fmla="*/ 0 h 2804"/>
                  <a:gd name="T2" fmla="*/ 2986 w 6002"/>
                  <a:gd name="T3" fmla="*/ 0 h 2804"/>
                  <a:gd name="T4" fmla="*/ 0 w 6002"/>
                  <a:gd name="T5" fmla="*/ 2803 h 2804"/>
                  <a:gd name="T6" fmla="*/ 1493 w 6002"/>
                  <a:gd name="T7" fmla="*/ 2803 h 2804"/>
                  <a:gd name="T8" fmla="*/ 3016 w 6002"/>
                  <a:gd name="T9" fmla="*/ 1309 h 2804"/>
                  <a:gd name="T10" fmla="*/ 4539 w 6002"/>
                  <a:gd name="T11" fmla="*/ 2803 h 2804"/>
                  <a:gd name="T12" fmla="*/ 6001 w 6002"/>
                  <a:gd name="T13" fmla="*/ 2803 h 2804"/>
                  <a:gd name="T14" fmla="*/ 2986 w 6002"/>
                  <a:gd name="T15" fmla="*/ 0 h 28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02" h="2804">
                    <a:moveTo>
                      <a:pt x="2986" y="0"/>
                    </a:moveTo>
                    <a:lnTo>
                      <a:pt x="2986" y="0"/>
                    </a:lnTo>
                    <a:cubicBezTo>
                      <a:pt x="1311" y="0"/>
                      <a:pt x="62" y="1157"/>
                      <a:pt x="0" y="2803"/>
                    </a:cubicBezTo>
                    <a:cubicBezTo>
                      <a:pt x="1493" y="2803"/>
                      <a:pt x="1493" y="2803"/>
                      <a:pt x="1493" y="2803"/>
                    </a:cubicBezTo>
                    <a:cubicBezTo>
                      <a:pt x="1555" y="1918"/>
                      <a:pt x="2163" y="1309"/>
                      <a:pt x="3016" y="1309"/>
                    </a:cubicBezTo>
                    <a:cubicBezTo>
                      <a:pt x="3869" y="1309"/>
                      <a:pt x="4478" y="1918"/>
                      <a:pt x="4539" y="2803"/>
                    </a:cubicBezTo>
                    <a:cubicBezTo>
                      <a:pt x="6001" y="2803"/>
                      <a:pt x="6001" y="2803"/>
                      <a:pt x="6001" y="2803"/>
                    </a:cubicBezTo>
                    <a:cubicBezTo>
                      <a:pt x="5941" y="1157"/>
                      <a:pt x="4692" y="0"/>
                      <a:pt x="298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sp>
            <p:nvSpPr>
              <p:cNvPr id="13" name="Freeform 5">
                <a:extLst>
                  <a:ext uri="{FF2B5EF4-FFF2-40B4-BE49-F238E27FC236}">
                    <a16:creationId xmlns:a16="http://schemas.microsoft.com/office/drawing/2014/main" id="{E52A191D-1FE5-42A4-B2AA-F27E1E95F38E}"/>
                  </a:ext>
                </a:extLst>
              </p:cNvPr>
              <p:cNvSpPr>
                <a:spLocks noChangeArrowheads="1"/>
              </p:cNvSpPr>
              <p:nvPr/>
            </p:nvSpPr>
            <p:spPr bwMode="auto">
              <a:xfrm>
                <a:off x="4592638" y="3592513"/>
                <a:ext cx="2160587" cy="1997075"/>
              </a:xfrm>
              <a:custGeom>
                <a:avLst/>
                <a:gdLst>
                  <a:gd name="T0" fmla="*/ 4478 w 6002"/>
                  <a:gd name="T1" fmla="*/ 0 h 5546"/>
                  <a:gd name="T2" fmla="*/ 4478 w 6002"/>
                  <a:gd name="T3" fmla="*/ 0 h 5546"/>
                  <a:gd name="T4" fmla="*/ 4387 w 6002"/>
                  <a:gd name="T5" fmla="*/ 213 h 5546"/>
                  <a:gd name="T6" fmla="*/ 4387 w 6002"/>
                  <a:gd name="T7" fmla="*/ 243 h 5546"/>
                  <a:gd name="T8" fmla="*/ 4387 w 6002"/>
                  <a:gd name="T9" fmla="*/ 275 h 5546"/>
                  <a:gd name="T10" fmla="*/ 3016 w 6002"/>
                  <a:gd name="T11" fmla="*/ 1096 h 5546"/>
                  <a:gd name="T12" fmla="*/ 1555 w 6002"/>
                  <a:gd name="T13" fmla="*/ 0 h 5546"/>
                  <a:gd name="T14" fmla="*/ 1555 w 6002"/>
                  <a:gd name="T15" fmla="*/ 0 h 5546"/>
                  <a:gd name="T16" fmla="*/ 31 w 6002"/>
                  <a:gd name="T17" fmla="*/ 0 h 5546"/>
                  <a:gd name="T18" fmla="*/ 31 w 6002"/>
                  <a:gd name="T19" fmla="*/ 0 h 5546"/>
                  <a:gd name="T20" fmla="*/ 2742 w 6002"/>
                  <a:gd name="T21" fmla="*/ 2407 h 5546"/>
                  <a:gd name="T22" fmla="*/ 4539 w 6002"/>
                  <a:gd name="T23" fmla="*/ 1797 h 5546"/>
                  <a:gd name="T24" fmla="*/ 4539 w 6002"/>
                  <a:gd name="T25" fmla="*/ 2224 h 5546"/>
                  <a:gd name="T26" fmla="*/ 4539 w 6002"/>
                  <a:gd name="T27" fmla="*/ 2315 h 5546"/>
                  <a:gd name="T28" fmla="*/ 4539 w 6002"/>
                  <a:gd name="T29" fmla="*/ 2437 h 5546"/>
                  <a:gd name="T30" fmla="*/ 4509 w 6002"/>
                  <a:gd name="T31" fmla="*/ 3046 h 5546"/>
                  <a:gd name="T32" fmla="*/ 3016 w 6002"/>
                  <a:gd name="T33" fmla="*/ 4235 h 5546"/>
                  <a:gd name="T34" fmla="*/ 1524 w 6002"/>
                  <a:gd name="T35" fmla="*/ 3046 h 5546"/>
                  <a:gd name="T36" fmla="*/ 0 w 6002"/>
                  <a:gd name="T37" fmla="*/ 3046 h 5546"/>
                  <a:gd name="T38" fmla="*/ 2986 w 6002"/>
                  <a:gd name="T39" fmla="*/ 5545 h 5546"/>
                  <a:gd name="T40" fmla="*/ 5971 w 6002"/>
                  <a:gd name="T41" fmla="*/ 3108 h 5546"/>
                  <a:gd name="T42" fmla="*/ 5971 w 6002"/>
                  <a:gd name="T43" fmla="*/ 3108 h 5546"/>
                  <a:gd name="T44" fmla="*/ 5971 w 6002"/>
                  <a:gd name="T45" fmla="*/ 3077 h 5546"/>
                  <a:gd name="T46" fmla="*/ 5971 w 6002"/>
                  <a:gd name="T47" fmla="*/ 3046 h 5546"/>
                  <a:gd name="T48" fmla="*/ 5971 w 6002"/>
                  <a:gd name="T49" fmla="*/ 3046 h 5546"/>
                  <a:gd name="T50" fmla="*/ 6001 w 6002"/>
                  <a:gd name="T51" fmla="*/ 2224 h 5546"/>
                  <a:gd name="T52" fmla="*/ 6001 w 6002"/>
                  <a:gd name="T53" fmla="*/ 2315 h 5546"/>
                  <a:gd name="T54" fmla="*/ 6001 w 6002"/>
                  <a:gd name="T55" fmla="*/ 2285 h 5546"/>
                  <a:gd name="T56" fmla="*/ 6001 w 6002"/>
                  <a:gd name="T57" fmla="*/ 0 h 5546"/>
                  <a:gd name="T58" fmla="*/ 4478 w 6002"/>
                  <a:gd name="T59" fmla="*/ 0 h 5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02" h="5546">
                    <a:moveTo>
                      <a:pt x="4478" y="0"/>
                    </a:moveTo>
                    <a:lnTo>
                      <a:pt x="4478" y="0"/>
                    </a:lnTo>
                    <a:cubicBezTo>
                      <a:pt x="4448" y="91"/>
                      <a:pt x="4417" y="153"/>
                      <a:pt x="4387" y="213"/>
                    </a:cubicBezTo>
                    <a:cubicBezTo>
                      <a:pt x="4387" y="243"/>
                      <a:pt x="4387" y="243"/>
                      <a:pt x="4387" y="243"/>
                    </a:cubicBezTo>
                    <a:cubicBezTo>
                      <a:pt x="4387" y="243"/>
                      <a:pt x="4387" y="243"/>
                      <a:pt x="4387" y="275"/>
                    </a:cubicBezTo>
                    <a:cubicBezTo>
                      <a:pt x="4113" y="762"/>
                      <a:pt x="3625" y="1096"/>
                      <a:pt x="3016" y="1096"/>
                    </a:cubicBezTo>
                    <a:cubicBezTo>
                      <a:pt x="2285" y="1096"/>
                      <a:pt x="1736" y="670"/>
                      <a:pt x="1555" y="0"/>
                    </a:cubicBezTo>
                    <a:lnTo>
                      <a:pt x="1555" y="0"/>
                    </a:lnTo>
                    <a:cubicBezTo>
                      <a:pt x="31" y="0"/>
                      <a:pt x="31" y="0"/>
                      <a:pt x="31" y="0"/>
                    </a:cubicBezTo>
                    <a:lnTo>
                      <a:pt x="31" y="0"/>
                    </a:lnTo>
                    <a:cubicBezTo>
                      <a:pt x="244" y="1432"/>
                      <a:pt x="1341" y="2407"/>
                      <a:pt x="2742" y="2407"/>
                    </a:cubicBezTo>
                    <a:cubicBezTo>
                      <a:pt x="3442" y="2407"/>
                      <a:pt x="4083" y="2193"/>
                      <a:pt x="4539" y="1797"/>
                    </a:cubicBezTo>
                    <a:cubicBezTo>
                      <a:pt x="4539" y="2224"/>
                      <a:pt x="4539" y="2224"/>
                      <a:pt x="4539" y="2224"/>
                    </a:cubicBezTo>
                    <a:cubicBezTo>
                      <a:pt x="4539" y="2315"/>
                      <a:pt x="4539" y="2315"/>
                      <a:pt x="4539" y="2315"/>
                    </a:cubicBezTo>
                    <a:cubicBezTo>
                      <a:pt x="4539" y="2437"/>
                      <a:pt x="4539" y="2437"/>
                      <a:pt x="4539" y="2437"/>
                    </a:cubicBezTo>
                    <a:cubicBezTo>
                      <a:pt x="4539" y="2437"/>
                      <a:pt x="4539" y="2834"/>
                      <a:pt x="4509" y="3046"/>
                    </a:cubicBezTo>
                    <a:cubicBezTo>
                      <a:pt x="4326" y="3747"/>
                      <a:pt x="3747" y="4235"/>
                      <a:pt x="3016" y="4235"/>
                    </a:cubicBezTo>
                    <a:cubicBezTo>
                      <a:pt x="2255" y="4235"/>
                      <a:pt x="1676" y="3747"/>
                      <a:pt x="1524" y="3046"/>
                    </a:cubicBezTo>
                    <a:cubicBezTo>
                      <a:pt x="0" y="3046"/>
                      <a:pt x="0" y="3046"/>
                      <a:pt x="0" y="3046"/>
                    </a:cubicBezTo>
                    <a:cubicBezTo>
                      <a:pt x="214" y="4509"/>
                      <a:pt x="1402" y="5545"/>
                      <a:pt x="2986" y="5545"/>
                    </a:cubicBezTo>
                    <a:cubicBezTo>
                      <a:pt x="4570" y="5545"/>
                      <a:pt x="5757" y="4570"/>
                      <a:pt x="5971" y="3108"/>
                    </a:cubicBezTo>
                    <a:lnTo>
                      <a:pt x="5971" y="3108"/>
                    </a:lnTo>
                    <a:cubicBezTo>
                      <a:pt x="5971" y="3108"/>
                      <a:pt x="5971" y="3108"/>
                      <a:pt x="5971" y="3077"/>
                    </a:cubicBezTo>
                    <a:lnTo>
                      <a:pt x="5971" y="3046"/>
                    </a:lnTo>
                    <a:lnTo>
                      <a:pt x="5971" y="3046"/>
                    </a:lnTo>
                    <a:cubicBezTo>
                      <a:pt x="6001" y="2924"/>
                      <a:pt x="6001" y="2681"/>
                      <a:pt x="6001" y="2224"/>
                    </a:cubicBezTo>
                    <a:cubicBezTo>
                      <a:pt x="6001" y="2315"/>
                      <a:pt x="6001" y="2315"/>
                      <a:pt x="6001" y="2315"/>
                    </a:cubicBezTo>
                    <a:cubicBezTo>
                      <a:pt x="6001" y="2285"/>
                      <a:pt x="6001" y="2285"/>
                      <a:pt x="6001" y="2285"/>
                    </a:cubicBezTo>
                    <a:cubicBezTo>
                      <a:pt x="6001" y="0"/>
                      <a:pt x="6001" y="0"/>
                      <a:pt x="6001" y="0"/>
                    </a:cubicBezTo>
                    <a:cubicBezTo>
                      <a:pt x="4478" y="0"/>
                      <a:pt x="4478" y="0"/>
                      <a:pt x="447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sp>
            <p:nvSpPr>
              <p:cNvPr id="14" name="Freeform 6">
                <a:extLst>
                  <a:ext uri="{FF2B5EF4-FFF2-40B4-BE49-F238E27FC236}">
                    <a16:creationId xmlns:a16="http://schemas.microsoft.com/office/drawing/2014/main" id="{A1D55D1B-B9F5-47AE-B96E-FD99D3D63E89}"/>
                  </a:ext>
                </a:extLst>
              </p:cNvPr>
              <p:cNvSpPr>
                <a:spLocks noChangeArrowheads="1"/>
              </p:cNvSpPr>
              <p:nvPr/>
            </p:nvSpPr>
            <p:spPr bwMode="auto">
              <a:xfrm>
                <a:off x="9242425" y="1728788"/>
                <a:ext cx="998538" cy="2676525"/>
              </a:xfrm>
              <a:custGeom>
                <a:avLst/>
                <a:gdLst>
                  <a:gd name="T0" fmla="*/ 2499 w 2774"/>
                  <a:gd name="T1" fmla="*/ 6031 h 7434"/>
                  <a:gd name="T2" fmla="*/ 2499 w 2774"/>
                  <a:gd name="T3" fmla="*/ 6031 h 7434"/>
                  <a:gd name="T4" fmla="*/ 1706 w 2774"/>
                  <a:gd name="T5" fmla="*/ 5818 h 7434"/>
                  <a:gd name="T6" fmla="*/ 1463 w 2774"/>
                  <a:gd name="T7" fmla="*/ 5088 h 7434"/>
                  <a:gd name="T8" fmla="*/ 1463 w 2774"/>
                  <a:gd name="T9" fmla="*/ 2619 h 7434"/>
                  <a:gd name="T10" fmla="*/ 2438 w 2774"/>
                  <a:gd name="T11" fmla="*/ 2619 h 7434"/>
                  <a:gd name="T12" fmla="*/ 2438 w 2774"/>
                  <a:gd name="T13" fmla="*/ 1310 h 7434"/>
                  <a:gd name="T14" fmla="*/ 1463 w 2774"/>
                  <a:gd name="T15" fmla="*/ 1310 h 7434"/>
                  <a:gd name="T16" fmla="*/ 1463 w 2774"/>
                  <a:gd name="T17" fmla="*/ 0 h 7434"/>
                  <a:gd name="T18" fmla="*/ 0 w 2774"/>
                  <a:gd name="T19" fmla="*/ 0 h 7434"/>
                  <a:gd name="T20" fmla="*/ 0 w 2774"/>
                  <a:gd name="T21" fmla="*/ 5088 h 7434"/>
                  <a:gd name="T22" fmla="*/ 732 w 2774"/>
                  <a:gd name="T23" fmla="*/ 6915 h 7434"/>
                  <a:gd name="T24" fmla="*/ 2164 w 2774"/>
                  <a:gd name="T25" fmla="*/ 7433 h 7434"/>
                  <a:gd name="T26" fmla="*/ 2529 w 2774"/>
                  <a:gd name="T27" fmla="*/ 7402 h 7434"/>
                  <a:gd name="T28" fmla="*/ 2773 w 2774"/>
                  <a:gd name="T29" fmla="*/ 7402 h 7434"/>
                  <a:gd name="T30" fmla="*/ 2773 w 2774"/>
                  <a:gd name="T31" fmla="*/ 6001 h 7434"/>
                  <a:gd name="T32" fmla="*/ 2499 w 2774"/>
                  <a:gd name="T33" fmla="*/ 6031 h 7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4" h="7434">
                    <a:moveTo>
                      <a:pt x="2499" y="6031"/>
                    </a:moveTo>
                    <a:lnTo>
                      <a:pt x="2499" y="6031"/>
                    </a:lnTo>
                    <a:cubicBezTo>
                      <a:pt x="2133" y="6062"/>
                      <a:pt x="1859" y="6001"/>
                      <a:pt x="1706" y="5818"/>
                    </a:cubicBezTo>
                    <a:cubicBezTo>
                      <a:pt x="1524" y="5696"/>
                      <a:pt x="1463" y="5421"/>
                      <a:pt x="1463" y="5088"/>
                    </a:cubicBezTo>
                    <a:cubicBezTo>
                      <a:pt x="1463" y="2619"/>
                      <a:pt x="1463" y="2619"/>
                      <a:pt x="1463" y="2619"/>
                    </a:cubicBezTo>
                    <a:cubicBezTo>
                      <a:pt x="2438" y="2619"/>
                      <a:pt x="2438" y="2619"/>
                      <a:pt x="2438" y="2619"/>
                    </a:cubicBezTo>
                    <a:cubicBezTo>
                      <a:pt x="2438" y="1310"/>
                      <a:pt x="2438" y="1310"/>
                      <a:pt x="2438" y="1310"/>
                    </a:cubicBezTo>
                    <a:cubicBezTo>
                      <a:pt x="1463" y="1310"/>
                      <a:pt x="1463" y="1310"/>
                      <a:pt x="1463" y="1310"/>
                    </a:cubicBezTo>
                    <a:cubicBezTo>
                      <a:pt x="1463" y="0"/>
                      <a:pt x="1463" y="0"/>
                      <a:pt x="1463" y="0"/>
                    </a:cubicBezTo>
                    <a:cubicBezTo>
                      <a:pt x="0" y="0"/>
                      <a:pt x="0" y="0"/>
                      <a:pt x="0" y="0"/>
                    </a:cubicBezTo>
                    <a:cubicBezTo>
                      <a:pt x="0" y="5088"/>
                      <a:pt x="0" y="5088"/>
                      <a:pt x="0" y="5088"/>
                    </a:cubicBezTo>
                    <a:cubicBezTo>
                      <a:pt x="0" y="5879"/>
                      <a:pt x="244" y="6488"/>
                      <a:pt x="732" y="6915"/>
                    </a:cubicBezTo>
                    <a:cubicBezTo>
                      <a:pt x="1097" y="7249"/>
                      <a:pt x="1615" y="7433"/>
                      <a:pt x="2164" y="7433"/>
                    </a:cubicBezTo>
                    <a:cubicBezTo>
                      <a:pt x="2286" y="7433"/>
                      <a:pt x="2407" y="7433"/>
                      <a:pt x="2529" y="7402"/>
                    </a:cubicBezTo>
                    <a:cubicBezTo>
                      <a:pt x="2773" y="7402"/>
                      <a:pt x="2773" y="7402"/>
                      <a:pt x="2773" y="7402"/>
                    </a:cubicBezTo>
                    <a:cubicBezTo>
                      <a:pt x="2773" y="6001"/>
                      <a:pt x="2773" y="6001"/>
                      <a:pt x="2773" y="6001"/>
                    </a:cubicBezTo>
                    <a:lnTo>
                      <a:pt x="2499" y="603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sp>
            <p:nvSpPr>
              <p:cNvPr id="15" name="Freeform 7">
                <a:extLst>
                  <a:ext uri="{FF2B5EF4-FFF2-40B4-BE49-F238E27FC236}">
                    <a16:creationId xmlns:a16="http://schemas.microsoft.com/office/drawing/2014/main" id="{398055C2-B5E0-4CBC-90B0-2E85C59BED03}"/>
                  </a:ext>
                </a:extLst>
              </p:cNvPr>
              <p:cNvSpPr>
                <a:spLocks noChangeArrowheads="1"/>
              </p:cNvSpPr>
              <p:nvPr/>
            </p:nvSpPr>
            <p:spPr bwMode="auto">
              <a:xfrm>
                <a:off x="2574925" y="1552575"/>
                <a:ext cx="954088" cy="2873375"/>
              </a:xfrm>
              <a:custGeom>
                <a:avLst/>
                <a:gdLst>
                  <a:gd name="T0" fmla="*/ 1676 w 2651"/>
                  <a:gd name="T1" fmla="*/ 6367 h 7982"/>
                  <a:gd name="T2" fmla="*/ 1676 w 2651"/>
                  <a:gd name="T3" fmla="*/ 6367 h 7982"/>
                  <a:gd name="T4" fmla="*/ 1492 w 2651"/>
                  <a:gd name="T5" fmla="*/ 5788 h 7982"/>
                  <a:gd name="T6" fmla="*/ 1492 w 2651"/>
                  <a:gd name="T7" fmla="*/ 0 h 7982"/>
                  <a:gd name="T8" fmla="*/ 0 w 2651"/>
                  <a:gd name="T9" fmla="*/ 0 h 7982"/>
                  <a:gd name="T10" fmla="*/ 0 w 2651"/>
                  <a:gd name="T11" fmla="*/ 5819 h 7982"/>
                  <a:gd name="T12" fmla="*/ 670 w 2651"/>
                  <a:gd name="T13" fmla="*/ 7494 h 7982"/>
                  <a:gd name="T14" fmla="*/ 2011 w 2651"/>
                  <a:gd name="T15" fmla="*/ 7981 h 7982"/>
                  <a:gd name="T16" fmla="*/ 2345 w 2651"/>
                  <a:gd name="T17" fmla="*/ 7951 h 7982"/>
                  <a:gd name="T18" fmla="*/ 2650 w 2651"/>
                  <a:gd name="T19" fmla="*/ 7921 h 7982"/>
                  <a:gd name="T20" fmla="*/ 2650 w 2651"/>
                  <a:gd name="T21" fmla="*/ 6489 h 7982"/>
                  <a:gd name="T22" fmla="*/ 2285 w 2651"/>
                  <a:gd name="T23" fmla="*/ 6519 h 7982"/>
                  <a:gd name="T24" fmla="*/ 1676 w 2651"/>
                  <a:gd name="T25" fmla="*/ 6367 h 7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1" h="7982">
                    <a:moveTo>
                      <a:pt x="1676" y="6367"/>
                    </a:moveTo>
                    <a:lnTo>
                      <a:pt x="1676" y="6367"/>
                    </a:lnTo>
                    <a:cubicBezTo>
                      <a:pt x="1554" y="6245"/>
                      <a:pt x="1492" y="6062"/>
                      <a:pt x="1492" y="5788"/>
                    </a:cubicBezTo>
                    <a:cubicBezTo>
                      <a:pt x="1492" y="0"/>
                      <a:pt x="1492" y="0"/>
                      <a:pt x="1492" y="0"/>
                    </a:cubicBezTo>
                    <a:cubicBezTo>
                      <a:pt x="0" y="0"/>
                      <a:pt x="0" y="0"/>
                      <a:pt x="0" y="0"/>
                    </a:cubicBezTo>
                    <a:cubicBezTo>
                      <a:pt x="0" y="5819"/>
                      <a:pt x="0" y="5819"/>
                      <a:pt x="0" y="5819"/>
                    </a:cubicBezTo>
                    <a:cubicBezTo>
                      <a:pt x="0" y="6519"/>
                      <a:pt x="243" y="7098"/>
                      <a:pt x="670" y="7494"/>
                    </a:cubicBezTo>
                    <a:cubicBezTo>
                      <a:pt x="1005" y="7799"/>
                      <a:pt x="1492" y="7981"/>
                      <a:pt x="2011" y="7981"/>
                    </a:cubicBezTo>
                    <a:cubicBezTo>
                      <a:pt x="2132" y="7981"/>
                      <a:pt x="2223" y="7981"/>
                      <a:pt x="2345" y="7951"/>
                    </a:cubicBezTo>
                    <a:cubicBezTo>
                      <a:pt x="2650" y="7921"/>
                      <a:pt x="2650" y="7921"/>
                      <a:pt x="2650" y="7921"/>
                    </a:cubicBezTo>
                    <a:cubicBezTo>
                      <a:pt x="2650" y="6489"/>
                      <a:pt x="2650" y="6489"/>
                      <a:pt x="2650" y="6489"/>
                    </a:cubicBezTo>
                    <a:cubicBezTo>
                      <a:pt x="2285" y="6519"/>
                      <a:pt x="2285" y="6519"/>
                      <a:pt x="2285" y="6519"/>
                    </a:cubicBezTo>
                    <a:cubicBezTo>
                      <a:pt x="2011" y="6519"/>
                      <a:pt x="1797" y="6489"/>
                      <a:pt x="1676" y="636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sp>
            <p:nvSpPr>
              <p:cNvPr id="17" name="Freeform 8">
                <a:extLst>
                  <a:ext uri="{FF2B5EF4-FFF2-40B4-BE49-F238E27FC236}">
                    <a16:creationId xmlns:a16="http://schemas.microsoft.com/office/drawing/2014/main" id="{DB280BD5-8415-46F8-9BCF-D0C714CE4596}"/>
                  </a:ext>
                </a:extLst>
              </p:cNvPr>
              <p:cNvSpPr>
                <a:spLocks noChangeArrowheads="1"/>
              </p:cNvSpPr>
              <p:nvPr/>
            </p:nvSpPr>
            <p:spPr bwMode="auto">
              <a:xfrm>
                <a:off x="7059613" y="1563688"/>
                <a:ext cx="1919287" cy="2828925"/>
              </a:xfrm>
              <a:custGeom>
                <a:avLst/>
                <a:gdLst>
                  <a:gd name="T0" fmla="*/ 2895 w 5333"/>
                  <a:gd name="T1" fmla="*/ 1949 h 7860"/>
                  <a:gd name="T2" fmla="*/ 2895 w 5333"/>
                  <a:gd name="T3" fmla="*/ 1949 h 7860"/>
                  <a:gd name="T4" fmla="*/ 1494 w 5333"/>
                  <a:gd name="T5" fmla="*/ 2407 h 7860"/>
                  <a:gd name="T6" fmla="*/ 1494 w 5333"/>
                  <a:gd name="T7" fmla="*/ 0 h 7860"/>
                  <a:gd name="T8" fmla="*/ 1463 w 5333"/>
                  <a:gd name="T9" fmla="*/ 0 h 7860"/>
                  <a:gd name="T10" fmla="*/ 0 w 5333"/>
                  <a:gd name="T11" fmla="*/ 0 h 7860"/>
                  <a:gd name="T12" fmla="*/ 0 w 5333"/>
                  <a:gd name="T13" fmla="*/ 30 h 7860"/>
                  <a:gd name="T14" fmla="*/ 0 w 5333"/>
                  <a:gd name="T15" fmla="*/ 7859 h 7860"/>
                  <a:gd name="T16" fmla="*/ 1494 w 5333"/>
                  <a:gd name="T17" fmla="*/ 7859 h 7860"/>
                  <a:gd name="T18" fmla="*/ 1494 w 5333"/>
                  <a:gd name="T19" fmla="*/ 4448 h 7860"/>
                  <a:gd name="T20" fmla="*/ 2651 w 5333"/>
                  <a:gd name="T21" fmla="*/ 3290 h 7860"/>
                  <a:gd name="T22" fmla="*/ 3809 w 5333"/>
                  <a:gd name="T23" fmla="*/ 4448 h 7860"/>
                  <a:gd name="T24" fmla="*/ 3840 w 5333"/>
                  <a:gd name="T25" fmla="*/ 7859 h 7860"/>
                  <a:gd name="T26" fmla="*/ 5272 w 5333"/>
                  <a:gd name="T27" fmla="*/ 7859 h 7860"/>
                  <a:gd name="T28" fmla="*/ 5332 w 5333"/>
                  <a:gd name="T29" fmla="*/ 7859 h 7860"/>
                  <a:gd name="T30" fmla="*/ 5332 w 5333"/>
                  <a:gd name="T31" fmla="*/ 4387 h 7860"/>
                  <a:gd name="T32" fmla="*/ 5302 w 5333"/>
                  <a:gd name="T33" fmla="*/ 4083 h 7860"/>
                  <a:gd name="T34" fmla="*/ 2895 w 5333"/>
                  <a:gd name="T35" fmla="*/ 1949 h 7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33" h="7860">
                    <a:moveTo>
                      <a:pt x="2895" y="1949"/>
                    </a:moveTo>
                    <a:lnTo>
                      <a:pt x="2895" y="1949"/>
                    </a:lnTo>
                    <a:cubicBezTo>
                      <a:pt x="2377" y="1949"/>
                      <a:pt x="1890" y="2133"/>
                      <a:pt x="1494" y="2407"/>
                    </a:cubicBezTo>
                    <a:cubicBezTo>
                      <a:pt x="1494" y="0"/>
                      <a:pt x="1494" y="0"/>
                      <a:pt x="1494" y="0"/>
                    </a:cubicBezTo>
                    <a:cubicBezTo>
                      <a:pt x="1463" y="0"/>
                      <a:pt x="1463" y="0"/>
                      <a:pt x="1463" y="0"/>
                    </a:cubicBezTo>
                    <a:cubicBezTo>
                      <a:pt x="0" y="0"/>
                      <a:pt x="0" y="0"/>
                      <a:pt x="0" y="0"/>
                    </a:cubicBezTo>
                    <a:cubicBezTo>
                      <a:pt x="0" y="30"/>
                      <a:pt x="0" y="30"/>
                      <a:pt x="0" y="30"/>
                    </a:cubicBezTo>
                    <a:cubicBezTo>
                      <a:pt x="0" y="7859"/>
                      <a:pt x="0" y="7859"/>
                      <a:pt x="0" y="7859"/>
                    </a:cubicBezTo>
                    <a:cubicBezTo>
                      <a:pt x="1494" y="7859"/>
                      <a:pt x="1494" y="7859"/>
                      <a:pt x="1494" y="7859"/>
                    </a:cubicBezTo>
                    <a:cubicBezTo>
                      <a:pt x="1494" y="4448"/>
                      <a:pt x="1494" y="4448"/>
                      <a:pt x="1494" y="4448"/>
                    </a:cubicBezTo>
                    <a:cubicBezTo>
                      <a:pt x="1494" y="3808"/>
                      <a:pt x="1890" y="3290"/>
                      <a:pt x="2651" y="3290"/>
                    </a:cubicBezTo>
                    <a:cubicBezTo>
                      <a:pt x="3291" y="3290"/>
                      <a:pt x="3809" y="3808"/>
                      <a:pt x="3809" y="4448"/>
                    </a:cubicBezTo>
                    <a:cubicBezTo>
                      <a:pt x="3840" y="7859"/>
                      <a:pt x="3840" y="7859"/>
                      <a:pt x="3840" y="7859"/>
                    </a:cubicBezTo>
                    <a:cubicBezTo>
                      <a:pt x="5272" y="7859"/>
                      <a:pt x="5272" y="7859"/>
                      <a:pt x="5272" y="7859"/>
                    </a:cubicBezTo>
                    <a:cubicBezTo>
                      <a:pt x="5332" y="7859"/>
                      <a:pt x="5332" y="7859"/>
                      <a:pt x="5332" y="7859"/>
                    </a:cubicBezTo>
                    <a:cubicBezTo>
                      <a:pt x="5332" y="4387"/>
                      <a:pt x="5332" y="4387"/>
                      <a:pt x="5332" y="4387"/>
                    </a:cubicBezTo>
                    <a:cubicBezTo>
                      <a:pt x="5332" y="4295"/>
                      <a:pt x="5302" y="4173"/>
                      <a:pt x="5302" y="4083"/>
                    </a:cubicBezTo>
                    <a:cubicBezTo>
                      <a:pt x="5150" y="2894"/>
                      <a:pt x="4144" y="1949"/>
                      <a:pt x="2895" y="1949"/>
                    </a:cubicBezTo>
                  </a:path>
                </a:pathLst>
              </a:custGeom>
              <a:grp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grpSp>
      </p:grpSp>
      <p:pic>
        <p:nvPicPr>
          <p:cNvPr id="5" name="Picture 4" descr="A person wearing a hat&#10;&#10;Description automatically generated">
            <a:extLst>
              <a:ext uri="{FF2B5EF4-FFF2-40B4-BE49-F238E27FC236}">
                <a16:creationId xmlns:a16="http://schemas.microsoft.com/office/drawing/2014/main" id="{498F9572-390B-45C5-9C41-51433C06D2E6}"/>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163"/>
          <a:stretch/>
        </p:blipFill>
        <p:spPr>
          <a:xfrm>
            <a:off x="5952435" y="-20673"/>
            <a:ext cx="3191564" cy="4884774"/>
          </a:xfrm>
          <a:prstGeom prst="rect">
            <a:avLst/>
          </a:prstGeom>
        </p:spPr>
      </p:pic>
      <p:sp>
        <p:nvSpPr>
          <p:cNvPr id="18" name="TextBox 17">
            <a:extLst>
              <a:ext uri="{FF2B5EF4-FFF2-40B4-BE49-F238E27FC236}">
                <a16:creationId xmlns:a16="http://schemas.microsoft.com/office/drawing/2014/main" id="{49609716-7923-4D45-8B2C-8B912E323DE8}"/>
              </a:ext>
            </a:extLst>
          </p:cNvPr>
          <p:cNvSpPr txBox="1"/>
          <p:nvPr/>
        </p:nvSpPr>
        <p:spPr>
          <a:xfrm>
            <a:off x="367057" y="6078379"/>
            <a:ext cx="7176743" cy="246221"/>
          </a:xfrm>
          <a:prstGeom prst="rect">
            <a:avLst/>
          </a:prstGeom>
          <a:noFill/>
        </p:spPr>
        <p:txBody>
          <a:bodyPr wrap="square" rtlCol="0">
            <a:spAutoFit/>
          </a:bodyPr>
          <a:lstStyle/>
          <a:p>
            <a:r>
              <a:rPr lang="en-US" sz="1000" baseline="30000" dirty="0">
                <a:latin typeface="Arial" panose="020B0604020202020204" pitchFamily="34" charset="0"/>
                <a:cs typeface="Arial" panose="020B0604020202020204" pitchFamily="34" charset="0"/>
              </a:rPr>
              <a:t>1 </a:t>
            </a:r>
            <a:r>
              <a:rPr lang="en-US" sz="1000" dirty="0">
                <a:latin typeface="Arial" panose="020B0604020202020204" pitchFamily="34" charset="0"/>
                <a:cs typeface="Arial" panose="020B0604020202020204" pitchFamily="34" charset="0"/>
              </a:rPr>
              <a:t>Until age 70. </a:t>
            </a:r>
          </a:p>
        </p:txBody>
      </p:sp>
      <p:pic>
        <p:nvPicPr>
          <p:cNvPr id="19" name="Picture 18" descr="A close up of a sign&#10;&#10;Description automatically generated">
            <a:extLst>
              <a:ext uri="{FF2B5EF4-FFF2-40B4-BE49-F238E27FC236}">
                <a16:creationId xmlns:a16="http://schemas.microsoft.com/office/drawing/2014/main" id="{B4539F27-21AA-4B61-8BC1-26787416F14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58417" y="228600"/>
            <a:ext cx="914400" cy="914400"/>
          </a:xfrm>
          <a:prstGeom prst="rect">
            <a:avLst/>
          </a:prstGeom>
        </p:spPr>
      </p:pic>
    </p:spTree>
    <p:extLst>
      <p:ext uri="{BB962C8B-B14F-4D97-AF65-F5344CB8AC3E}">
        <p14:creationId xmlns:p14="http://schemas.microsoft.com/office/powerpoint/2010/main" val="3351351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E50AAC-C815-4847-B2B3-FC6D7F479207}"/>
              </a:ext>
            </a:extLst>
          </p:cNvPr>
          <p:cNvSpPr>
            <a:spLocks noGrp="1"/>
          </p:cNvSpPr>
          <p:nvPr>
            <p:ph type="title"/>
          </p:nvPr>
        </p:nvSpPr>
        <p:spPr>
          <a:xfrm>
            <a:off x="1263324" y="457200"/>
            <a:ext cx="7459569" cy="904122"/>
          </a:xfrm>
        </p:spPr>
        <p:txBody>
          <a:bodyPr/>
          <a:lstStyle/>
          <a:p>
            <a:r>
              <a:rPr lang="en-US" u="sng" dirty="0"/>
              <a:t>Online Advice – Planning Tools</a:t>
            </a:r>
          </a:p>
        </p:txBody>
      </p:sp>
      <p:pic>
        <p:nvPicPr>
          <p:cNvPr id="5" name="Picture 4" descr="A picture containing lamp, cat&#10;&#10;Description automatically generated">
            <a:extLst>
              <a:ext uri="{FF2B5EF4-FFF2-40B4-BE49-F238E27FC236}">
                <a16:creationId xmlns:a16="http://schemas.microsoft.com/office/drawing/2014/main" id="{F79B1910-5984-4E5D-87B3-CB53F0145E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 y="204617"/>
            <a:ext cx="825766" cy="825766"/>
          </a:xfrm>
          <a:prstGeom prst="rect">
            <a:avLst/>
          </a:prstGeom>
        </p:spPr>
      </p:pic>
      <p:pic>
        <p:nvPicPr>
          <p:cNvPr id="7" name="Picture 6">
            <a:extLst>
              <a:ext uri="{FF2B5EF4-FFF2-40B4-BE49-F238E27FC236}">
                <a16:creationId xmlns:a16="http://schemas.microsoft.com/office/drawing/2014/main" id="{99B4F950-FF00-47DA-95B9-5A79C760F1E5}"/>
              </a:ext>
            </a:extLst>
          </p:cNvPr>
          <p:cNvPicPr>
            <a:picLocks noChangeAspect="1"/>
          </p:cNvPicPr>
          <p:nvPr/>
        </p:nvPicPr>
        <p:blipFill rotWithShape="1">
          <a:blip r:embed="rId4"/>
          <a:srcRect r="1010" b="11742"/>
          <a:stretch/>
        </p:blipFill>
        <p:spPr>
          <a:xfrm>
            <a:off x="700081" y="1273334"/>
            <a:ext cx="7743838" cy="4588421"/>
          </a:xfrm>
          <a:prstGeom prst="rect">
            <a:avLst/>
          </a:prstGeom>
          <a:ln>
            <a:solidFill>
              <a:schemeClr val="tx1"/>
            </a:solidFill>
          </a:ln>
        </p:spPr>
      </p:pic>
      <p:sp>
        <p:nvSpPr>
          <p:cNvPr id="3" name="Rectangle 2">
            <a:extLst>
              <a:ext uri="{FF2B5EF4-FFF2-40B4-BE49-F238E27FC236}">
                <a16:creationId xmlns:a16="http://schemas.microsoft.com/office/drawing/2014/main" id="{C29ED561-4724-446B-BC5F-C4F1EDE82C9C}"/>
              </a:ext>
            </a:extLst>
          </p:cNvPr>
          <p:cNvSpPr/>
          <p:nvPr/>
        </p:nvSpPr>
        <p:spPr>
          <a:xfrm>
            <a:off x="7235687" y="1494845"/>
            <a:ext cx="310101" cy="1094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878497B-139C-4051-80D1-0036DD812E32}"/>
              </a:ext>
            </a:extLst>
          </p:cNvPr>
          <p:cNvSpPr/>
          <p:nvPr/>
        </p:nvSpPr>
        <p:spPr>
          <a:xfrm>
            <a:off x="3578087" y="1361323"/>
            <a:ext cx="3458817" cy="3482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8DBE464-6C3C-4336-9D42-932F712C3A48}"/>
              </a:ext>
            </a:extLst>
          </p:cNvPr>
          <p:cNvSpPr/>
          <p:nvPr/>
        </p:nvSpPr>
        <p:spPr>
          <a:xfrm>
            <a:off x="6241774" y="1361322"/>
            <a:ext cx="859709" cy="1335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34448D9-1674-4731-B71C-CB47F2DFA1DC}"/>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l="-1" r="-1769"/>
          <a:stretch/>
        </p:blipFill>
        <p:spPr>
          <a:xfrm>
            <a:off x="4993108" y="4176337"/>
            <a:ext cx="2950480" cy="2224463"/>
          </a:xfrm>
          <a:prstGeom prst="rect">
            <a:avLst/>
          </a:prstGeom>
          <a:ln w="28575">
            <a:solidFill>
              <a:srgbClr val="FF0000"/>
            </a:solidFill>
          </a:ln>
        </p:spPr>
      </p:pic>
      <p:cxnSp>
        <p:nvCxnSpPr>
          <p:cNvPr id="12" name="Straight Arrow Connector 11">
            <a:extLst>
              <a:ext uri="{FF2B5EF4-FFF2-40B4-BE49-F238E27FC236}">
                <a16:creationId xmlns:a16="http://schemas.microsoft.com/office/drawing/2014/main" id="{3697B2E3-8FC5-4285-8847-FA4F5AAEF45D}"/>
              </a:ext>
            </a:extLst>
          </p:cNvPr>
          <p:cNvCxnSpPr>
            <a:cxnSpLocks/>
          </p:cNvCxnSpPr>
          <p:nvPr/>
        </p:nvCxnSpPr>
        <p:spPr>
          <a:xfrm>
            <a:off x="4452406" y="4062311"/>
            <a:ext cx="446926" cy="438567"/>
          </a:xfrm>
          <a:prstGeom prst="straightConnector1">
            <a:avLst/>
          </a:prstGeom>
          <a:ln w="28575"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5" name="Rectangle 14">
            <a:extLst>
              <a:ext uri="{FF2B5EF4-FFF2-40B4-BE49-F238E27FC236}">
                <a16:creationId xmlns:a16="http://schemas.microsoft.com/office/drawing/2014/main" id="{E2877D05-4633-46D8-811B-0D31AC29FEBD}"/>
              </a:ext>
            </a:extLst>
          </p:cNvPr>
          <p:cNvSpPr/>
          <p:nvPr/>
        </p:nvSpPr>
        <p:spPr>
          <a:xfrm>
            <a:off x="3276600" y="3566359"/>
            <a:ext cx="1066800" cy="438567"/>
          </a:xfrm>
          <a:prstGeom prst="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92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D7EFBE-2C53-4333-8EEB-0EA2627FD49E}"/>
              </a:ext>
            </a:extLst>
          </p:cNvPr>
          <p:cNvSpPr>
            <a:spLocks noGrp="1"/>
          </p:cNvSpPr>
          <p:nvPr>
            <p:ph type="ctrTitle"/>
          </p:nvPr>
        </p:nvSpPr>
        <p:spPr>
          <a:xfrm>
            <a:off x="457200" y="457201"/>
            <a:ext cx="5562600" cy="1505088"/>
          </a:xfrm>
        </p:spPr>
        <p:txBody>
          <a:bodyPr/>
          <a:lstStyle/>
          <a:p>
            <a:r>
              <a:rPr lang="en-US" dirty="0"/>
              <a:t>Other Considerations</a:t>
            </a:r>
          </a:p>
        </p:txBody>
      </p:sp>
      <p:sp>
        <p:nvSpPr>
          <p:cNvPr id="3" name="Content Placeholder 1">
            <a:extLst>
              <a:ext uri="{FF2B5EF4-FFF2-40B4-BE49-F238E27FC236}">
                <a16:creationId xmlns:a16="http://schemas.microsoft.com/office/drawing/2014/main" id="{B30D56BB-6547-4929-A07A-CECC3C4119CB}"/>
              </a:ext>
            </a:extLst>
          </p:cNvPr>
          <p:cNvSpPr txBox="1">
            <a:spLocks/>
          </p:cNvSpPr>
          <p:nvPr/>
        </p:nvSpPr>
        <p:spPr>
          <a:xfrm>
            <a:off x="363681" y="1339845"/>
            <a:ext cx="6265719" cy="4046515"/>
          </a:xfrm>
          <a:prstGeom prst="rect">
            <a:avLst/>
          </a:prstGeom>
        </p:spPr>
        <p:txBody>
          <a:bodyPr/>
          <a:lstStyle>
            <a:lvl1pPr marL="342900" indent="-342900" algn="l" defTabSz="457200" rtl="0" eaLnBrk="1" latinLnBrk="0" hangingPunct="1">
              <a:lnSpc>
                <a:spcPct val="100000"/>
              </a:lnSpc>
              <a:spcBef>
                <a:spcPts val="0"/>
              </a:spcBef>
              <a:buFont typeface="Arial"/>
              <a:buChar char="•"/>
              <a:defRPr sz="1200" b="0" i="0" kern="1200">
                <a:solidFill>
                  <a:schemeClr val="tx1"/>
                </a:solidFill>
                <a:latin typeface="+mn-lt"/>
                <a:ea typeface="+mn-ea"/>
                <a:cs typeface="FS Thrive Elliot Regular"/>
              </a:defRPr>
            </a:lvl1pPr>
            <a:lvl2pPr marL="742950" indent="-285750" algn="l" defTabSz="457200" rtl="0" eaLnBrk="1" latinLnBrk="0" hangingPunct="1">
              <a:lnSpc>
                <a:spcPct val="100000"/>
              </a:lnSpc>
              <a:spcBef>
                <a:spcPts val="0"/>
              </a:spcBef>
              <a:buFont typeface="Arial"/>
              <a:buChar char="–"/>
              <a:defRPr sz="1200" b="0" i="0" kern="1200">
                <a:solidFill>
                  <a:schemeClr val="tx1"/>
                </a:solidFill>
                <a:latin typeface="+mn-lt"/>
                <a:ea typeface="+mn-ea"/>
                <a:cs typeface="FS Thrive Elliot Regular"/>
              </a:defRPr>
            </a:lvl2pPr>
            <a:lvl3pPr marL="1143000" indent="-228600" algn="l" defTabSz="457200" rtl="0" eaLnBrk="1" latinLnBrk="0" hangingPunct="1">
              <a:lnSpc>
                <a:spcPct val="100000"/>
              </a:lnSpc>
              <a:spcBef>
                <a:spcPts val="0"/>
              </a:spcBef>
              <a:buFont typeface="Wingdings" charset="2"/>
              <a:buChar char="§"/>
              <a:defRPr sz="1200" b="0" i="0" kern="1200">
                <a:solidFill>
                  <a:schemeClr val="tx1"/>
                </a:solidFill>
                <a:latin typeface="+mn-lt"/>
                <a:ea typeface="+mn-ea"/>
                <a:cs typeface="FS Thrive Elliot Regular"/>
              </a:defRPr>
            </a:lvl3pPr>
            <a:lvl4pPr marL="1600200" indent="-228600" algn="l" defTabSz="457200" rtl="0" eaLnBrk="1" latinLnBrk="0" hangingPunct="1">
              <a:spcBef>
                <a:spcPct val="20000"/>
              </a:spcBef>
              <a:buFont typeface="Arial"/>
              <a:buChar char="–"/>
              <a:defRPr sz="1100" b="0" i="0" kern="1200">
                <a:solidFill>
                  <a:schemeClr val="tx1"/>
                </a:solidFill>
                <a:latin typeface="FS Thrive Elliot Regular"/>
                <a:ea typeface="+mn-ea"/>
                <a:cs typeface="FS Thrive Elliot Regular"/>
              </a:defRPr>
            </a:lvl4pPr>
            <a:lvl5pPr marL="2057400" indent="-228600" algn="l" defTabSz="457200" rtl="0" eaLnBrk="1" latinLnBrk="0" hangingPunct="1">
              <a:spcBef>
                <a:spcPct val="20000"/>
              </a:spcBef>
              <a:buFont typeface="Arial"/>
              <a:buChar char="»"/>
              <a:defRPr sz="800" b="0" i="0" kern="1200">
                <a:solidFill>
                  <a:schemeClr val="tx1"/>
                </a:solidFill>
                <a:latin typeface="FS Thrive Elliot Regular"/>
                <a:ea typeface="+mn-ea"/>
                <a:cs typeface="FS Thrive Ellio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182880">
              <a:lnSpc>
                <a:spcPct val="150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How Work Affects the Benefit</a:t>
            </a:r>
          </a:p>
          <a:p>
            <a:pPr marL="182880" indent="-182880">
              <a:lnSpc>
                <a:spcPct val="150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Taxation of Benefits</a:t>
            </a:r>
          </a:p>
          <a:p>
            <a:pPr marL="0" indent="0">
              <a:buNone/>
            </a:pPr>
            <a:endParaRPr lang="en-US" dirty="0">
              <a:latin typeface="Arial" panose="020B0604020202020204" pitchFamily="34" charset="0"/>
              <a:cs typeface="Arial" panose="020B0604020202020204" pitchFamily="34" charset="0"/>
            </a:endParaRPr>
          </a:p>
        </p:txBody>
      </p:sp>
      <p:pic>
        <p:nvPicPr>
          <p:cNvPr id="4" name="Picture 3" descr="A close up of a logo&#10;&#10;Description automatically generated">
            <a:extLst>
              <a:ext uri="{FF2B5EF4-FFF2-40B4-BE49-F238E27FC236}">
                <a16:creationId xmlns:a16="http://schemas.microsoft.com/office/drawing/2014/main" id="{33A3BADA-50D8-44D4-AA04-72E52E98D86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239000" y="2667000"/>
            <a:ext cx="1554480" cy="1554480"/>
          </a:xfrm>
          <a:prstGeom prst="rect">
            <a:avLst/>
          </a:prstGeom>
        </p:spPr>
      </p:pic>
    </p:spTree>
    <p:extLst>
      <p:ext uri="{BB962C8B-B14F-4D97-AF65-F5344CB8AC3E}">
        <p14:creationId xmlns:p14="http://schemas.microsoft.com/office/powerpoint/2010/main" val="789658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DF859CA-FB58-44C9-9FAC-0F47E2020D21}"/>
              </a:ext>
            </a:extLst>
          </p:cNvPr>
          <p:cNvSpPr>
            <a:spLocks noGrp="1"/>
          </p:cNvSpPr>
          <p:nvPr>
            <p:ph type="title"/>
          </p:nvPr>
        </p:nvSpPr>
        <p:spPr>
          <a:xfrm>
            <a:off x="1219200" y="457200"/>
            <a:ext cx="8229600" cy="904122"/>
          </a:xfrm>
        </p:spPr>
        <p:txBody>
          <a:bodyPr/>
          <a:lstStyle/>
          <a:p>
            <a:r>
              <a:rPr lang="en-US" dirty="0"/>
              <a:t>How Work Affects the Benefit</a:t>
            </a:r>
          </a:p>
        </p:txBody>
      </p:sp>
      <p:grpSp>
        <p:nvGrpSpPr>
          <p:cNvPr id="3" name="Group 2"/>
          <p:cNvGrpSpPr/>
          <p:nvPr/>
        </p:nvGrpSpPr>
        <p:grpSpPr>
          <a:xfrm>
            <a:off x="1036320" y="1371600"/>
            <a:ext cx="7117080" cy="2960132"/>
            <a:chOff x="1051560" y="1764268"/>
            <a:chExt cx="7117080" cy="2960132"/>
          </a:xfrm>
        </p:grpSpPr>
        <p:sp>
          <p:nvSpPr>
            <p:cNvPr id="4" name="Rectangle 3"/>
            <p:cNvSpPr/>
            <p:nvPr/>
          </p:nvSpPr>
          <p:spPr>
            <a:xfrm>
              <a:off x="1051560" y="2133600"/>
              <a:ext cx="2377440" cy="259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Benefit reduced $1 for every $2 earned over $18,240 ($18,960 for 2021)</a:t>
              </a:r>
            </a:p>
          </p:txBody>
        </p:sp>
        <p:sp>
          <p:nvSpPr>
            <p:cNvPr id="5" name="Rectangle 4"/>
            <p:cNvSpPr/>
            <p:nvPr/>
          </p:nvSpPr>
          <p:spPr>
            <a:xfrm>
              <a:off x="3411874" y="2133600"/>
              <a:ext cx="2377440" cy="2590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Benefit reduced $1 for every $3 earned over $48,600 ($50,520 for 2021)</a:t>
              </a:r>
            </a:p>
          </p:txBody>
        </p:sp>
        <p:sp>
          <p:nvSpPr>
            <p:cNvPr id="6" name="Rectangle 5"/>
            <p:cNvSpPr/>
            <p:nvPr/>
          </p:nvSpPr>
          <p:spPr>
            <a:xfrm>
              <a:off x="5791200" y="2133600"/>
              <a:ext cx="2377440" cy="259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No reduction in benefits when at Full Retirement Age</a:t>
              </a:r>
            </a:p>
          </p:txBody>
        </p:sp>
        <p:sp>
          <p:nvSpPr>
            <p:cNvPr id="7" name="TextBox 6"/>
            <p:cNvSpPr txBox="1"/>
            <p:nvPr/>
          </p:nvSpPr>
          <p:spPr>
            <a:xfrm>
              <a:off x="1082040" y="1764268"/>
              <a:ext cx="2283702"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Before Year of FRA</a:t>
              </a:r>
            </a:p>
          </p:txBody>
        </p:sp>
        <p:sp>
          <p:nvSpPr>
            <p:cNvPr id="8" name="TextBox 7"/>
            <p:cNvSpPr txBox="1"/>
            <p:nvPr/>
          </p:nvSpPr>
          <p:spPr>
            <a:xfrm>
              <a:off x="3856459" y="1764268"/>
              <a:ext cx="1492781"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Year of FRA</a:t>
              </a:r>
            </a:p>
          </p:txBody>
        </p:sp>
        <p:sp>
          <p:nvSpPr>
            <p:cNvPr id="9" name="TextBox 8"/>
            <p:cNvSpPr txBox="1"/>
            <p:nvPr/>
          </p:nvSpPr>
          <p:spPr>
            <a:xfrm>
              <a:off x="6129411" y="1764268"/>
              <a:ext cx="1719189"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FRA and After</a:t>
              </a:r>
            </a:p>
          </p:txBody>
        </p:sp>
      </p:grpSp>
      <p:sp>
        <p:nvSpPr>
          <p:cNvPr id="10" name="TextBox 9"/>
          <p:cNvSpPr txBox="1"/>
          <p:nvPr/>
        </p:nvSpPr>
        <p:spPr>
          <a:xfrm>
            <a:off x="1005840" y="4672594"/>
            <a:ext cx="7132320"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If some of your benefits are withheld because of your earnings, your monthly benefit will increase starting at your full retirement age.</a:t>
            </a:r>
            <a:r>
              <a:rPr lang="en-US" baseline="30000" dirty="0">
                <a:latin typeface="Arial" panose="020B0604020202020204" pitchFamily="34" charset="0"/>
                <a:cs typeface="Arial" panose="020B0604020202020204" pitchFamily="34" charset="0"/>
              </a:rPr>
              <a:t>1</a:t>
            </a:r>
          </a:p>
        </p:txBody>
      </p:sp>
      <p:sp>
        <p:nvSpPr>
          <p:cNvPr id="11" name="TextBox 10"/>
          <p:cNvSpPr txBox="1"/>
          <p:nvPr/>
        </p:nvSpPr>
        <p:spPr>
          <a:xfrm>
            <a:off x="381000" y="6096000"/>
            <a:ext cx="2707793" cy="246221"/>
          </a:xfrm>
          <a:prstGeom prst="rect">
            <a:avLst/>
          </a:prstGeom>
          <a:noFill/>
        </p:spPr>
        <p:txBody>
          <a:bodyPr wrap="none" rtlCol="0">
            <a:spAutoFit/>
          </a:bodyPr>
          <a:lstStyle/>
          <a:p>
            <a:r>
              <a:rPr lang="en-US" sz="1000" u="sng" baseline="30000" dirty="0">
                <a:latin typeface="Arial" panose="020B0604020202020204" pitchFamily="34" charset="0"/>
                <a:cs typeface="Arial" panose="020B0604020202020204" pitchFamily="34" charset="0"/>
                <a:hlinkClick r:id="rId3"/>
              </a:rPr>
              <a:t>1 </a:t>
            </a:r>
            <a:r>
              <a:rPr lang="en-US" sz="1000" dirty="0">
                <a:latin typeface="Arial" panose="020B0604020202020204" pitchFamily="34" charset="0"/>
                <a:cs typeface="Arial" panose="020B0604020202020204" pitchFamily="34" charset="0"/>
                <a:hlinkClick r:id="rId3"/>
              </a:rPr>
              <a:t>https://www.ssa.gov/pubs/EN-05-10069.pdf</a:t>
            </a:r>
            <a:endParaRPr lang="en-US" sz="1000" dirty="0">
              <a:latin typeface="Arial" panose="020B0604020202020204" pitchFamily="34" charset="0"/>
              <a:cs typeface="Arial" panose="020B0604020202020204" pitchFamily="34" charset="0"/>
            </a:endParaRPr>
          </a:p>
        </p:txBody>
      </p:sp>
      <p:pic>
        <p:nvPicPr>
          <p:cNvPr id="12" name="Picture 11" descr="A close up of a logo&#10;&#10;Description automatically generated">
            <a:extLst>
              <a:ext uri="{FF2B5EF4-FFF2-40B4-BE49-F238E27FC236}">
                <a16:creationId xmlns:a16="http://schemas.microsoft.com/office/drawing/2014/main" id="{A6F401FF-B209-47FD-AC40-F4404BF4605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0960" y="17248"/>
            <a:ext cx="1371600" cy="1371600"/>
          </a:xfrm>
          <a:prstGeom prst="rect">
            <a:avLst/>
          </a:prstGeom>
        </p:spPr>
      </p:pic>
    </p:spTree>
    <p:extLst>
      <p:ext uri="{BB962C8B-B14F-4D97-AF65-F5344CB8AC3E}">
        <p14:creationId xmlns:p14="http://schemas.microsoft.com/office/powerpoint/2010/main" val="4191375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7A42823-5AAD-435E-A4C0-55DB06F1EC91}"/>
              </a:ext>
            </a:extLst>
          </p:cNvPr>
          <p:cNvSpPr>
            <a:spLocks noGrp="1"/>
          </p:cNvSpPr>
          <p:nvPr>
            <p:ph type="title"/>
          </p:nvPr>
        </p:nvSpPr>
        <p:spPr>
          <a:xfrm>
            <a:off x="1219200" y="457200"/>
            <a:ext cx="8229600" cy="904122"/>
          </a:xfrm>
        </p:spPr>
        <p:txBody>
          <a:bodyPr/>
          <a:lstStyle/>
          <a:p>
            <a:r>
              <a:rPr lang="en-US" dirty="0"/>
              <a:t>How Work Affects the Benefit</a:t>
            </a:r>
          </a:p>
        </p:txBody>
      </p:sp>
      <p:sp>
        <p:nvSpPr>
          <p:cNvPr id="3" name="TextBox 2"/>
          <p:cNvSpPr txBox="1"/>
          <p:nvPr/>
        </p:nvSpPr>
        <p:spPr>
          <a:xfrm>
            <a:off x="381000" y="1079267"/>
            <a:ext cx="822960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James is 62 and works part-time at a golf shop earning $25,000 for the year. He also decides to claim his Social Security benefit which is calculated to be $14,400 annually ($1,200 monthly).</a:t>
            </a:r>
          </a:p>
        </p:txBody>
      </p:sp>
      <p:grpSp>
        <p:nvGrpSpPr>
          <p:cNvPr id="4" name="Group 3"/>
          <p:cNvGrpSpPr/>
          <p:nvPr/>
        </p:nvGrpSpPr>
        <p:grpSpPr>
          <a:xfrm>
            <a:off x="1309944" y="2438400"/>
            <a:ext cx="6538656" cy="2438401"/>
            <a:chOff x="666448" y="2938461"/>
            <a:chExt cx="6538656" cy="2438401"/>
          </a:xfrm>
        </p:grpSpPr>
        <p:grpSp>
          <p:nvGrpSpPr>
            <p:cNvPr id="5" name="Group 4"/>
            <p:cNvGrpSpPr/>
            <p:nvPr/>
          </p:nvGrpSpPr>
          <p:grpSpPr>
            <a:xfrm>
              <a:off x="3352800" y="2938461"/>
              <a:ext cx="3852304" cy="2430033"/>
              <a:chOff x="2657475" y="2971800"/>
              <a:chExt cx="3103446" cy="1713344"/>
            </a:xfrm>
          </p:grpSpPr>
          <p:sp>
            <p:nvSpPr>
              <p:cNvPr id="9" name="Rounded Rectangle 8"/>
              <p:cNvSpPr>
                <a:spLocks noChangeAspect="1"/>
              </p:cNvSpPr>
              <p:nvPr/>
            </p:nvSpPr>
            <p:spPr>
              <a:xfrm>
                <a:off x="2666998" y="2971800"/>
                <a:ext cx="3093921" cy="451301"/>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Arial" panose="020B0604020202020204" pitchFamily="34" charset="0"/>
                    <a:cs typeface="Arial" panose="020B0604020202020204" pitchFamily="34" charset="0"/>
                  </a:rPr>
                  <a:t>1. $25,000 - $18,240 = $6,760</a:t>
                </a:r>
              </a:p>
            </p:txBody>
          </p:sp>
          <p:sp>
            <p:nvSpPr>
              <p:cNvPr id="10" name="Rounded Rectangle 9"/>
              <p:cNvSpPr>
                <a:spLocks noChangeAspect="1"/>
              </p:cNvSpPr>
              <p:nvPr/>
            </p:nvSpPr>
            <p:spPr>
              <a:xfrm>
                <a:off x="2667000" y="3605212"/>
                <a:ext cx="3093921" cy="45130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Arial" panose="020B0604020202020204" pitchFamily="34" charset="0"/>
                    <a:cs typeface="Arial" panose="020B0604020202020204" pitchFamily="34" charset="0"/>
                  </a:rPr>
                  <a:t>2. $6,760 / 2 = $3,380</a:t>
                </a:r>
              </a:p>
            </p:txBody>
          </p:sp>
          <p:sp>
            <p:nvSpPr>
              <p:cNvPr id="11" name="Rounded Rectangle 10"/>
              <p:cNvSpPr>
                <a:spLocks noChangeAspect="1"/>
              </p:cNvSpPr>
              <p:nvPr/>
            </p:nvSpPr>
            <p:spPr>
              <a:xfrm>
                <a:off x="2657475" y="4233843"/>
                <a:ext cx="3093920" cy="451301"/>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Arial" panose="020B0604020202020204" pitchFamily="34" charset="0"/>
                    <a:cs typeface="Arial" panose="020B0604020202020204" pitchFamily="34" charset="0"/>
                  </a:rPr>
                  <a:t>3. $14,400 - $3,380 = $11,020</a:t>
                </a:r>
              </a:p>
            </p:txBody>
          </p:sp>
        </p:grpSp>
        <p:sp>
          <p:nvSpPr>
            <p:cNvPr id="6" name="TextBox 5"/>
            <p:cNvSpPr txBox="1"/>
            <p:nvPr/>
          </p:nvSpPr>
          <p:spPr>
            <a:xfrm>
              <a:off x="666448" y="2938461"/>
              <a:ext cx="2296334" cy="646331"/>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Total earnings over</a:t>
              </a:r>
            </a:p>
            <a:p>
              <a:r>
                <a:rPr lang="en-US" b="1" dirty="0">
                  <a:latin typeface="Arial" panose="020B0604020202020204" pitchFamily="34" charset="0"/>
                  <a:cs typeface="Arial" panose="020B0604020202020204" pitchFamily="34" charset="0"/>
                </a:rPr>
                <a:t>the limit</a:t>
              </a:r>
            </a:p>
          </p:txBody>
        </p:sp>
        <p:sp>
          <p:nvSpPr>
            <p:cNvPr id="7" name="TextBox 6"/>
            <p:cNvSpPr txBox="1"/>
            <p:nvPr/>
          </p:nvSpPr>
          <p:spPr>
            <a:xfrm>
              <a:off x="666448" y="3836828"/>
              <a:ext cx="2698175" cy="646331"/>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Benefit will be reduced</a:t>
              </a:r>
            </a:p>
            <a:p>
              <a:r>
                <a:rPr lang="en-US" b="1" dirty="0">
                  <a:latin typeface="Arial" panose="020B0604020202020204" pitchFamily="34" charset="0"/>
                  <a:cs typeface="Arial" panose="020B0604020202020204" pitchFamily="34" charset="0"/>
                </a:rPr>
                <a:t>by this amount</a:t>
              </a:r>
            </a:p>
          </p:txBody>
        </p:sp>
        <p:sp>
          <p:nvSpPr>
            <p:cNvPr id="8" name="TextBox 7"/>
            <p:cNvSpPr txBox="1"/>
            <p:nvPr/>
          </p:nvSpPr>
          <p:spPr>
            <a:xfrm>
              <a:off x="666448" y="4730531"/>
              <a:ext cx="1980029" cy="646331"/>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Adjusted annual</a:t>
              </a:r>
            </a:p>
            <a:p>
              <a:r>
                <a:rPr lang="en-US" b="1" dirty="0">
                  <a:latin typeface="Arial" panose="020B0604020202020204" pitchFamily="34" charset="0"/>
                  <a:cs typeface="Arial" panose="020B0604020202020204" pitchFamily="34" charset="0"/>
                </a:rPr>
                <a:t>benefit</a:t>
              </a:r>
              <a:r>
                <a:rPr lang="en-US" b="1" baseline="30000" dirty="0">
                  <a:latin typeface="Arial" panose="020B0604020202020204" pitchFamily="34" charset="0"/>
                  <a:cs typeface="Arial" panose="020B0604020202020204" pitchFamily="34" charset="0"/>
                </a:rPr>
                <a:t>1</a:t>
              </a:r>
            </a:p>
          </p:txBody>
        </p:sp>
      </p:grpSp>
      <p:sp>
        <p:nvSpPr>
          <p:cNvPr id="12" name="TextBox 11"/>
          <p:cNvSpPr txBox="1"/>
          <p:nvPr/>
        </p:nvSpPr>
        <p:spPr>
          <a:xfrm>
            <a:off x="381000" y="5791200"/>
            <a:ext cx="7391400" cy="553998"/>
          </a:xfrm>
          <a:prstGeom prst="rect">
            <a:avLst/>
          </a:prstGeom>
          <a:noFill/>
        </p:spPr>
        <p:txBody>
          <a:bodyPr wrap="square" rtlCol="0">
            <a:spAutoFit/>
          </a:bodyPr>
          <a:lstStyle/>
          <a:p>
            <a:r>
              <a:rPr lang="en-US" sz="1000" baseline="30000" dirty="0">
                <a:latin typeface="Arial" panose="020B0604020202020204" pitchFamily="34" charset="0"/>
                <a:cs typeface="Arial" panose="020B0604020202020204" pitchFamily="34" charset="0"/>
              </a:rPr>
              <a:t>1 </a:t>
            </a:r>
            <a:r>
              <a:rPr lang="en-US" sz="1000" dirty="0">
                <a:latin typeface="Arial" panose="020B0604020202020204" pitchFamily="34" charset="0"/>
                <a:cs typeface="Arial" panose="020B0604020202020204" pitchFamily="34" charset="0"/>
              </a:rPr>
              <a:t>The $3,380 would be withheld up front. For example, James’ monthly payment was $1,200. As a result of the reduction, James would receive $0 for his first two payments, and then $220 for his third payment. Beginning with his fourth payment, he would start receiving $1,200 per month.</a:t>
            </a:r>
          </a:p>
        </p:txBody>
      </p:sp>
      <p:pic>
        <p:nvPicPr>
          <p:cNvPr id="13" name="Picture 12" descr="A close up of a logo&#10;&#10;Description automatically generated">
            <a:extLst>
              <a:ext uri="{FF2B5EF4-FFF2-40B4-BE49-F238E27FC236}">
                <a16:creationId xmlns:a16="http://schemas.microsoft.com/office/drawing/2014/main" id="{2697AE23-E2A1-4681-B0E7-EA62B7F3D42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0960" y="17248"/>
            <a:ext cx="1371600" cy="1371600"/>
          </a:xfrm>
          <a:prstGeom prst="rect">
            <a:avLst/>
          </a:prstGeom>
        </p:spPr>
      </p:pic>
    </p:spTree>
    <p:extLst>
      <p:ext uri="{BB962C8B-B14F-4D97-AF65-F5344CB8AC3E}">
        <p14:creationId xmlns:p14="http://schemas.microsoft.com/office/powerpoint/2010/main" val="3235943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62B918BC-682A-4556-B59F-8C20EC724EC8}"/>
              </a:ext>
            </a:extLst>
          </p:cNvPr>
          <p:cNvSpPr>
            <a:spLocks noGrp="1"/>
          </p:cNvSpPr>
          <p:nvPr>
            <p:ph type="title"/>
          </p:nvPr>
        </p:nvSpPr>
        <p:spPr>
          <a:xfrm>
            <a:off x="1219200" y="457200"/>
            <a:ext cx="8229600" cy="904122"/>
          </a:xfrm>
        </p:spPr>
        <p:txBody>
          <a:bodyPr/>
          <a:lstStyle/>
          <a:p>
            <a:r>
              <a:rPr lang="en-US" dirty="0"/>
              <a:t>Taxation of Benefits</a:t>
            </a:r>
          </a:p>
        </p:txBody>
      </p:sp>
      <p:grpSp>
        <p:nvGrpSpPr>
          <p:cNvPr id="18" name="Group 17">
            <a:extLst>
              <a:ext uri="{FF2B5EF4-FFF2-40B4-BE49-F238E27FC236}">
                <a16:creationId xmlns:a16="http://schemas.microsoft.com/office/drawing/2014/main" id="{CE6B4A44-BA65-4AC8-B3DB-2908A4D5EDA4}"/>
              </a:ext>
            </a:extLst>
          </p:cNvPr>
          <p:cNvGrpSpPr/>
          <p:nvPr/>
        </p:nvGrpSpPr>
        <p:grpSpPr>
          <a:xfrm>
            <a:off x="598952" y="1600200"/>
            <a:ext cx="1276030" cy="1276030"/>
            <a:chOff x="4592" y="2013744"/>
            <a:chExt cx="1276030" cy="1276030"/>
          </a:xfrm>
        </p:grpSpPr>
        <p:sp>
          <p:nvSpPr>
            <p:cNvPr id="37" name="Oval 36">
              <a:extLst>
                <a:ext uri="{FF2B5EF4-FFF2-40B4-BE49-F238E27FC236}">
                  <a16:creationId xmlns:a16="http://schemas.microsoft.com/office/drawing/2014/main" id="{C497DDAE-00B4-4E03-8817-8FFA1206DF6B}"/>
                </a:ext>
              </a:extLst>
            </p:cNvPr>
            <p:cNvSpPr/>
            <p:nvPr/>
          </p:nvSpPr>
          <p:spPr>
            <a:xfrm>
              <a:off x="4592" y="2013744"/>
              <a:ext cx="1276030" cy="1276030"/>
            </a:xfrm>
            <a:prstGeom prst="ellipse">
              <a:avLst/>
            </a:pr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Oval 4">
              <a:extLst>
                <a:ext uri="{FF2B5EF4-FFF2-40B4-BE49-F238E27FC236}">
                  <a16:creationId xmlns:a16="http://schemas.microsoft.com/office/drawing/2014/main" id="{E618D179-215B-4E98-AB08-947B85705213}"/>
                </a:ext>
              </a:extLst>
            </p:cNvPr>
            <p:cNvSpPr txBox="1"/>
            <p:nvPr/>
          </p:nvSpPr>
          <p:spPr>
            <a:xfrm>
              <a:off x="191462" y="2200614"/>
              <a:ext cx="902290" cy="9022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Arial" panose="020B0604020202020204" pitchFamily="34" charset="0"/>
                </a:rPr>
                <a:t>Adjusted Gross Income</a:t>
              </a:r>
            </a:p>
          </p:txBody>
        </p:sp>
      </p:grpSp>
      <p:grpSp>
        <p:nvGrpSpPr>
          <p:cNvPr id="19" name="Group 18">
            <a:extLst>
              <a:ext uri="{FF2B5EF4-FFF2-40B4-BE49-F238E27FC236}">
                <a16:creationId xmlns:a16="http://schemas.microsoft.com/office/drawing/2014/main" id="{3DEEA5E0-20BB-4A52-B217-049928490191}"/>
              </a:ext>
            </a:extLst>
          </p:cNvPr>
          <p:cNvGrpSpPr/>
          <p:nvPr/>
        </p:nvGrpSpPr>
        <p:grpSpPr>
          <a:xfrm>
            <a:off x="1978596" y="1868167"/>
            <a:ext cx="740097" cy="740097"/>
            <a:chOff x="1384236" y="2281711"/>
            <a:chExt cx="740097" cy="740097"/>
          </a:xfrm>
        </p:grpSpPr>
        <p:sp>
          <p:nvSpPr>
            <p:cNvPr id="35" name="Plus Sign 34">
              <a:extLst>
                <a:ext uri="{FF2B5EF4-FFF2-40B4-BE49-F238E27FC236}">
                  <a16:creationId xmlns:a16="http://schemas.microsoft.com/office/drawing/2014/main" id="{9008E704-F264-4BDB-BA92-92570F9B3EF1}"/>
                </a:ext>
              </a:extLst>
            </p:cNvPr>
            <p:cNvSpPr/>
            <p:nvPr/>
          </p:nvSpPr>
          <p:spPr>
            <a:xfrm>
              <a:off x="1384236" y="2281711"/>
              <a:ext cx="740097" cy="740097"/>
            </a:xfrm>
            <a:prstGeom prst="mathPlus">
              <a:avLst/>
            </a:prstGeom>
            <a:solidFill>
              <a:schemeClr val="tx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36" name="Plus Sign 6">
              <a:extLst>
                <a:ext uri="{FF2B5EF4-FFF2-40B4-BE49-F238E27FC236}">
                  <a16:creationId xmlns:a16="http://schemas.microsoft.com/office/drawing/2014/main" id="{E54C4297-E17C-47D6-9B08-D8A15927FDE8}"/>
                </a:ext>
              </a:extLst>
            </p:cNvPr>
            <p:cNvSpPr txBox="1"/>
            <p:nvPr/>
          </p:nvSpPr>
          <p:spPr>
            <a:xfrm>
              <a:off x="1482336" y="2564724"/>
              <a:ext cx="543897" cy="1740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latin typeface="Arial" panose="020B0604020202020204" pitchFamily="34" charset="0"/>
              </a:endParaRPr>
            </a:p>
          </p:txBody>
        </p:sp>
      </p:grpSp>
      <p:grpSp>
        <p:nvGrpSpPr>
          <p:cNvPr id="20" name="Group 19">
            <a:extLst>
              <a:ext uri="{FF2B5EF4-FFF2-40B4-BE49-F238E27FC236}">
                <a16:creationId xmlns:a16="http://schemas.microsoft.com/office/drawing/2014/main" id="{AF8F61A2-FF34-4022-861F-962450E264FD}"/>
              </a:ext>
            </a:extLst>
          </p:cNvPr>
          <p:cNvGrpSpPr/>
          <p:nvPr/>
        </p:nvGrpSpPr>
        <p:grpSpPr>
          <a:xfrm>
            <a:off x="2822307" y="1600200"/>
            <a:ext cx="1276030" cy="1276030"/>
            <a:chOff x="2227947" y="2013744"/>
            <a:chExt cx="1276030" cy="1276030"/>
          </a:xfrm>
        </p:grpSpPr>
        <p:sp>
          <p:nvSpPr>
            <p:cNvPr id="33" name="Oval 32">
              <a:extLst>
                <a:ext uri="{FF2B5EF4-FFF2-40B4-BE49-F238E27FC236}">
                  <a16:creationId xmlns:a16="http://schemas.microsoft.com/office/drawing/2014/main" id="{FDA1E554-064F-42C9-AB60-D2F42DBAAC7A}"/>
                </a:ext>
              </a:extLst>
            </p:cNvPr>
            <p:cNvSpPr/>
            <p:nvPr/>
          </p:nvSpPr>
          <p:spPr>
            <a:xfrm>
              <a:off x="2227947" y="2013744"/>
              <a:ext cx="1276030" cy="1276030"/>
            </a:xfrm>
            <a:prstGeom prst="ellipse">
              <a:avLst/>
            </a:pr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Oval 8">
              <a:extLst>
                <a:ext uri="{FF2B5EF4-FFF2-40B4-BE49-F238E27FC236}">
                  <a16:creationId xmlns:a16="http://schemas.microsoft.com/office/drawing/2014/main" id="{E9016B29-3AEE-4083-8F8C-4C337B35E32A}"/>
                </a:ext>
              </a:extLst>
            </p:cNvPr>
            <p:cNvSpPr txBox="1"/>
            <p:nvPr/>
          </p:nvSpPr>
          <p:spPr>
            <a:xfrm>
              <a:off x="2414817" y="2200614"/>
              <a:ext cx="902290" cy="9022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panose="020B0604020202020204" pitchFamily="34" charset="0"/>
                </a:rPr>
                <a:t>Non-Taxable Income</a:t>
              </a:r>
            </a:p>
          </p:txBody>
        </p:sp>
      </p:grpSp>
      <p:grpSp>
        <p:nvGrpSpPr>
          <p:cNvPr id="21" name="Group 20">
            <a:extLst>
              <a:ext uri="{FF2B5EF4-FFF2-40B4-BE49-F238E27FC236}">
                <a16:creationId xmlns:a16="http://schemas.microsoft.com/office/drawing/2014/main" id="{1E711C2E-5868-4F45-9DA2-CBBE72EF9E04}"/>
              </a:ext>
            </a:extLst>
          </p:cNvPr>
          <p:cNvGrpSpPr/>
          <p:nvPr/>
        </p:nvGrpSpPr>
        <p:grpSpPr>
          <a:xfrm>
            <a:off x="4201951" y="1868167"/>
            <a:ext cx="740097" cy="740097"/>
            <a:chOff x="3607591" y="2281711"/>
            <a:chExt cx="740097" cy="740097"/>
          </a:xfrm>
        </p:grpSpPr>
        <p:sp>
          <p:nvSpPr>
            <p:cNvPr id="31" name="Plus Sign 30">
              <a:extLst>
                <a:ext uri="{FF2B5EF4-FFF2-40B4-BE49-F238E27FC236}">
                  <a16:creationId xmlns:a16="http://schemas.microsoft.com/office/drawing/2014/main" id="{FCC07B48-EE61-43E0-8755-753704D58B4B}"/>
                </a:ext>
              </a:extLst>
            </p:cNvPr>
            <p:cNvSpPr/>
            <p:nvPr/>
          </p:nvSpPr>
          <p:spPr>
            <a:xfrm>
              <a:off x="3607591" y="2281711"/>
              <a:ext cx="740097" cy="740097"/>
            </a:xfrm>
            <a:prstGeom prst="mathPlus">
              <a:avLst/>
            </a:prstGeom>
            <a:solidFill>
              <a:schemeClr val="tx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32" name="Plus Sign 10">
              <a:extLst>
                <a:ext uri="{FF2B5EF4-FFF2-40B4-BE49-F238E27FC236}">
                  <a16:creationId xmlns:a16="http://schemas.microsoft.com/office/drawing/2014/main" id="{DD6EF797-B58F-4928-AB9F-C8D1EC6441A7}"/>
                </a:ext>
              </a:extLst>
            </p:cNvPr>
            <p:cNvSpPr txBox="1"/>
            <p:nvPr/>
          </p:nvSpPr>
          <p:spPr>
            <a:xfrm>
              <a:off x="3705691" y="2564724"/>
              <a:ext cx="543897" cy="1740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latin typeface="Arial" panose="020B0604020202020204" pitchFamily="34" charset="0"/>
              </a:endParaRPr>
            </a:p>
          </p:txBody>
        </p:sp>
      </p:grpSp>
      <p:grpSp>
        <p:nvGrpSpPr>
          <p:cNvPr id="22" name="Group 21">
            <a:extLst>
              <a:ext uri="{FF2B5EF4-FFF2-40B4-BE49-F238E27FC236}">
                <a16:creationId xmlns:a16="http://schemas.microsoft.com/office/drawing/2014/main" id="{E0D5DCFD-5B87-45FC-8879-8C7165FA184E}"/>
              </a:ext>
            </a:extLst>
          </p:cNvPr>
          <p:cNvGrpSpPr/>
          <p:nvPr/>
        </p:nvGrpSpPr>
        <p:grpSpPr>
          <a:xfrm>
            <a:off x="5045662" y="1600200"/>
            <a:ext cx="1276030" cy="1276030"/>
            <a:chOff x="4451302" y="2013744"/>
            <a:chExt cx="1276030" cy="1276030"/>
          </a:xfrm>
        </p:grpSpPr>
        <p:sp>
          <p:nvSpPr>
            <p:cNvPr id="29" name="Oval 28">
              <a:extLst>
                <a:ext uri="{FF2B5EF4-FFF2-40B4-BE49-F238E27FC236}">
                  <a16:creationId xmlns:a16="http://schemas.microsoft.com/office/drawing/2014/main" id="{2DAE8736-A834-49B7-8D70-E529FE439CB7}"/>
                </a:ext>
              </a:extLst>
            </p:cNvPr>
            <p:cNvSpPr/>
            <p:nvPr/>
          </p:nvSpPr>
          <p:spPr>
            <a:xfrm>
              <a:off x="4451302" y="2013744"/>
              <a:ext cx="1276030" cy="1276030"/>
            </a:xfrm>
            <a:prstGeom prst="ellipse">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Oval 12">
              <a:extLst>
                <a:ext uri="{FF2B5EF4-FFF2-40B4-BE49-F238E27FC236}">
                  <a16:creationId xmlns:a16="http://schemas.microsoft.com/office/drawing/2014/main" id="{05CB2901-C24B-4016-94BB-2AA6C394A6A0}"/>
                </a:ext>
              </a:extLst>
            </p:cNvPr>
            <p:cNvSpPr txBox="1"/>
            <p:nvPr/>
          </p:nvSpPr>
          <p:spPr>
            <a:xfrm>
              <a:off x="4638172" y="2200614"/>
              <a:ext cx="902290" cy="9022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panose="020B0604020202020204" pitchFamily="34" charset="0"/>
                </a:rPr>
                <a:t>50% of Social Security Benefit</a:t>
              </a:r>
            </a:p>
          </p:txBody>
        </p:sp>
      </p:grpSp>
      <p:grpSp>
        <p:nvGrpSpPr>
          <p:cNvPr id="23" name="Group 22">
            <a:extLst>
              <a:ext uri="{FF2B5EF4-FFF2-40B4-BE49-F238E27FC236}">
                <a16:creationId xmlns:a16="http://schemas.microsoft.com/office/drawing/2014/main" id="{7B7E266F-E9EF-4A57-BB17-4993CEF5E064}"/>
              </a:ext>
            </a:extLst>
          </p:cNvPr>
          <p:cNvGrpSpPr/>
          <p:nvPr/>
        </p:nvGrpSpPr>
        <p:grpSpPr>
          <a:xfrm>
            <a:off x="6425306" y="1868167"/>
            <a:ext cx="740097" cy="740097"/>
            <a:chOff x="5830946" y="2281711"/>
            <a:chExt cx="740097" cy="740097"/>
          </a:xfrm>
        </p:grpSpPr>
        <p:sp>
          <p:nvSpPr>
            <p:cNvPr id="27" name="Equals 26">
              <a:extLst>
                <a:ext uri="{FF2B5EF4-FFF2-40B4-BE49-F238E27FC236}">
                  <a16:creationId xmlns:a16="http://schemas.microsoft.com/office/drawing/2014/main" id="{A5D658D7-F613-438A-90BE-CAEFF96863A2}"/>
                </a:ext>
              </a:extLst>
            </p:cNvPr>
            <p:cNvSpPr/>
            <p:nvPr/>
          </p:nvSpPr>
          <p:spPr>
            <a:xfrm>
              <a:off x="5830946" y="2281711"/>
              <a:ext cx="740097" cy="740097"/>
            </a:xfrm>
            <a:prstGeom prst="mathEqual">
              <a:avLst/>
            </a:prstGeom>
            <a:solidFill>
              <a:schemeClr val="tx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8" name="Equals 14">
              <a:extLst>
                <a:ext uri="{FF2B5EF4-FFF2-40B4-BE49-F238E27FC236}">
                  <a16:creationId xmlns:a16="http://schemas.microsoft.com/office/drawing/2014/main" id="{545B6165-97A9-470C-86D1-79A64DD28E38}"/>
                </a:ext>
              </a:extLst>
            </p:cNvPr>
            <p:cNvSpPr txBox="1"/>
            <p:nvPr/>
          </p:nvSpPr>
          <p:spPr>
            <a:xfrm>
              <a:off x="5929046" y="2434171"/>
              <a:ext cx="543897" cy="4351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dirty="0">
                <a:latin typeface="Arial" panose="020B0604020202020204" pitchFamily="34" charset="0"/>
              </a:endParaRPr>
            </a:p>
          </p:txBody>
        </p:sp>
      </p:grpSp>
      <p:grpSp>
        <p:nvGrpSpPr>
          <p:cNvPr id="24" name="Group 23">
            <a:extLst>
              <a:ext uri="{FF2B5EF4-FFF2-40B4-BE49-F238E27FC236}">
                <a16:creationId xmlns:a16="http://schemas.microsoft.com/office/drawing/2014/main" id="{677F8592-7C43-4CF6-A198-7FF43A33829C}"/>
              </a:ext>
            </a:extLst>
          </p:cNvPr>
          <p:cNvGrpSpPr/>
          <p:nvPr/>
        </p:nvGrpSpPr>
        <p:grpSpPr>
          <a:xfrm>
            <a:off x="7269017" y="1600200"/>
            <a:ext cx="1276030" cy="1276030"/>
            <a:chOff x="6674657" y="2013744"/>
            <a:chExt cx="1276030" cy="1276030"/>
          </a:xfrm>
        </p:grpSpPr>
        <p:sp>
          <p:nvSpPr>
            <p:cNvPr id="25" name="Oval 24">
              <a:extLst>
                <a:ext uri="{FF2B5EF4-FFF2-40B4-BE49-F238E27FC236}">
                  <a16:creationId xmlns:a16="http://schemas.microsoft.com/office/drawing/2014/main" id="{77F11ED2-F0AE-43DE-B062-62808A7D0496}"/>
                </a:ext>
              </a:extLst>
            </p:cNvPr>
            <p:cNvSpPr/>
            <p:nvPr/>
          </p:nvSpPr>
          <p:spPr>
            <a:xfrm>
              <a:off x="6674657" y="2013744"/>
              <a:ext cx="1276030" cy="1276030"/>
            </a:xfrm>
            <a:prstGeom prst="ellipse">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Oval 16">
              <a:extLst>
                <a:ext uri="{FF2B5EF4-FFF2-40B4-BE49-F238E27FC236}">
                  <a16:creationId xmlns:a16="http://schemas.microsoft.com/office/drawing/2014/main" id="{80AF9855-01D2-4356-91E9-4ADE3BA66981}"/>
                </a:ext>
              </a:extLst>
            </p:cNvPr>
            <p:cNvSpPr txBox="1"/>
            <p:nvPr/>
          </p:nvSpPr>
          <p:spPr>
            <a:xfrm>
              <a:off x="6797040" y="2200614"/>
              <a:ext cx="1002313" cy="9022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Arial" panose="020B0604020202020204" pitchFamily="34" charset="0"/>
                </a:rPr>
                <a:t>Combined Income</a:t>
              </a:r>
            </a:p>
          </p:txBody>
        </p:sp>
      </p:grpSp>
      <p:graphicFrame>
        <p:nvGraphicFramePr>
          <p:cNvPr id="39" name="Table 38">
            <a:extLst>
              <a:ext uri="{FF2B5EF4-FFF2-40B4-BE49-F238E27FC236}">
                <a16:creationId xmlns:a16="http://schemas.microsoft.com/office/drawing/2014/main" id="{11C6CEB3-1FA6-478E-9CCD-35D48233F385}"/>
              </a:ext>
            </a:extLst>
          </p:cNvPr>
          <p:cNvGraphicFramePr>
            <a:graphicFrameLocks noGrp="1" noChangeAspect="1"/>
          </p:cNvGraphicFramePr>
          <p:nvPr>
            <p:extLst>
              <p:ext uri="{D42A27DB-BD31-4B8C-83A1-F6EECF244321}">
                <p14:modId xmlns:p14="http://schemas.microsoft.com/office/powerpoint/2010/main" val="1118202462"/>
              </p:ext>
            </p:extLst>
          </p:nvPr>
        </p:nvGraphicFramePr>
        <p:xfrm>
          <a:off x="1181100" y="3547209"/>
          <a:ext cx="6788727" cy="1869903"/>
        </p:xfrm>
        <a:graphic>
          <a:graphicData uri="http://schemas.openxmlformats.org/drawingml/2006/table">
            <a:tbl>
              <a:tblPr firstRow="1" bandRow="1">
                <a:tableStyleId>{5C22544A-7EE6-4342-B048-85BDC9FD1C3A}</a:tableStyleId>
              </a:tblPr>
              <a:tblGrid>
                <a:gridCol w="2262909">
                  <a:extLst>
                    <a:ext uri="{9D8B030D-6E8A-4147-A177-3AD203B41FA5}">
                      <a16:colId xmlns:a16="http://schemas.microsoft.com/office/drawing/2014/main" val="2369744324"/>
                    </a:ext>
                  </a:extLst>
                </a:gridCol>
                <a:gridCol w="2262909">
                  <a:extLst>
                    <a:ext uri="{9D8B030D-6E8A-4147-A177-3AD203B41FA5}">
                      <a16:colId xmlns:a16="http://schemas.microsoft.com/office/drawing/2014/main" val="114441032"/>
                    </a:ext>
                  </a:extLst>
                </a:gridCol>
                <a:gridCol w="2262909">
                  <a:extLst>
                    <a:ext uri="{9D8B030D-6E8A-4147-A177-3AD203B41FA5}">
                      <a16:colId xmlns:a16="http://schemas.microsoft.com/office/drawing/2014/main" val="2307715100"/>
                    </a:ext>
                  </a:extLst>
                </a:gridCol>
              </a:tblGrid>
              <a:tr h="623301">
                <a:tc>
                  <a:txBody>
                    <a:bodyPr/>
                    <a:lstStyle/>
                    <a:p>
                      <a:endParaRPr lang="en-US" dirty="0">
                        <a:latin typeface="Arial" panose="020B0604020202020204" pitchFamily="34" charset="0"/>
                      </a:endParaRPr>
                    </a:p>
                  </a:txBody>
                  <a:tcPr anchor="ctr">
                    <a:noFill/>
                  </a:tcPr>
                </a:tc>
                <a:tc>
                  <a:txBody>
                    <a:bodyPr/>
                    <a:lstStyle/>
                    <a:p>
                      <a:pPr algn="ctr"/>
                      <a:r>
                        <a:rPr lang="en-US" dirty="0">
                          <a:solidFill>
                            <a:schemeClr val="tx1"/>
                          </a:solidFill>
                          <a:latin typeface="Arial" panose="020B0604020202020204" pitchFamily="34" charset="0"/>
                        </a:rPr>
                        <a:t>Single Filers</a:t>
                      </a:r>
                    </a:p>
                  </a:txBody>
                  <a:tcPr anchor="ctr"/>
                </a:tc>
                <a:tc>
                  <a:txBody>
                    <a:bodyPr/>
                    <a:lstStyle/>
                    <a:p>
                      <a:pPr algn="ctr"/>
                      <a:r>
                        <a:rPr lang="en-US" dirty="0">
                          <a:solidFill>
                            <a:schemeClr val="tx1"/>
                          </a:solidFill>
                          <a:latin typeface="Arial" panose="020B0604020202020204" pitchFamily="34" charset="0"/>
                        </a:rPr>
                        <a:t>Joint Filers</a:t>
                      </a:r>
                    </a:p>
                  </a:txBody>
                  <a:tcPr anchor="ctr"/>
                </a:tc>
                <a:extLst>
                  <a:ext uri="{0D108BD9-81ED-4DB2-BD59-A6C34878D82A}">
                    <a16:rowId xmlns:a16="http://schemas.microsoft.com/office/drawing/2014/main" val="2940048469"/>
                  </a:ext>
                </a:extLst>
              </a:tr>
              <a:tr h="623301">
                <a:tc>
                  <a:txBody>
                    <a:bodyPr/>
                    <a:lstStyle/>
                    <a:p>
                      <a:pPr algn="ctr"/>
                      <a:r>
                        <a:rPr lang="en-US" sz="1600" dirty="0">
                          <a:latin typeface="Arial" panose="020B0604020202020204" pitchFamily="34" charset="0"/>
                        </a:rPr>
                        <a:t>Up to 50% Taxable</a:t>
                      </a:r>
                    </a:p>
                  </a:txBody>
                  <a:tcPr anchor="ctr">
                    <a:solidFill>
                      <a:schemeClr val="tx2">
                        <a:lumMod val="60000"/>
                        <a:lumOff val="40000"/>
                      </a:schemeClr>
                    </a:solidFill>
                  </a:tcPr>
                </a:tc>
                <a:tc>
                  <a:txBody>
                    <a:bodyPr/>
                    <a:lstStyle/>
                    <a:p>
                      <a:pPr algn="ctr"/>
                      <a:r>
                        <a:rPr lang="en-US" dirty="0">
                          <a:latin typeface="Arial" panose="020B0604020202020204" pitchFamily="34" charset="0"/>
                        </a:rPr>
                        <a:t>$25,000-$34,000</a:t>
                      </a:r>
                    </a:p>
                  </a:txBody>
                  <a:tcPr anchor="ctr">
                    <a:solidFill>
                      <a:schemeClr val="tx2">
                        <a:lumMod val="60000"/>
                        <a:lumOff val="40000"/>
                      </a:schemeClr>
                    </a:solidFill>
                  </a:tcPr>
                </a:tc>
                <a:tc>
                  <a:txBody>
                    <a:bodyPr/>
                    <a:lstStyle/>
                    <a:p>
                      <a:pPr algn="ctr"/>
                      <a:r>
                        <a:rPr lang="en-US" dirty="0">
                          <a:latin typeface="Arial" panose="020B0604020202020204" pitchFamily="34" charset="0"/>
                        </a:rPr>
                        <a:t>$32,000-$44,000</a:t>
                      </a:r>
                    </a:p>
                  </a:txBody>
                  <a:tcPr anchor="ctr">
                    <a:solidFill>
                      <a:schemeClr val="tx2">
                        <a:lumMod val="60000"/>
                        <a:lumOff val="40000"/>
                      </a:schemeClr>
                    </a:solidFill>
                  </a:tcPr>
                </a:tc>
                <a:extLst>
                  <a:ext uri="{0D108BD9-81ED-4DB2-BD59-A6C34878D82A}">
                    <a16:rowId xmlns:a16="http://schemas.microsoft.com/office/drawing/2014/main" val="4101985444"/>
                  </a:ext>
                </a:extLst>
              </a:tr>
              <a:tr h="623301">
                <a:tc>
                  <a:txBody>
                    <a:bodyPr/>
                    <a:lstStyle/>
                    <a:p>
                      <a:pPr algn="ctr"/>
                      <a:r>
                        <a:rPr lang="en-US" sz="1600" dirty="0">
                          <a:latin typeface="Arial" panose="020B0604020202020204" pitchFamily="34" charset="0"/>
                        </a:rPr>
                        <a:t>Up to 85% Taxable</a:t>
                      </a:r>
                    </a:p>
                  </a:txBody>
                  <a:tcPr anchor="ctr">
                    <a:solidFill>
                      <a:schemeClr val="tx2">
                        <a:lumMod val="20000"/>
                        <a:lumOff val="80000"/>
                      </a:schemeClr>
                    </a:solidFill>
                  </a:tcPr>
                </a:tc>
                <a:tc>
                  <a:txBody>
                    <a:bodyPr/>
                    <a:lstStyle/>
                    <a:p>
                      <a:pPr algn="ctr"/>
                      <a:r>
                        <a:rPr lang="en-US" dirty="0">
                          <a:latin typeface="Arial" panose="020B0604020202020204" pitchFamily="34" charset="0"/>
                        </a:rPr>
                        <a:t>Over $34,000</a:t>
                      </a:r>
                    </a:p>
                  </a:txBody>
                  <a:tcPr anchor="ctr">
                    <a:solidFill>
                      <a:schemeClr val="tx2">
                        <a:lumMod val="20000"/>
                        <a:lumOff val="80000"/>
                      </a:schemeClr>
                    </a:solidFill>
                  </a:tcPr>
                </a:tc>
                <a:tc>
                  <a:txBody>
                    <a:bodyPr/>
                    <a:lstStyle/>
                    <a:p>
                      <a:pPr algn="ctr"/>
                      <a:r>
                        <a:rPr lang="en-US" dirty="0">
                          <a:latin typeface="Arial" panose="020B0604020202020204" pitchFamily="34" charset="0"/>
                        </a:rPr>
                        <a:t>Over $44,000</a:t>
                      </a:r>
                    </a:p>
                  </a:txBody>
                  <a:tcPr anchor="ctr">
                    <a:solidFill>
                      <a:schemeClr val="tx2">
                        <a:lumMod val="20000"/>
                        <a:lumOff val="80000"/>
                      </a:schemeClr>
                    </a:solidFill>
                  </a:tcPr>
                </a:tc>
                <a:extLst>
                  <a:ext uri="{0D108BD9-81ED-4DB2-BD59-A6C34878D82A}">
                    <a16:rowId xmlns:a16="http://schemas.microsoft.com/office/drawing/2014/main" val="2974063727"/>
                  </a:ext>
                </a:extLst>
              </a:tr>
            </a:tbl>
          </a:graphicData>
        </a:graphic>
      </p:graphicFrame>
      <p:pic>
        <p:nvPicPr>
          <p:cNvPr id="40" name="Picture 39" descr="A close up of a logo&#10;&#10;Description automatically generated">
            <a:extLst>
              <a:ext uri="{FF2B5EF4-FFF2-40B4-BE49-F238E27FC236}">
                <a16:creationId xmlns:a16="http://schemas.microsoft.com/office/drawing/2014/main" id="{A54A2263-BEC4-4FE2-B28B-5A70C5086AD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0960" y="17248"/>
            <a:ext cx="1371600" cy="1371600"/>
          </a:xfrm>
          <a:prstGeom prst="rect">
            <a:avLst/>
          </a:prstGeom>
        </p:spPr>
      </p:pic>
    </p:spTree>
    <p:extLst>
      <p:ext uri="{BB962C8B-B14F-4D97-AF65-F5344CB8AC3E}">
        <p14:creationId xmlns:p14="http://schemas.microsoft.com/office/powerpoint/2010/main" val="1558056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62B918BC-682A-4556-B59F-8C20EC724EC8}"/>
              </a:ext>
            </a:extLst>
          </p:cNvPr>
          <p:cNvSpPr>
            <a:spLocks noGrp="1"/>
          </p:cNvSpPr>
          <p:nvPr>
            <p:ph type="title"/>
          </p:nvPr>
        </p:nvSpPr>
        <p:spPr>
          <a:xfrm>
            <a:off x="1219200" y="457200"/>
            <a:ext cx="8229600" cy="904122"/>
          </a:xfrm>
        </p:spPr>
        <p:txBody>
          <a:bodyPr/>
          <a:lstStyle/>
          <a:p>
            <a:r>
              <a:rPr lang="en-US" dirty="0"/>
              <a:t>Taxation of Benefits: Example</a:t>
            </a:r>
          </a:p>
        </p:txBody>
      </p:sp>
      <p:grpSp>
        <p:nvGrpSpPr>
          <p:cNvPr id="18" name="Group 17">
            <a:extLst>
              <a:ext uri="{FF2B5EF4-FFF2-40B4-BE49-F238E27FC236}">
                <a16:creationId xmlns:a16="http://schemas.microsoft.com/office/drawing/2014/main" id="{CE6B4A44-BA65-4AC8-B3DB-2908A4D5EDA4}"/>
              </a:ext>
            </a:extLst>
          </p:cNvPr>
          <p:cNvGrpSpPr/>
          <p:nvPr/>
        </p:nvGrpSpPr>
        <p:grpSpPr>
          <a:xfrm>
            <a:off x="598952" y="2286000"/>
            <a:ext cx="1276030" cy="1276030"/>
            <a:chOff x="4592" y="2013744"/>
            <a:chExt cx="1276030" cy="1276030"/>
          </a:xfrm>
        </p:grpSpPr>
        <p:sp>
          <p:nvSpPr>
            <p:cNvPr id="37" name="Oval 36">
              <a:extLst>
                <a:ext uri="{FF2B5EF4-FFF2-40B4-BE49-F238E27FC236}">
                  <a16:creationId xmlns:a16="http://schemas.microsoft.com/office/drawing/2014/main" id="{C497DDAE-00B4-4E03-8817-8FFA1206DF6B}"/>
                </a:ext>
              </a:extLst>
            </p:cNvPr>
            <p:cNvSpPr/>
            <p:nvPr/>
          </p:nvSpPr>
          <p:spPr>
            <a:xfrm>
              <a:off x="4592" y="2013744"/>
              <a:ext cx="1276030" cy="1276030"/>
            </a:xfrm>
            <a:prstGeom prst="ellipse">
              <a:avLst/>
            </a:pr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Oval 4">
              <a:extLst>
                <a:ext uri="{FF2B5EF4-FFF2-40B4-BE49-F238E27FC236}">
                  <a16:creationId xmlns:a16="http://schemas.microsoft.com/office/drawing/2014/main" id="{E618D179-215B-4E98-AB08-947B85705213}"/>
                </a:ext>
              </a:extLst>
            </p:cNvPr>
            <p:cNvSpPr txBox="1"/>
            <p:nvPr/>
          </p:nvSpPr>
          <p:spPr>
            <a:xfrm>
              <a:off x="191462" y="2200614"/>
              <a:ext cx="902290" cy="9022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Arial" panose="020B0604020202020204" pitchFamily="34" charset="0"/>
                </a:rPr>
                <a:t>$20,000</a:t>
              </a:r>
            </a:p>
          </p:txBody>
        </p:sp>
      </p:grpSp>
      <p:grpSp>
        <p:nvGrpSpPr>
          <p:cNvPr id="19" name="Group 18">
            <a:extLst>
              <a:ext uri="{FF2B5EF4-FFF2-40B4-BE49-F238E27FC236}">
                <a16:creationId xmlns:a16="http://schemas.microsoft.com/office/drawing/2014/main" id="{3DEEA5E0-20BB-4A52-B217-049928490191}"/>
              </a:ext>
            </a:extLst>
          </p:cNvPr>
          <p:cNvGrpSpPr/>
          <p:nvPr/>
        </p:nvGrpSpPr>
        <p:grpSpPr>
          <a:xfrm>
            <a:off x="1978596" y="2553967"/>
            <a:ext cx="740097" cy="740097"/>
            <a:chOff x="1384236" y="2281711"/>
            <a:chExt cx="740097" cy="740097"/>
          </a:xfrm>
        </p:grpSpPr>
        <p:sp>
          <p:nvSpPr>
            <p:cNvPr id="35" name="Plus Sign 34">
              <a:extLst>
                <a:ext uri="{FF2B5EF4-FFF2-40B4-BE49-F238E27FC236}">
                  <a16:creationId xmlns:a16="http://schemas.microsoft.com/office/drawing/2014/main" id="{9008E704-F264-4BDB-BA92-92570F9B3EF1}"/>
                </a:ext>
              </a:extLst>
            </p:cNvPr>
            <p:cNvSpPr/>
            <p:nvPr/>
          </p:nvSpPr>
          <p:spPr>
            <a:xfrm>
              <a:off x="1384236" y="2281711"/>
              <a:ext cx="740097" cy="740097"/>
            </a:xfrm>
            <a:prstGeom prst="mathPlus">
              <a:avLst/>
            </a:prstGeom>
            <a:solidFill>
              <a:schemeClr val="tx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36" name="Plus Sign 6">
              <a:extLst>
                <a:ext uri="{FF2B5EF4-FFF2-40B4-BE49-F238E27FC236}">
                  <a16:creationId xmlns:a16="http://schemas.microsoft.com/office/drawing/2014/main" id="{E54C4297-E17C-47D6-9B08-D8A15927FDE8}"/>
                </a:ext>
              </a:extLst>
            </p:cNvPr>
            <p:cNvSpPr txBox="1"/>
            <p:nvPr/>
          </p:nvSpPr>
          <p:spPr>
            <a:xfrm>
              <a:off x="1482336" y="2564724"/>
              <a:ext cx="543897" cy="1740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latin typeface="Arial" panose="020B0604020202020204" pitchFamily="34" charset="0"/>
              </a:endParaRPr>
            </a:p>
          </p:txBody>
        </p:sp>
      </p:grpSp>
      <p:grpSp>
        <p:nvGrpSpPr>
          <p:cNvPr id="20" name="Group 19">
            <a:extLst>
              <a:ext uri="{FF2B5EF4-FFF2-40B4-BE49-F238E27FC236}">
                <a16:creationId xmlns:a16="http://schemas.microsoft.com/office/drawing/2014/main" id="{AF8F61A2-FF34-4022-861F-962450E264FD}"/>
              </a:ext>
            </a:extLst>
          </p:cNvPr>
          <p:cNvGrpSpPr/>
          <p:nvPr/>
        </p:nvGrpSpPr>
        <p:grpSpPr>
          <a:xfrm>
            <a:off x="2822307" y="2286000"/>
            <a:ext cx="1276030" cy="1276030"/>
            <a:chOff x="2227947" y="2013744"/>
            <a:chExt cx="1276030" cy="1276030"/>
          </a:xfrm>
        </p:grpSpPr>
        <p:sp>
          <p:nvSpPr>
            <p:cNvPr id="33" name="Oval 32">
              <a:extLst>
                <a:ext uri="{FF2B5EF4-FFF2-40B4-BE49-F238E27FC236}">
                  <a16:creationId xmlns:a16="http://schemas.microsoft.com/office/drawing/2014/main" id="{FDA1E554-064F-42C9-AB60-D2F42DBAAC7A}"/>
                </a:ext>
              </a:extLst>
            </p:cNvPr>
            <p:cNvSpPr/>
            <p:nvPr/>
          </p:nvSpPr>
          <p:spPr>
            <a:xfrm>
              <a:off x="2227947" y="2013744"/>
              <a:ext cx="1276030" cy="1276030"/>
            </a:xfrm>
            <a:prstGeom prst="ellipse">
              <a:avLst/>
            </a:pr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Oval 8">
              <a:extLst>
                <a:ext uri="{FF2B5EF4-FFF2-40B4-BE49-F238E27FC236}">
                  <a16:creationId xmlns:a16="http://schemas.microsoft.com/office/drawing/2014/main" id="{E9016B29-3AEE-4083-8F8C-4C337B35E32A}"/>
                </a:ext>
              </a:extLst>
            </p:cNvPr>
            <p:cNvSpPr txBox="1"/>
            <p:nvPr/>
          </p:nvSpPr>
          <p:spPr>
            <a:xfrm>
              <a:off x="2414817" y="2200614"/>
              <a:ext cx="902290" cy="9022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panose="020B0604020202020204" pitchFamily="34" charset="0"/>
                </a:rPr>
                <a:t>$1,000</a:t>
              </a:r>
            </a:p>
          </p:txBody>
        </p:sp>
      </p:grpSp>
      <p:grpSp>
        <p:nvGrpSpPr>
          <p:cNvPr id="21" name="Group 20">
            <a:extLst>
              <a:ext uri="{FF2B5EF4-FFF2-40B4-BE49-F238E27FC236}">
                <a16:creationId xmlns:a16="http://schemas.microsoft.com/office/drawing/2014/main" id="{1E711C2E-5868-4F45-9DA2-CBBE72EF9E04}"/>
              </a:ext>
            </a:extLst>
          </p:cNvPr>
          <p:cNvGrpSpPr/>
          <p:nvPr/>
        </p:nvGrpSpPr>
        <p:grpSpPr>
          <a:xfrm>
            <a:off x="4201951" y="2553967"/>
            <a:ext cx="740097" cy="740097"/>
            <a:chOff x="3607591" y="2281711"/>
            <a:chExt cx="740097" cy="740097"/>
          </a:xfrm>
        </p:grpSpPr>
        <p:sp>
          <p:nvSpPr>
            <p:cNvPr id="31" name="Plus Sign 30">
              <a:extLst>
                <a:ext uri="{FF2B5EF4-FFF2-40B4-BE49-F238E27FC236}">
                  <a16:creationId xmlns:a16="http://schemas.microsoft.com/office/drawing/2014/main" id="{FCC07B48-EE61-43E0-8755-753704D58B4B}"/>
                </a:ext>
              </a:extLst>
            </p:cNvPr>
            <p:cNvSpPr/>
            <p:nvPr/>
          </p:nvSpPr>
          <p:spPr>
            <a:xfrm>
              <a:off x="3607591" y="2281711"/>
              <a:ext cx="740097" cy="740097"/>
            </a:xfrm>
            <a:prstGeom prst="mathPlus">
              <a:avLst/>
            </a:prstGeom>
            <a:solidFill>
              <a:schemeClr val="tx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32" name="Plus Sign 10">
              <a:extLst>
                <a:ext uri="{FF2B5EF4-FFF2-40B4-BE49-F238E27FC236}">
                  <a16:creationId xmlns:a16="http://schemas.microsoft.com/office/drawing/2014/main" id="{DD6EF797-B58F-4928-AB9F-C8D1EC6441A7}"/>
                </a:ext>
              </a:extLst>
            </p:cNvPr>
            <p:cNvSpPr txBox="1"/>
            <p:nvPr/>
          </p:nvSpPr>
          <p:spPr>
            <a:xfrm>
              <a:off x="3705691" y="2564724"/>
              <a:ext cx="543897" cy="1740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latin typeface="Arial" panose="020B0604020202020204" pitchFamily="34" charset="0"/>
              </a:endParaRPr>
            </a:p>
          </p:txBody>
        </p:sp>
      </p:grpSp>
      <p:grpSp>
        <p:nvGrpSpPr>
          <p:cNvPr id="22" name="Group 21">
            <a:extLst>
              <a:ext uri="{FF2B5EF4-FFF2-40B4-BE49-F238E27FC236}">
                <a16:creationId xmlns:a16="http://schemas.microsoft.com/office/drawing/2014/main" id="{E0D5DCFD-5B87-45FC-8879-8C7165FA184E}"/>
              </a:ext>
            </a:extLst>
          </p:cNvPr>
          <p:cNvGrpSpPr/>
          <p:nvPr/>
        </p:nvGrpSpPr>
        <p:grpSpPr>
          <a:xfrm>
            <a:off x="5045662" y="2286000"/>
            <a:ext cx="1276030" cy="1276030"/>
            <a:chOff x="4451302" y="2013744"/>
            <a:chExt cx="1276030" cy="1276030"/>
          </a:xfrm>
        </p:grpSpPr>
        <p:sp>
          <p:nvSpPr>
            <p:cNvPr id="29" name="Oval 28">
              <a:extLst>
                <a:ext uri="{FF2B5EF4-FFF2-40B4-BE49-F238E27FC236}">
                  <a16:creationId xmlns:a16="http://schemas.microsoft.com/office/drawing/2014/main" id="{2DAE8736-A834-49B7-8D70-E529FE439CB7}"/>
                </a:ext>
              </a:extLst>
            </p:cNvPr>
            <p:cNvSpPr/>
            <p:nvPr/>
          </p:nvSpPr>
          <p:spPr>
            <a:xfrm>
              <a:off x="4451302" y="2013744"/>
              <a:ext cx="1276030" cy="1276030"/>
            </a:xfrm>
            <a:prstGeom prst="ellipse">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Oval 12">
              <a:extLst>
                <a:ext uri="{FF2B5EF4-FFF2-40B4-BE49-F238E27FC236}">
                  <a16:creationId xmlns:a16="http://schemas.microsoft.com/office/drawing/2014/main" id="{05CB2901-C24B-4016-94BB-2AA6C394A6A0}"/>
                </a:ext>
              </a:extLst>
            </p:cNvPr>
            <p:cNvSpPr txBox="1"/>
            <p:nvPr/>
          </p:nvSpPr>
          <p:spPr>
            <a:xfrm>
              <a:off x="4638172" y="2200614"/>
              <a:ext cx="902290" cy="9022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panose="020B0604020202020204" pitchFamily="34" charset="0"/>
                </a:rPr>
                <a:t>$6,000</a:t>
              </a:r>
            </a:p>
          </p:txBody>
        </p:sp>
      </p:grpSp>
      <p:grpSp>
        <p:nvGrpSpPr>
          <p:cNvPr id="23" name="Group 22">
            <a:extLst>
              <a:ext uri="{FF2B5EF4-FFF2-40B4-BE49-F238E27FC236}">
                <a16:creationId xmlns:a16="http://schemas.microsoft.com/office/drawing/2014/main" id="{7B7E266F-E9EF-4A57-BB17-4993CEF5E064}"/>
              </a:ext>
            </a:extLst>
          </p:cNvPr>
          <p:cNvGrpSpPr/>
          <p:nvPr/>
        </p:nvGrpSpPr>
        <p:grpSpPr>
          <a:xfrm>
            <a:off x="6425306" y="2553967"/>
            <a:ext cx="740097" cy="740097"/>
            <a:chOff x="5830946" y="2281711"/>
            <a:chExt cx="740097" cy="740097"/>
          </a:xfrm>
        </p:grpSpPr>
        <p:sp>
          <p:nvSpPr>
            <p:cNvPr id="27" name="Equals 26">
              <a:extLst>
                <a:ext uri="{FF2B5EF4-FFF2-40B4-BE49-F238E27FC236}">
                  <a16:creationId xmlns:a16="http://schemas.microsoft.com/office/drawing/2014/main" id="{A5D658D7-F613-438A-90BE-CAEFF96863A2}"/>
                </a:ext>
              </a:extLst>
            </p:cNvPr>
            <p:cNvSpPr/>
            <p:nvPr/>
          </p:nvSpPr>
          <p:spPr>
            <a:xfrm>
              <a:off x="5830946" y="2281711"/>
              <a:ext cx="740097" cy="740097"/>
            </a:xfrm>
            <a:prstGeom prst="mathEqual">
              <a:avLst/>
            </a:prstGeom>
            <a:solidFill>
              <a:schemeClr val="tx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8" name="Equals 14">
              <a:extLst>
                <a:ext uri="{FF2B5EF4-FFF2-40B4-BE49-F238E27FC236}">
                  <a16:creationId xmlns:a16="http://schemas.microsoft.com/office/drawing/2014/main" id="{545B6165-97A9-470C-86D1-79A64DD28E38}"/>
                </a:ext>
              </a:extLst>
            </p:cNvPr>
            <p:cNvSpPr txBox="1"/>
            <p:nvPr/>
          </p:nvSpPr>
          <p:spPr>
            <a:xfrm>
              <a:off x="5929046" y="2434171"/>
              <a:ext cx="543897" cy="4351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dirty="0">
                <a:latin typeface="Arial" panose="020B0604020202020204" pitchFamily="34" charset="0"/>
              </a:endParaRPr>
            </a:p>
          </p:txBody>
        </p:sp>
      </p:grpSp>
      <p:grpSp>
        <p:nvGrpSpPr>
          <p:cNvPr id="24" name="Group 23">
            <a:extLst>
              <a:ext uri="{FF2B5EF4-FFF2-40B4-BE49-F238E27FC236}">
                <a16:creationId xmlns:a16="http://schemas.microsoft.com/office/drawing/2014/main" id="{677F8592-7C43-4CF6-A198-7FF43A33829C}"/>
              </a:ext>
            </a:extLst>
          </p:cNvPr>
          <p:cNvGrpSpPr/>
          <p:nvPr/>
        </p:nvGrpSpPr>
        <p:grpSpPr>
          <a:xfrm>
            <a:off x="7269017" y="2286000"/>
            <a:ext cx="1276030" cy="1276030"/>
            <a:chOff x="6674657" y="2013744"/>
            <a:chExt cx="1276030" cy="1276030"/>
          </a:xfrm>
        </p:grpSpPr>
        <p:sp>
          <p:nvSpPr>
            <p:cNvPr id="25" name="Oval 24">
              <a:extLst>
                <a:ext uri="{FF2B5EF4-FFF2-40B4-BE49-F238E27FC236}">
                  <a16:creationId xmlns:a16="http://schemas.microsoft.com/office/drawing/2014/main" id="{77F11ED2-F0AE-43DE-B062-62808A7D0496}"/>
                </a:ext>
              </a:extLst>
            </p:cNvPr>
            <p:cNvSpPr/>
            <p:nvPr/>
          </p:nvSpPr>
          <p:spPr>
            <a:xfrm>
              <a:off x="6674657" y="2013744"/>
              <a:ext cx="1276030" cy="1276030"/>
            </a:xfrm>
            <a:prstGeom prst="ellipse">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Oval 16">
              <a:extLst>
                <a:ext uri="{FF2B5EF4-FFF2-40B4-BE49-F238E27FC236}">
                  <a16:creationId xmlns:a16="http://schemas.microsoft.com/office/drawing/2014/main" id="{80AF9855-01D2-4356-91E9-4ADE3BA66981}"/>
                </a:ext>
              </a:extLst>
            </p:cNvPr>
            <p:cNvSpPr txBox="1"/>
            <p:nvPr/>
          </p:nvSpPr>
          <p:spPr>
            <a:xfrm>
              <a:off x="6861527" y="2200614"/>
              <a:ext cx="902290" cy="9022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Arial" panose="020B0604020202020204" pitchFamily="34" charset="0"/>
                </a:rPr>
                <a:t>$27,000</a:t>
              </a:r>
            </a:p>
          </p:txBody>
        </p:sp>
      </p:grpSp>
      <p:sp>
        <p:nvSpPr>
          <p:cNvPr id="3" name="TextBox 2">
            <a:extLst>
              <a:ext uri="{FF2B5EF4-FFF2-40B4-BE49-F238E27FC236}">
                <a16:creationId xmlns:a16="http://schemas.microsoft.com/office/drawing/2014/main" id="{1E759C43-5EF2-4F36-A54D-B5C47EF0E56B}"/>
              </a:ext>
            </a:extLst>
          </p:cNvPr>
          <p:cNvSpPr txBox="1"/>
          <p:nvPr/>
        </p:nvSpPr>
        <p:spPr>
          <a:xfrm>
            <a:off x="785822" y="3810000"/>
            <a:ext cx="902290" cy="838200"/>
          </a:xfrm>
          <a:prstGeom prst="rect">
            <a:avLst/>
          </a:prstGeom>
        </p:spPr>
        <p:txBody>
          <a:bodyPr wrap="square" lIns="0" tIns="0" rIns="0" bIns="0" rtlCol="0" anchor="t">
            <a:noAutofit/>
          </a:bodyPr>
          <a:lstStyle/>
          <a:p>
            <a:pPr algn="ctr">
              <a:lnSpc>
                <a:spcPts val="2000"/>
              </a:lnSpc>
            </a:pPr>
            <a:r>
              <a:rPr lang="en-US" sz="1800" b="1" dirty="0">
                <a:solidFill>
                  <a:srgbClr val="000000"/>
                </a:solidFill>
                <a:latin typeface="Arial" panose="020B0604020202020204" pitchFamily="34" charset="0"/>
                <a:cs typeface="FS Thrive Elliot Regular"/>
              </a:rPr>
              <a:t>AGI</a:t>
            </a:r>
          </a:p>
        </p:txBody>
      </p:sp>
      <p:sp>
        <p:nvSpPr>
          <p:cNvPr id="40" name="TextBox 39">
            <a:extLst>
              <a:ext uri="{FF2B5EF4-FFF2-40B4-BE49-F238E27FC236}">
                <a16:creationId xmlns:a16="http://schemas.microsoft.com/office/drawing/2014/main" id="{A1971E7A-7098-4CB3-A924-F1A2F3874471}"/>
              </a:ext>
            </a:extLst>
          </p:cNvPr>
          <p:cNvSpPr txBox="1"/>
          <p:nvPr/>
        </p:nvSpPr>
        <p:spPr>
          <a:xfrm>
            <a:off x="7269018" y="3807373"/>
            <a:ext cx="1276029" cy="838200"/>
          </a:xfrm>
          <a:prstGeom prst="rect">
            <a:avLst/>
          </a:prstGeom>
        </p:spPr>
        <p:txBody>
          <a:bodyPr wrap="square" lIns="0" tIns="0" rIns="0" bIns="0" rtlCol="0" anchor="t">
            <a:noAutofit/>
          </a:bodyPr>
          <a:lstStyle/>
          <a:p>
            <a:pPr algn="ctr">
              <a:lnSpc>
                <a:spcPts val="2000"/>
              </a:lnSpc>
            </a:pPr>
            <a:r>
              <a:rPr lang="en-US" sz="1800" b="1" dirty="0">
                <a:solidFill>
                  <a:srgbClr val="000000"/>
                </a:solidFill>
                <a:latin typeface="Arial" panose="020B0604020202020204" pitchFamily="34" charset="0"/>
                <a:cs typeface="FS Thrive Elliot Regular"/>
              </a:rPr>
              <a:t>Total Combined Income</a:t>
            </a:r>
          </a:p>
        </p:txBody>
      </p:sp>
      <p:sp>
        <p:nvSpPr>
          <p:cNvPr id="41" name="TextBox 40">
            <a:extLst>
              <a:ext uri="{FF2B5EF4-FFF2-40B4-BE49-F238E27FC236}">
                <a16:creationId xmlns:a16="http://schemas.microsoft.com/office/drawing/2014/main" id="{572DCE1B-609C-47CF-8507-4C00BA7B85E1}"/>
              </a:ext>
            </a:extLst>
          </p:cNvPr>
          <p:cNvSpPr txBox="1"/>
          <p:nvPr/>
        </p:nvSpPr>
        <p:spPr>
          <a:xfrm>
            <a:off x="5139096" y="3804745"/>
            <a:ext cx="1182596" cy="838200"/>
          </a:xfrm>
          <a:prstGeom prst="rect">
            <a:avLst/>
          </a:prstGeom>
        </p:spPr>
        <p:txBody>
          <a:bodyPr wrap="square" lIns="0" tIns="0" rIns="0" bIns="0" rtlCol="0" anchor="t">
            <a:noAutofit/>
          </a:bodyPr>
          <a:lstStyle/>
          <a:p>
            <a:pPr algn="ctr">
              <a:lnSpc>
                <a:spcPts val="2000"/>
              </a:lnSpc>
            </a:pPr>
            <a:r>
              <a:rPr lang="en-US" sz="1800" b="1" dirty="0">
                <a:solidFill>
                  <a:srgbClr val="000000"/>
                </a:solidFill>
                <a:latin typeface="Arial" panose="020B0604020202020204" pitchFamily="34" charset="0"/>
                <a:cs typeface="FS Thrive Elliot Regular"/>
              </a:rPr>
              <a:t>50% of </a:t>
            </a:r>
          </a:p>
          <a:p>
            <a:pPr algn="ctr">
              <a:lnSpc>
                <a:spcPts val="2000"/>
              </a:lnSpc>
            </a:pPr>
            <a:r>
              <a:rPr lang="en-US" sz="1800" b="1" dirty="0">
                <a:solidFill>
                  <a:srgbClr val="000000"/>
                </a:solidFill>
                <a:latin typeface="Arial" panose="020B0604020202020204" pitchFamily="34" charset="0"/>
                <a:cs typeface="FS Thrive Elliot Regular"/>
              </a:rPr>
              <a:t>SS Benefit</a:t>
            </a:r>
          </a:p>
        </p:txBody>
      </p:sp>
      <p:sp>
        <p:nvSpPr>
          <p:cNvPr id="42" name="TextBox 41">
            <a:extLst>
              <a:ext uri="{FF2B5EF4-FFF2-40B4-BE49-F238E27FC236}">
                <a16:creationId xmlns:a16="http://schemas.microsoft.com/office/drawing/2014/main" id="{CE594DF2-CA6F-4378-81B4-63F57E83BEE7}"/>
              </a:ext>
            </a:extLst>
          </p:cNvPr>
          <p:cNvSpPr txBox="1"/>
          <p:nvPr/>
        </p:nvSpPr>
        <p:spPr>
          <a:xfrm>
            <a:off x="2822306" y="3804745"/>
            <a:ext cx="1365545" cy="838200"/>
          </a:xfrm>
          <a:prstGeom prst="rect">
            <a:avLst/>
          </a:prstGeom>
        </p:spPr>
        <p:txBody>
          <a:bodyPr wrap="square" lIns="0" tIns="0" rIns="0" bIns="0" rtlCol="0" anchor="t">
            <a:noAutofit/>
          </a:bodyPr>
          <a:lstStyle/>
          <a:p>
            <a:pPr algn="ctr">
              <a:lnSpc>
                <a:spcPts val="2000"/>
              </a:lnSpc>
            </a:pPr>
            <a:r>
              <a:rPr lang="en-US" sz="1800" b="1" dirty="0">
                <a:solidFill>
                  <a:srgbClr val="000000"/>
                </a:solidFill>
                <a:latin typeface="Arial" panose="020B0604020202020204" pitchFamily="34" charset="0"/>
                <a:cs typeface="FS Thrive Elliot Regular"/>
              </a:rPr>
              <a:t>Non-taxable Interest</a:t>
            </a:r>
          </a:p>
        </p:txBody>
      </p:sp>
      <p:sp>
        <p:nvSpPr>
          <p:cNvPr id="43" name="TextBox 42">
            <a:extLst>
              <a:ext uri="{FF2B5EF4-FFF2-40B4-BE49-F238E27FC236}">
                <a16:creationId xmlns:a16="http://schemas.microsoft.com/office/drawing/2014/main" id="{ADF9516D-9B23-46CF-A9C6-0DA6F616E719}"/>
              </a:ext>
            </a:extLst>
          </p:cNvPr>
          <p:cNvSpPr txBox="1"/>
          <p:nvPr/>
        </p:nvSpPr>
        <p:spPr>
          <a:xfrm>
            <a:off x="381000" y="1066800"/>
            <a:ext cx="8269014"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Eileen is single and has an AGI of $20,000.  She also has $1,000 in non-taxable interest, and a Social Security (SS) benefit of $12,000 per year.</a:t>
            </a:r>
          </a:p>
        </p:txBody>
      </p:sp>
      <p:sp>
        <p:nvSpPr>
          <p:cNvPr id="45" name="TextBox 44">
            <a:extLst>
              <a:ext uri="{FF2B5EF4-FFF2-40B4-BE49-F238E27FC236}">
                <a16:creationId xmlns:a16="http://schemas.microsoft.com/office/drawing/2014/main" id="{31147F40-9DB1-4991-BB73-0D5C934B9B21}"/>
              </a:ext>
            </a:extLst>
          </p:cNvPr>
          <p:cNvSpPr txBox="1"/>
          <p:nvPr/>
        </p:nvSpPr>
        <p:spPr>
          <a:xfrm>
            <a:off x="381000" y="4840069"/>
            <a:ext cx="8087847"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Since Eileen is single and her combined income is between $25,000 and $34,000, up to 50% of her Social Security benefit would be taxable.</a:t>
            </a:r>
          </a:p>
        </p:txBody>
      </p:sp>
      <p:pic>
        <p:nvPicPr>
          <p:cNvPr id="39" name="Picture 38" descr="A close up of a logo&#10;&#10;Description automatically generated">
            <a:extLst>
              <a:ext uri="{FF2B5EF4-FFF2-40B4-BE49-F238E27FC236}">
                <a16:creationId xmlns:a16="http://schemas.microsoft.com/office/drawing/2014/main" id="{EB335FA0-3484-45F5-B65C-6301034026B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0960" y="17248"/>
            <a:ext cx="1371600" cy="1371600"/>
          </a:xfrm>
          <a:prstGeom prst="rect">
            <a:avLst/>
          </a:prstGeom>
        </p:spPr>
      </p:pic>
    </p:spTree>
    <p:extLst>
      <p:ext uri="{BB962C8B-B14F-4D97-AF65-F5344CB8AC3E}">
        <p14:creationId xmlns:p14="http://schemas.microsoft.com/office/powerpoint/2010/main" val="3462689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a:t>Disclaimer</a:t>
            </a:r>
          </a:p>
        </p:txBody>
      </p:sp>
      <p:graphicFrame>
        <p:nvGraphicFramePr>
          <p:cNvPr id="3" name="Table 2">
            <a:extLst>
              <a:ext uri="{FF2B5EF4-FFF2-40B4-BE49-F238E27FC236}">
                <a16:creationId xmlns:a16="http://schemas.microsoft.com/office/drawing/2014/main" id="{63E45FFC-4538-425C-A962-8614081D63FC}"/>
              </a:ext>
            </a:extLst>
          </p:cNvPr>
          <p:cNvGraphicFramePr>
            <a:graphicFrameLocks noGrp="1"/>
          </p:cNvGraphicFramePr>
          <p:nvPr/>
        </p:nvGraphicFramePr>
        <p:xfrm>
          <a:off x="600632" y="1053669"/>
          <a:ext cx="7951694" cy="5212080"/>
        </p:xfrm>
        <a:graphic>
          <a:graphicData uri="http://schemas.openxmlformats.org/drawingml/2006/table">
            <a:tbl>
              <a:tblPr>
                <a:tableStyleId>{5C22544A-7EE6-4342-B048-85BDC9FD1C3A}</a:tableStyleId>
              </a:tblPr>
              <a:tblGrid>
                <a:gridCol w="2052921">
                  <a:extLst>
                    <a:ext uri="{9D8B030D-6E8A-4147-A177-3AD203B41FA5}">
                      <a16:colId xmlns:a16="http://schemas.microsoft.com/office/drawing/2014/main" val="890670089"/>
                    </a:ext>
                  </a:extLst>
                </a:gridCol>
                <a:gridCol w="5898773">
                  <a:extLst>
                    <a:ext uri="{9D8B030D-6E8A-4147-A177-3AD203B41FA5}">
                      <a16:colId xmlns:a16="http://schemas.microsoft.com/office/drawing/2014/main" val="3207286981"/>
                    </a:ext>
                  </a:extLst>
                </a:gridCol>
              </a:tblGrid>
              <a:tr h="0">
                <a:tc>
                  <a:txBody>
                    <a:bodyPr/>
                    <a:lstStyle/>
                    <a:p>
                      <a:r>
                        <a:rPr lang="en-US" sz="1800" b="1" dirty="0">
                          <a:solidFill>
                            <a:schemeClr val="tx1"/>
                          </a:solidFill>
                          <a:latin typeface="Arial" panose="020B0604020202020204" pitchFamily="34" charset="0"/>
                          <a:cs typeface="Arial" panose="020B0604020202020204" pitchFamily="34" charset="0"/>
                        </a:rPr>
                        <a:t>This presentation is for informational purposes only</a:t>
                      </a:r>
                    </a:p>
                  </a:txBody>
                  <a:tcPr marT="91440" marB="91440">
                    <a:lnB w="38100" cap="flat" cmpd="sng" algn="ctr">
                      <a:solidFill>
                        <a:schemeClr val="bg1"/>
                      </a:solidFill>
                      <a:prstDash val="solid"/>
                      <a:round/>
                      <a:headEnd type="none" w="med" len="med"/>
                      <a:tailEnd type="none" w="med" len="med"/>
                    </a:lnB>
                    <a:solidFill>
                      <a:schemeClr val="bg2"/>
                    </a:solidFill>
                  </a:tcPr>
                </a:tc>
                <a:tc>
                  <a:txBody>
                    <a:bodyPr/>
                    <a:lstStyle/>
                    <a:p>
                      <a:r>
                        <a:rPr lang="en-US" sz="1800" dirty="0">
                          <a:solidFill>
                            <a:schemeClr val="tx1"/>
                          </a:solidFill>
                          <a:latin typeface="Arial" panose="020B0604020202020204" pitchFamily="34" charset="0"/>
                          <a:cs typeface="Arial" panose="020B0604020202020204" pitchFamily="34" charset="0"/>
                        </a:rPr>
                        <a:t>This information is provided by Alight Financial Advisors LLC for general informational purposes only and should not be considered an individualized recommendation or personalized advice. The strategies mentioned may not be suitable for everyone. Each investor needs to pursue a particular investment strategy based on his or her own situation. Data contained herein is obtained from what are considered reliable sources; however, its accuracy, completeness, or reliability cannot be guaranteed.</a:t>
                      </a:r>
                    </a:p>
                    <a:p>
                      <a:r>
                        <a:rPr lang="en-US" sz="1800" dirty="0">
                          <a:solidFill>
                            <a:schemeClr val="tx1"/>
                          </a:solidFill>
                          <a:latin typeface="Arial" panose="020B0604020202020204" pitchFamily="34" charset="0"/>
                          <a:cs typeface="Arial" panose="020B0604020202020204" pitchFamily="34" charset="0"/>
                        </a:rPr>
                        <a:t> </a:t>
                      </a:r>
                    </a:p>
                  </a:txBody>
                  <a:tcPr marT="91440" marB="91440">
                    <a:lnB w="190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744007616"/>
                  </a:ext>
                </a:extLst>
              </a:tr>
              <a:tr h="370840">
                <a:tc>
                  <a:txBody>
                    <a:bodyPr/>
                    <a:lstStyle/>
                    <a:p>
                      <a:r>
                        <a:rPr lang="en-US" sz="1800" b="1" dirty="0">
                          <a:solidFill>
                            <a:schemeClr val="tx1"/>
                          </a:solidFill>
                          <a:latin typeface="Arial" panose="020B0604020202020204" pitchFamily="34" charset="0"/>
                          <a:cs typeface="Arial" panose="020B0604020202020204" pitchFamily="34" charset="0"/>
                        </a:rPr>
                        <a:t>It’s not investment advice</a:t>
                      </a:r>
                    </a:p>
                    <a:p>
                      <a:endParaRPr lang="en-US" sz="1800" b="1" dirty="0">
                        <a:solidFill>
                          <a:schemeClr val="tx1"/>
                        </a:solidFill>
                        <a:latin typeface="Arial" panose="020B0604020202020204" pitchFamily="34" charset="0"/>
                        <a:cs typeface="Arial" panose="020B0604020202020204" pitchFamily="34" charset="0"/>
                      </a:endParaRPr>
                    </a:p>
                  </a:txBody>
                  <a:tcPr marT="91440" marB="9144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r>
                        <a:rPr lang="en-US" sz="1800" dirty="0">
                          <a:solidFill>
                            <a:schemeClr val="tx1"/>
                          </a:solidFill>
                          <a:latin typeface="Arial" panose="020B0604020202020204" pitchFamily="34" charset="0"/>
                          <a:cs typeface="Arial" panose="020B0604020202020204" pitchFamily="34" charset="0"/>
                        </a:rPr>
                        <a:t>This information does not constitute investment advice or an offer to invest or to provide management services. </a:t>
                      </a:r>
                    </a:p>
                  </a:txBody>
                  <a:tcPr marT="91440" marB="91440">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376388929"/>
                  </a:ext>
                </a:extLst>
              </a:tr>
              <a:tr h="370840">
                <a:tc>
                  <a:txBody>
                    <a:bodyPr/>
                    <a:lstStyle/>
                    <a:p>
                      <a:r>
                        <a:rPr lang="en-US" sz="1800" b="1" dirty="0">
                          <a:solidFill>
                            <a:schemeClr val="tx1"/>
                          </a:solidFill>
                          <a:latin typeface="Arial" panose="020B0604020202020204" pitchFamily="34" charset="0"/>
                          <a:cs typeface="Arial" panose="020B0604020202020204" pitchFamily="34" charset="0"/>
                        </a:rPr>
                        <a:t>It’s not tax advice either</a:t>
                      </a:r>
                    </a:p>
                    <a:p>
                      <a:endParaRPr lang="en-US" sz="1800" b="1" dirty="0">
                        <a:solidFill>
                          <a:schemeClr val="tx1"/>
                        </a:solidFill>
                        <a:latin typeface="Arial" panose="020B0604020202020204" pitchFamily="34" charset="0"/>
                        <a:cs typeface="Arial" panose="020B0604020202020204" pitchFamily="34" charset="0"/>
                      </a:endParaRPr>
                    </a:p>
                  </a:txBody>
                  <a:tcPr marT="91440" marB="91440">
                    <a:lnT w="38100" cap="flat" cmpd="sng" algn="ctr">
                      <a:solidFill>
                        <a:schemeClr val="bg1"/>
                      </a:solidFill>
                      <a:prstDash val="solid"/>
                      <a:round/>
                      <a:headEnd type="none" w="med" len="med"/>
                      <a:tailEnd type="none" w="med" len="med"/>
                    </a:lnT>
                    <a:solidFill>
                      <a:schemeClr val="bg2"/>
                    </a:solidFill>
                  </a:tcPr>
                </a:tc>
                <a:tc>
                  <a:txBody>
                    <a:bodyPr/>
                    <a:lstStyle/>
                    <a:p>
                      <a:r>
                        <a:rPr lang="en-US" sz="1800" dirty="0">
                          <a:solidFill>
                            <a:schemeClr val="tx1"/>
                          </a:solidFill>
                          <a:latin typeface="Arial" panose="020B0604020202020204" pitchFamily="34" charset="0"/>
                          <a:cs typeface="Arial" panose="020B0604020202020204" pitchFamily="34" charset="0"/>
                        </a:rPr>
                        <a:t>It does not constitute tax advice. Please see your tax advisor to determine how this information may apply to your own situation.</a:t>
                      </a:r>
                    </a:p>
                  </a:txBody>
                  <a:tcPr marT="91440" marB="91440">
                    <a:lnT w="19050" cap="flat" cmpd="sng" algn="ctr">
                      <a:solidFill>
                        <a:schemeClr val="tx2"/>
                      </a:solidFill>
                      <a:prstDash val="solid"/>
                      <a:round/>
                      <a:headEnd type="none" w="med" len="med"/>
                      <a:tailEnd type="none" w="med" len="med"/>
                    </a:lnT>
                    <a:noFill/>
                  </a:tcPr>
                </a:tc>
                <a:extLst>
                  <a:ext uri="{0D108BD9-81ED-4DB2-BD59-A6C34878D82A}">
                    <a16:rowId xmlns:a16="http://schemas.microsoft.com/office/drawing/2014/main" val="950418311"/>
                  </a:ext>
                </a:extLst>
              </a:tr>
            </a:tbl>
          </a:graphicData>
        </a:graphic>
      </p:graphicFrame>
    </p:spTree>
    <p:extLst>
      <p:ext uri="{BB962C8B-B14F-4D97-AF65-F5344CB8AC3E}">
        <p14:creationId xmlns:p14="http://schemas.microsoft.com/office/powerpoint/2010/main" val="3026381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D7EFBE-2C53-4333-8EEB-0EA2627FD49E}"/>
              </a:ext>
            </a:extLst>
          </p:cNvPr>
          <p:cNvSpPr>
            <a:spLocks noGrp="1"/>
          </p:cNvSpPr>
          <p:nvPr>
            <p:ph type="ctrTitle"/>
          </p:nvPr>
        </p:nvSpPr>
        <p:spPr>
          <a:xfrm>
            <a:off x="457200" y="457201"/>
            <a:ext cx="4343400" cy="1505088"/>
          </a:xfrm>
        </p:spPr>
        <p:txBody>
          <a:bodyPr/>
          <a:lstStyle/>
          <a:p>
            <a:r>
              <a:rPr lang="en-US" dirty="0"/>
              <a:t>Get Started</a:t>
            </a:r>
          </a:p>
        </p:txBody>
      </p:sp>
      <p:sp>
        <p:nvSpPr>
          <p:cNvPr id="3" name="Content Placeholder 1">
            <a:extLst>
              <a:ext uri="{FF2B5EF4-FFF2-40B4-BE49-F238E27FC236}">
                <a16:creationId xmlns:a16="http://schemas.microsoft.com/office/drawing/2014/main" id="{DEC16212-5965-4F63-ABD8-469E567056E7}"/>
              </a:ext>
            </a:extLst>
          </p:cNvPr>
          <p:cNvSpPr txBox="1">
            <a:spLocks/>
          </p:cNvSpPr>
          <p:nvPr/>
        </p:nvSpPr>
        <p:spPr>
          <a:xfrm>
            <a:off x="363681" y="1339845"/>
            <a:ext cx="6265719" cy="4046515"/>
          </a:xfrm>
          <a:prstGeom prst="rect">
            <a:avLst/>
          </a:prstGeom>
        </p:spPr>
        <p:txBody>
          <a:bodyPr/>
          <a:lstStyle>
            <a:lvl1pPr marL="342900" indent="-342900" algn="l" defTabSz="457200" rtl="0" eaLnBrk="1" latinLnBrk="0" hangingPunct="1">
              <a:lnSpc>
                <a:spcPct val="100000"/>
              </a:lnSpc>
              <a:spcBef>
                <a:spcPts val="0"/>
              </a:spcBef>
              <a:buFont typeface="Arial"/>
              <a:buChar char="•"/>
              <a:defRPr sz="1200" b="0" i="0" kern="1200">
                <a:solidFill>
                  <a:schemeClr val="tx1"/>
                </a:solidFill>
                <a:latin typeface="+mn-lt"/>
                <a:ea typeface="+mn-ea"/>
                <a:cs typeface="FS Thrive Elliot Regular"/>
              </a:defRPr>
            </a:lvl1pPr>
            <a:lvl2pPr marL="742950" indent="-285750" algn="l" defTabSz="457200" rtl="0" eaLnBrk="1" latinLnBrk="0" hangingPunct="1">
              <a:lnSpc>
                <a:spcPct val="100000"/>
              </a:lnSpc>
              <a:spcBef>
                <a:spcPts val="0"/>
              </a:spcBef>
              <a:buFont typeface="Arial"/>
              <a:buChar char="–"/>
              <a:defRPr sz="1200" b="0" i="0" kern="1200">
                <a:solidFill>
                  <a:schemeClr val="tx1"/>
                </a:solidFill>
                <a:latin typeface="+mn-lt"/>
                <a:ea typeface="+mn-ea"/>
                <a:cs typeface="FS Thrive Elliot Regular"/>
              </a:defRPr>
            </a:lvl2pPr>
            <a:lvl3pPr marL="1143000" indent="-228600" algn="l" defTabSz="457200" rtl="0" eaLnBrk="1" latinLnBrk="0" hangingPunct="1">
              <a:lnSpc>
                <a:spcPct val="100000"/>
              </a:lnSpc>
              <a:spcBef>
                <a:spcPts val="0"/>
              </a:spcBef>
              <a:buFont typeface="Wingdings" charset="2"/>
              <a:buChar char="§"/>
              <a:defRPr sz="1200" b="0" i="0" kern="1200">
                <a:solidFill>
                  <a:schemeClr val="tx1"/>
                </a:solidFill>
                <a:latin typeface="+mn-lt"/>
                <a:ea typeface="+mn-ea"/>
                <a:cs typeface="FS Thrive Elliot Regular"/>
              </a:defRPr>
            </a:lvl3pPr>
            <a:lvl4pPr marL="1600200" indent="-228600" algn="l" defTabSz="457200" rtl="0" eaLnBrk="1" latinLnBrk="0" hangingPunct="1">
              <a:spcBef>
                <a:spcPct val="20000"/>
              </a:spcBef>
              <a:buFont typeface="Arial"/>
              <a:buChar char="–"/>
              <a:defRPr sz="1100" b="0" i="0" kern="1200">
                <a:solidFill>
                  <a:schemeClr val="tx1"/>
                </a:solidFill>
                <a:latin typeface="FS Thrive Elliot Regular"/>
                <a:ea typeface="+mn-ea"/>
                <a:cs typeface="FS Thrive Elliot Regular"/>
              </a:defRPr>
            </a:lvl4pPr>
            <a:lvl5pPr marL="2057400" indent="-228600" algn="l" defTabSz="457200" rtl="0" eaLnBrk="1" latinLnBrk="0" hangingPunct="1">
              <a:spcBef>
                <a:spcPct val="20000"/>
              </a:spcBef>
              <a:buFont typeface="Arial"/>
              <a:buChar char="»"/>
              <a:defRPr sz="800" b="0" i="0" kern="1200">
                <a:solidFill>
                  <a:schemeClr val="tx1"/>
                </a:solidFill>
                <a:latin typeface="FS Thrive Elliot Regular"/>
                <a:ea typeface="+mn-ea"/>
                <a:cs typeface="FS Thrive Ellio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182880">
              <a:lnSpc>
                <a:spcPct val="150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Create an Online Account</a:t>
            </a:r>
          </a:p>
          <a:p>
            <a:pPr marL="182880" indent="-182880">
              <a:lnSpc>
                <a:spcPct val="150000"/>
              </a:lnSpc>
              <a:buFont typeface="Wingdings" panose="05000000000000000000" pitchFamily="2" charset="2"/>
              <a:buChar char="§"/>
            </a:pPr>
            <a:r>
              <a:rPr lang="en-US" sz="1800" i="1" dirty="0">
                <a:latin typeface="Arial" panose="020B0604020202020204" pitchFamily="34" charset="0"/>
                <a:cs typeface="Arial" panose="020B0604020202020204" pitchFamily="34" charset="0"/>
              </a:rPr>
              <a:t>“my </a:t>
            </a:r>
            <a:r>
              <a:rPr lang="en-US" sz="1800" dirty="0">
                <a:latin typeface="Arial" panose="020B0604020202020204" pitchFamily="34" charset="0"/>
                <a:cs typeface="Arial" panose="020B0604020202020204" pitchFamily="34" charset="0"/>
              </a:rPr>
              <a:t>Social Security” Home Page</a:t>
            </a:r>
          </a:p>
          <a:p>
            <a:pPr marL="182880" indent="-182880">
              <a:lnSpc>
                <a:spcPct val="150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Apply for Benefits Online</a:t>
            </a:r>
          </a:p>
          <a:p>
            <a:pPr marL="182880" indent="-182880">
              <a:lnSpc>
                <a:spcPct val="150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Documents You’ll Need to Apply</a:t>
            </a:r>
          </a:p>
          <a:p>
            <a:pPr marL="182880" indent="-182880">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pic>
        <p:nvPicPr>
          <p:cNvPr id="4" name="Picture 3" descr="A close up of a logo&#10;&#10;Description automatically generated">
            <a:extLst>
              <a:ext uri="{FF2B5EF4-FFF2-40B4-BE49-F238E27FC236}">
                <a16:creationId xmlns:a16="http://schemas.microsoft.com/office/drawing/2014/main" id="{21BF5FD1-9569-4AEE-B838-26F104741B2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67600" y="2881017"/>
            <a:ext cx="1097280" cy="1095966"/>
          </a:xfrm>
          <a:prstGeom prst="rect">
            <a:avLst/>
          </a:prstGeom>
        </p:spPr>
      </p:pic>
    </p:spTree>
    <p:extLst>
      <p:ext uri="{BB962C8B-B14F-4D97-AF65-F5344CB8AC3E}">
        <p14:creationId xmlns:p14="http://schemas.microsoft.com/office/powerpoint/2010/main" val="2718630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25DA3961-A154-41FB-AB9F-915CD5F6704D}"/>
              </a:ext>
            </a:extLst>
          </p:cNvPr>
          <p:cNvGrpSpPr/>
          <p:nvPr/>
        </p:nvGrpSpPr>
        <p:grpSpPr>
          <a:xfrm>
            <a:off x="1521590" y="951477"/>
            <a:ext cx="6111662" cy="5178030"/>
            <a:chOff x="906704" y="909261"/>
            <a:chExt cx="6111662" cy="5178030"/>
          </a:xfrm>
        </p:grpSpPr>
        <p:pic>
          <p:nvPicPr>
            <p:cNvPr id="32" name="Picture 31">
              <a:extLst>
                <a:ext uri="{FF2B5EF4-FFF2-40B4-BE49-F238E27FC236}">
                  <a16:creationId xmlns:a16="http://schemas.microsoft.com/office/drawing/2014/main" id="{02C75F86-673F-4A5A-85A5-F01A5E91E286}"/>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906704" y="909261"/>
              <a:ext cx="6111662" cy="5178030"/>
            </a:xfrm>
            <a:prstGeom prst="rect">
              <a:avLst/>
            </a:prstGeom>
            <a:ln w="12700">
              <a:solidFill>
                <a:schemeClr val="tx2"/>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7A4394BA-7C3B-4E28-AA43-8BE7875755FB}"/>
                </a:ext>
              </a:extLst>
            </p:cNvPr>
            <p:cNvSpPr/>
            <p:nvPr/>
          </p:nvSpPr>
          <p:spPr>
            <a:xfrm>
              <a:off x="3796729" y="3163902"/>
              <a:ext cx="1524000" cy="1356088"/>
            </a:xfrm>
            <a:prstGeom prst="rect">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D964973C-CB0F-4CC1-8435-03FF4E775DE6}"/>
              </a:ext>
            </a:extLst>
          </p:cNvPr>
          <p:cNvGrpSpPr/>
          <p:nvPr/>
        </p:nvGrpSpPr>
        <p:grpSpPr>
          <a:xfrm>
            <a:off x="1523325" y="952740"/>
            <a:ext cx="6108192" cy="5175504"/>
            <a:chOff x="1881971" y="1210886"/>
            <a:chExt cx="5324639" cy="5302291"/>
          </a:xfrm>
        </p:grpSpPr>
        <p:grpSp>
          <p:nvGrpSpPr>
            <p:cNvPr id="24" name="Group 23">
              <a:extLst>
                <a:ext uri="{FF2B5EF4-FFF2-40B4-BE49-F238E27FC236}">
                  <a16:creationId xmlns:a16="http://schemas.microsoft.com/office/drawing/2014/main" id="{F4918E74-DA13-4C4C-ACE0-EAFD2F17AAA7}"/>
                </a:ext>
              </a:extLst>
            </p:cNvPr>
            <p:cNvGrpSpPr/>
            <p:nvPr/>
          </p:nvGrpSpPr>
          <p:grpSpPr>
            <a:xfrm>
              <a:off x="1881971" y="1210886"/>
              <a:ext cx="5324639" cy="5302291"/>
              <a:chOff x="1881971" y="1210886"/>
              <a:chExt cx="5324639" cy="5302291"/>
            </a:xfrm>
          </p:grpSpPr>
          <p:pic>
            <p:nvPicPr>
              <p:cNvPr id="26" name="Picture 4" descr="H:\Internal Projects\New Baseline\Batch 2\ssMySocialSecurity.jpg">
                <a:extLst>
                  <a:ext uri="{FF2B5EF4-FFF2-40B4-BE49-F238E27FC236}">
                    <a16:creationId xmlns:a16="http://schemas.microsoft.com/office/drawing/2014/main" id="{5450A527-4076-4DA6-AC40-BD79ABA31926}"/>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881971" y="1210886"/>
                <a:ext cx="5324639" cy="5302291"/>
              </a:xfrm>
              <a:prstGeom prst="rect">
                <a:avLst/>
              </a:prstGeom>
              <a:ln w="12700">
                <a:solidFill>
                  <a:schemeClr val="tx2"/>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D8DD293A-C99D-4A22-AEE3-FA5B76725191}"/>
                  </a:ext>
                </a:extLst>
              </p:cNvPr>
              <p:cNvSpPr txBox="1"/>
              <p:nvPr/>
            </p:nvSpPr>
            <p:spPr>
              <a:xfrm>
                <a:off x="3124199" y="3134940"/>
                <a:ext cx="595035" cy="215444"/>
              </a:xfrm>
              <a:prstGeom prst="rect">
                <a:avLst/>
              </a:prstGeom>
              <a:noFill/>
              <a:ln w="12700">
                <a:solidFill>
                  <a:schemeClr val="tx2"/>
                </a:solidFill>
              </a:ln>
            </p:spPr>
            <p:txBody>
              <a:bodyPr wrap="none" rtlCol="0">
                <a:spAutoFit/>
              </a:bodyPr>
              <a:lstStyle/>
              <a:p>
                <a:r>
                  <a:rPr lang="en-US" sz="800" dirty="0">
                    <a:latin typeface="Times New Roman" panose="02020603050405020304" pitchFamily="18" charset="0"/>
                    <a:cs typeface="Times New Roman" panose="02020603050405020304" pitchFamily="18" charset="0"/>
                  </a:rPr>
                  <a:t>$1,600.00</a:t>
                </a:r>
              </a:p>
            </p:txBody>
          </p:sp>
          <p:sp>
            <p:nvSpPr>
              <p:cNvPr id="28" name="TextBox 27">
                <a:extLst>
                  <a:ext uri="{FF2B5EF4-FFF2-40B4-BE49-F238E27FC236}">
                    <a16:creationId xmlns:a16="http://schemas.microsoft.com/office/drawing/2014/main" id="{C6B7DB97-6E8A-4CA2-AE44-84F067427EE4}"/>
                  </a:ext>
                </a:extLst>
              </p:cNvPr>
              <p:cNvSpPr txBox="1"/>
              <p:nvPr/>
            </p:nvSpPr>
            <p:spPr>
              <a:xfrm>
                <a:off x="3124200" y="3350384"/>
                <a:ext cx="646331" cy="215444"/>
              </a:xfrm>
              <a:prstGeom prst="rect">
                <a:avLst/>
              </a:prstGeom>
              <a:noFill/>
              <a:ln w="12700">
                <a:solidFill>
                  <a:schemeClr val="tx2"/>
                </a:solidFill>
              </a:ln>
            </p:spPr>
            <p:txBody>
              <a:bodyPr wrap="none" rtlCol="0">
                <a:spAutoFit/>
              </a:bodyPr>
              <a:lstStyle/>
              <a:p>
                <a:r>
                  <a:rPr lang="en-US" sz="800" dirty="0">
                    <a:latin typeface="Times New Roman" panose="02020603050405020304" pitchFamily="18" charset="0"/>
                    <a:cs typeface="Times New Roman" panose="02020603050405020304" pitchFamily="18" charset="0"/>
                  </a:rPr>
                  <a:t>$72,500.00</a:t>
                </a:r>
              </a:p>
            </p:txBody>
          </p:sp>
          <p:sp>
            <p:nvSpPr>
              <p:cNvPr id="29" name="TextBox 28">
                <a:extLst>
                  <a:ext uri="{FF2B5EF4-FFF2-40B4-BE49-F238E27FC236}">
                    <a16:creationId xmlns:a16="http://schemas.microsoft.com/office/drawing/2014/main" id="{41929AE2-20B4-4400-961F-D2FDBE00304C}"/>
                  </a:ext>
                </a:extLst>
              </p:cNvPr>
              <p:cNvSpPr txBox="1"/>
              <p:nvPr/>
            </p:nvSpPr>
            <p:spPr>
              <a:xfrm>
                <a:off x="5715000" y="3242662"/>
                <a:ext cx="1219200" cy="215444"/>
              </a:xfrm>
              <a:prstGeom prst="rect">
                <a:avLst/>
              </a:prstGeom>
              <a:noFill/>
              <a:ln w="12700">
                <a:solidFill>
                  <a:schemeClr val="tx2"/>
                </a:solidFill>
              </a:ln>
            </p:spPr>
            <p:txBody>
              <a:bodyPr wrap="square" rtlCol="0">
                <a:spAutoFit/>
              </a:bodyPr>
              <a:lstStyle/>
              <a:p>
                <a:r>
                  <a:rPr lang="en-US" sz="800" dirty="0">
                    <a:latin typeface="Times New Roman" panose="02020603050405020304" pitchFamily="18" charset="0"/>
                    <a:cs typeface="Times New Roman" panose="02020603050405020304" pitchFamily="18" charset="0"/>
                  </a:rPr>
                  <a:t>XXX – XX – 1111</a:t>
                </a:r>
              </a:p>
            </p:txBody>
          </p:sp>
          <p:sp>
            <p:nvSpPr>
              <p:cNvPr id="30" name="TextBox 29">
                <a:extLst>
                  <a:ext uri="{FF2B5EF4-FFF2-40B4-BE49-F238E27FC236}">
                    <a16:creationId xmlns:a16="http://schemas.microsoft.com/office/drawing/2014/main" id="{09AE22F3-671D-4B87-821B-641A1366F6FA}"/>
                  </a:ext>
                </a:extLst>
              </p:cNvPr>
              <p:cNvSpPr txBox="1"/>
              <p:nvPr/>
            </p:nvSpPr>
            <p:spPr>
              <a:xfrm>
                <a:off x="5715000" y="3520440"/>
                <a:ext cx="1219200" cy="215444"/>
              </a:xfrm>
              <a:prstGeom prst="rect">
                <a:avLst/>
              </a:prstGeom>
              <a:noFill/>
              <a:ln w="12700">
                <a:solidFill>
                  <a:schemeClr val="tx2"/>
                </a:solidFill>
              </a:ln>
            </p:spPr>
            <p:txBody>
              <a:bodyPr wrap="square" rtlCol="0">
                <a:spAutoFit/>
              </a:bodyPr>
              <a:lstStyle/>
              <a:p>
                <a:r>
                  <a:rPr lang="en-US" sz="800" dirty="0">
                    <a:latin typeface="Times New Roman" panose="02020603050405020304" pitchFamily="18" charset="0"/>
                    <a:cs typeface="Times New Roman" panose="02020603050405020304" pitchFamily="18" charset="0"/>
                  </a:rPr>
                  <a:t>January 1</a:t>
                </a:r>
                <a:r>
                  <a:rPr lang="en-US" sz="800" baseline="30000" dirty="0">
                    <a:latin typeface="Times New Roman" panose="02020603050405020304" pitchFamily="18" charset="0"/>
                    <a:cs typeface="Times New Roman" panose="02020603050405020304" pitchFamily="18" charset="0"/>
                  </a:rPr>
                  <a:t>st</a:t>
                </a:r>
                <a:r>
                  <a:rPr lang="en-US" sz="800" dirty="0">
                    <a:latin typeface="Times New Roman" panose="02020603050405020304" pitchFamily="18" charset="0"/>
                    <a:cs typeface="Times New Roman" panose="02020603050405020304" pitchFamily="18" charset="0"/>
                  </a:rPr>
                  <a:t>, 1962</a:t>
                </a:r>
              </a:p>
            </p:txBody>
          </p:sp>
          <p:sp>
            <p:nvSpPr>
              <p:cNvPr id="31" name="TextBox 30">
                <a:extLst>
                  <a:ext uri="{FF2B5EF4-FFF2-40B4-BE49-F238E27FC236}">
                    <a16:creationId xmlns:a16="http://schemas.microsoft.com/office/drawing/2014/main" id="{A3187AD7-17EA-46A4-9884-641CBDAA5119}"/>
                  </a:ext>
                </a:extLst>
              </p:cNvPr>
              <p:cNvSpPr txBox="1"/>
              <p:nvPr/>
            </p:nvSpPr>
            <p:spPr>
              <a:xfrm>
                <a:off x="5867400" y="2176272"/>
                <a:ext cx="494122" cy="223389"/>
              </a:xfrm>
              <a:prstGeom prst="rect">
                <a:avLst/>
              </a:prstGeom>
              <a:noFill/>
              <a:ln w="12700">
                <a:solidFill>
                  <a:schemeClr val="tx2"/>
                </a:solidFill>
              </a:ln>
            </p:spPr>
            <p:txBody>
              <a:bodyPr wrap="square" rtlCol="0">
                <a:spAutoFit/>
              </a:bodyPr>
              <a:lstStyle/>
              <a:p>
                <a:r>
                  <a:rPr lang="en-US" sz="800" b="1" dirty="0">
                    <a:latin typeface="Times New Roman" panose="02020603050405020304" pitchFamily="18" charset="0"/>
                    <a:cs typeface="Times New Roman" panose="02020603050405020304" pitchFamily="18" charset="0"/>
                  </a:rPr>
                  <a:t>John</a:t>
                </a:r>
              </a:p>
            </p:txBody>
          </p:sp>
        </p:grpSp>
        <p:sp>
          <p:nvSpPr>
            <p:cNvPr id="25" name="TextBox 24">
              <a:extLst>
                <a:ext uri="{FF2B5EF4-FFF2-40B4-BE49-F238E27FC236}">
                  <a16:creationId xmlns:a16="http://schemas.microsoft.com/office/drawing/2014/main" id="{60FFC7FF-6349-451C-A633-4E12470BF112}"/>
                </a:ext>
              </a:extLst>
            </p:cNvPr>
            <p:cNvSpPr txBox="1"/>
            <p:nvPr/>
          </p:nvSpPr>
          <p:spPr>
            <a:xfrm>
              <a:off x="5715000" y="4023360"/>
              <a:ext cx="1219200" cy="215444"/>
            </a:xfrm>
            <a:prstGeom prst="rect">
              <a:avLst/>
            </a:prstGeom>
            <a:noFill/>
            <a:ln w="12700">
              <a:solidFill>
                <a:schemeClr val="tx2"/>
              </a:solidFill>
            </a:ln>
          </p:spPr>
          <p:txBody>
            <a:bodyPr wrap="square" rtlCol="0">
              <a:spAutoFit/>
            </a:bodyPr>
            <a:lstStyle/>
            <a:p>
              <a:r>
                <a:rPr lang="en-US" sz="800" dirty="0">
                  <a:latin typeface="Times New Roman" panose="02020603050405020304" pitchFamily="18" charset="0"/>
                  <a:cs typeface="Times New Roman" panose="02020603050405020304" pitchFamily="18" charset="0"/>
                </a:rPr>
                <a:t>John.smith@email.com</a:t>
              </a:r>
            </a:p>
          </p:txBody>
        </p:sp>
      </p:grpSp>
      <p:sp>
        <p:nvSpPr>
          <p:cNvPr id="3" name="Title 2">
            <a:extLst>
              <a:ext uri="{FF2B5EF4-FFF2-40B4-BE49-F238E27FC236}">
                <a16:creationId xmlns:a16="http://schemas.microsoft.com/office/drawing/2014/main" id="{AF6CD8AF-27DF-4C80-ACAA-D50DBE9B5913}"/>
              </a:ext>
            </a:extLst>
          </p:cNvPr>
          <p:cNvSpPr>
            <a:spLocks noGrp="1"/>
          </p:cNvSpPr>
          <p:nvPr>
            <p:ph type="title"/>
          </p:nvPr>
        </p:nvSpPr>
        <p:spPr>
          <a:xfrm>
            <a:off x="1219200" y="457200"/>
            <a:ext cx="8229600" cy="904122"/>
          </a:xfrm>
        </p:spPr>
        <p:txBody>
          <a:bodyPr/>
          <a:lstStyle/>
          <a:p>
            <a:r>
              <a:rPr lang="en-US" dirty="0"/>
              <a:t>Create an Online Account</a:t>
            </a:r>
          </a:p>
        </p:txBody>
      </p:sp>
      <p:pic>
        <p:nvPicPr>
          <p:cNvPr id="10" name="Picture 9" descr="A close up of a logo&#10;&#10;Description automatically generated">
            <a:extLst>
              <a:ext uri="{FF2B5EF4-FFF2-40B4-BE49-F238E27FC236}">
                <a16:creationId xmlns:a16="http://schemas.microsoft.com/office/drawing/2014/main" id="{1A9604EE-CBD4-4D42-BBFF-8099FCB1014C}"/>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03705" y="231913"/>
            <a:ext cx="915495" cy="914400"/>
          </a:xfrm>
          <a:prstGeom prst="rect">
            <a:avLst/>
          </a:prstGeom>
        </p:spPr>
      </p:pic>
      <p:grpSp>
        <p:nvGrpSpPr>
          <p:cNvPr id="36" name="Group 35">
            <a:extLst>
              <a:ext uri="{FF2B5EF4-FFF2-40B4-BE49-F238E27FC236}">
                <a16:creationId xmlns:a16="http://schemas.microsoft.com/office/drawing/2014/main" id="{C0514B90-5DFD-4FB1-A9CE-203C3171D1AF}"/>
              </a:ext>
            </a:extLst>
          </p:cNvPr>
          <p:cNvGrpSpPr/>
          <p:nvPr/>
        </p:nvGrpSpPr>
        <p:grpSpPr>
          <a:xfrm>
            <a:off x="1523325" y="952740"/>
            <a:ext cx="6108192" cy="5175504"/>
            <a:chOff x="1295400" y="1038218"/>
            <a:chExt cx="6108192" cy="5232669"/>
          </a:xfrm>
        </p:grpSpPr>
        <p:pic>
          <p:nvPicPr>
            <p:cNvPr id="22" name="Picture 21">
              <a:extLst>
                <a:ext uri="{FF2B5EF4-FFF2-40B4-BE49-F238E27FC236}">
                  <a16:creationId xmlns:a16="http://schemas.microsoft.com/office/drawing/2014/main" id="{5F8F26F5-5C57-42FF-A911-90533A86DC75}"/>
                </a:ext>
              </a:extLst>
            </p:cNvPr>
            <p:cNvPicPr>
              <a:picLocks noChangeAspect="1"/>
            </p:cNvPicPr>
            <p:nvPr/>
          </p:nvPicPr>
          <p:blipFill>
            <a:blip r:embed="rId6"/>
            <a:stretch>
              <a:fillRect/>
            </a:stretch>
          </p:blipFill>
          <p:spPr>
            <a:xfrm>
              <a:off x="1295400" y="1038218"/>
              <a:ext cx="6108192" cy="5232669"/>
            </a:xfrm>
            <a:prstGeom prst="rect">
              <a:avLst/>
            </a:prstGeom>
            <a:ln w="12700">
              <a:solidFill>
                <a:schemeClr val="tx2"/>
              </a:solidFill>
            </a:ln>
          </p:spPr>
        </p:pic>
        <p:cxnSp>
          <p:nvCxnSpPr>
            <p:cNvPr id="35" name="Straight Arrow Connector 34">
              <a:extLst>
                <a:ext uri="{FF2B5EF4-FFF2-40B4-BE49-F238E27FC236}">
                  <a16:creationId xmlns:a16="http://schemas.microsoft.com/office/drawing/2014/main" id="{448893C3-9D8E-44C0-95E8-CC2B3B756C40}"/>
                </a:ext>
              </a:extLst>
            </p:cNvPr>
            <p:cNvCxnSpPr/>
            <p:nvPr/>
          </p:nvCxnSpPr>
          <p:spPr>
            <a:xfrm flipH="1">
              <a:off x="4951829" y="4267200"/>
              <a:ext cx="1879944" cy="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19CCA9D1-480C-479C-B359-30D833CD2EF2}"/>
              </a:ext>
            </a:extLst>
          </p:cNvPr>
          <p:cNvGrpSpPr/>
          <p:nvPr/>
        </p:nvGrpSpPr>
        <p:grpSpPr>
          <a:xfrm>
            <a:off x="1523325" y="952740"/>
            <a:ext cx="6108192" cy="5175504"/>
            <a:chOff x="1686685" y="966403"/>
            <a:chExt cx="6108192" cy="5175504"/>
          </a:xfrm>
        </p:grpSpPr>
        <p:pic>
          <p:nvPicPr>
            <p:cNvPr id="9" name="Picture 8">
              <a:extLst>
                <a:ext uri="{FF2B5EF4-FFF2-40B4-BE49-F238E27FC236}">
                  <a16:creationId xmlns:a16="http://schemas.microsoft.com/office/drawing/2014/main" id="{4A69F47B-380B-4AF6-B434-A9F673493B8F}"/>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686685" y="966403"/>
              <a:ext cx="6108192" cy="5175504"/>
            </a:xfrm>
            <a:prstGeom prst="rect">
              <a:avLst/>
            </a:prstGeom>
            <a:noFill/>
            <a:ln w="12700">
              <a:solidFill>
                <a:schemeClr val="tx2"/>
              </a:solidFill>
            </a:ln>
            <a:effectLst>
              <a:outerShdw blurRad="50800" dist="38100" dir="2700000" algn="tl" rotWithShape="0">
                <a:prstClr val="black">
                  <a:alpha val="40000"/>
                </a:prstClr>
              </a:outerShdw>
            </a:effectLst>
          </p:spPr>
        </p:pic>
        <p:sp>
          <p:nvSpPr>
            <p:cNvPr id="2" name="Oval 1">
              <a:extLst>
                <a:ext uri="{FF2B5EF4-FFF2-40B4-BE49-F238E27FC236}">
                  <a16:creationId xmlns:a16="http://schemas.microsoft.com/office/drawing/2014/main" id="{C2D34A43-E48B-43E7-850B-BFF9CEEB1D11}"/>
                </a:ext>
              </a:extLst>
            </p:cNvPr>
            <p:cNvSpPr/>
            <p:nvPr/>
          </p:nvSpPr>
          <p:spPr>
            <a:xfrm>
              <a:off x="1987865" y="4495800"/>
              <a:ext cx="1219200" cy="1087404"/>
            </a:xfrm>
            <a:prstGeom prst="ellipse">
              <a:avLst/>
            </a:pr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0867660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6"/>
                                        </p:tgtEl>
                                      </p:cBhvr>
                                    </p:animEffect>
                                    <p:set>
                                      <p:cBhvr>
                                        <p:cTn id="12" dur="1" fill="hold">
                                          <p:stCondLst>
                                            <p:cond delay="499"/>
                                          </p:stCondLst>
                                        </p:cTn>
                                        <p:tgtEl>
                                          <p:spTgt spid="3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3"/>
                                        </p:tgtEl>
                                      </p:cBhvr>
                                    </p:animEffect>
                                    <p:set>
                                      <p:cBhvr>
                                        <p:cTn id="17"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6CD8AF-27DF-4C80-ACAA-D50DBE9B5913}"/>
              </a:ext>
            </a:extLst>
          </p:cNvPr>
          <p:cNvSpPr>
            <a:spLocks noGrp="1"/>
          </p:cNvSpPr>
          <p:nvPr>
            <p:ph type="title"/>
          </p:nvPr>
        </p:nvSpPr>
        <p:spPr/>
        <p:txBody>
          <a:bodyPr/>
          <a:lstStyle/>
          <a:p>
            <a:r>
              <a:rPr lang="en-US" u="none" dirty="0"/>
              <a:t>        </a:t>
            </a:r>
            <a:r>
              <a:rPr lang="en-US" dirty="0"/>
              <a:t>What You’ll Need to Apply for Retirement Benefits:</a:t>
            </a:r>
            <a:br>
              <a:rPr lang="en-US" dirty="0"/>
            </a:br>
            <a:br>
              <a:rPr lang="en-US" dirty="0"/>
            </a:br>
            <a:br>
              <a:rPr lang="en-US" dirty="0"/>
            </a:br>
            <a:br>
              <a:rPr lang="en-US" dirty="0"/>
            </a:br>
            <a:endParaRPr lang="en-US" dirty="0"/>
          </a:p>
        </p:txBody>
      </p:sp>
      <p:pic>
        <p:nvPicPr>
          <p:cNvPr id="5" name="Picture 4" descr="A close up of a logo&#10;&#10;Description automatically generated">
            <a:extLst>
              <a:ext uri="{FF2B5EF4-FFF2-40B4-BE49-F238E27FC236}">
                <a16:creationId xmlns:a16="http://schemas.microsoft.com/office/drawing/2014/main" id="{172F94AD-ACD1-4EF5-A7F9-FDCEBA28916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03705" y="231913"/>
            <a:ext cx="915495" cy="914400"/>
          </a:xfrm>
          <a:prstGeom prst="rect">
            <a:avLst/>
          </a:prstGeom>
        </p:spPr>
      </p:pic>
      <p:sp>
        <p:nvSpPr>
          <p:cNvPr id="6" name="Rectangle 5">
            <a:extLst>
              <a:ext uri="{FF2B5EF4-FFF2-40B4-BE49-F238E27FC236}">
                <a16:creationId xmlns:a16="http://schemas.microsoft.com/office/drawing/2014/main" id="{9CA16AA6-B135-4496-A11D-BECC557B3B12}"/>
              </a:ext>
            </a:extLst>
          </p:cNvPr>
          <p:cNvSpPr/>
          <p:nvPr/>
        </p:nvSpPr>
        <p:spPr>
          <a:xfrm>
            <a:off x="1371600" y="2133600"/>
            <a:ext cx="6400800" cy="3376245"/>
          </a:xfrm>
          <a:prstGeom prst="rect">
            <a:avLst/>
          </a:prstGeom>
        </p:spPr>
        <p:txBody>
          <a:bodyPr wrap="square">
            <a:spAutoFit/>
          </a:bodyPr>
          <a:lstStyle/>
          <a:p>
            <a:pPr marL="285750" indent="-285750">
              <a:lnSpc>
                <a:spcPct val="150000"/>
              </a:lnSpc>
              <a:buFont typeface="Wingdings" panose="05000000000000000000" pitchFamily="2" charset="2"/>
              <a:buChar char="§"/>
            </a:pPr>
            <a:r>
              <a:rPr lang="en-US" dirty="0"/>
              <a:t>Date and Location of Birth</a:t>
            </a:r>
          </a:p>
          <a:p>
            <a:pPr marL="285750" indent="-285750">
              <a:lnSpc>
                <a:spcPct val="150000"/>
              </a:lnSpc>
              <a:buFont typeface="Wingdings" panose="05000000000000000000" pitchFamily="2" charset="2"/>
              <a:buChar char="§"/>
            </a:pPr>
            <a:r>
              <a:rPr lang="en-US" dirty="0"/>
              <a:t>Marriage and Divorce</a:t>
            </a:r>
          </a:p>
          <a:p>
            <a:pPr marL="285750" indent="-285750">
              <a:lnSpc>
                <a:spcPct val="150000"/>
              </a:lnSpc>
              <a:buFont typeface="Wingdings" panose="05000000000000000000" pitchFamily="2" charset="2"/>
              <a:buChar char="§"/>
            </a:pPr>
            <a:r>
              <a:rPr lang="en-US" dirty="0"/>
              <a:t>Names and Dates of Birth of Children</a:t>
            </a:r>
          </a:p>
          <a:p>
            <a:pPr marL="285750" indent="-285750">
              <a:lnSpc>
                <a:spcPct val="150000"/>
              </a:lnSpc>
              <a:buFont typeface="Wingdings" panose="05000000000000000000" pitchFamily="2" charset="2"/>
              <a:buChar char="§"/>
            </a:pPr>
            <a:r>
              <a:rPr lang="en-US" dirty="0"/>
              <a:t>U.S. Military Service</a:t>
            </a:r>
          </a:p>
          <a:p>
            <a:pPr marL="285750" indent="-285750">
              <a:lnSpc>
                <a:spcPct val="150000"/>
              </a:lnSpc>
              <a:buFont typeface="Wingdings" panose="05000000000000000000" pitchFamily="2" charset="2"/>
              <a:buChar char="§"/>
            </a:pPr>
            <a:r>
              <a:rPr lang="en-US" dirty="0"/>
              <a:t>Employment History for Current Year and Prior 2 Years</a:t>
            </a:r>
          </a:p>
          <a:p>
            <a:pPr marL="285750" indent="-285750">
              <a:lnSpc>
                <a:spcPct val="150000"/>
              </a:lnSpc>
              <a:buFont typeface="Wingdings" panose="05000000000000000000" pitchFamily="2" charset="2"/>
              <a:buChar char="§"/>
            </a:pPr>
            <a:r>
              <a:rPr lang="en-US" dirty="0"/>
              <a:t>Direct Deposit Information</a:t>
            </a:r>
            <a:br>
              <a:rPr lang="en-US" dirty="0"/>
            </a:br>
            <a:br>
              <a:rPr lang="en-US" dirty="0"/>
            </a:br>
            <a:endParaRPr lang="en-US" dirty="0"/>
          </a:p>
        </p:txBody>
      </p:sp>
    </p:spTree>
    <p:extLst>
      <p:ext uri="{BB962C8B-B14F-4D97-AF65-F5344CB8AC3E}">
        <p14:creationId xmlns:p14="http://schemas.microsoft.com/office/powerpoint/2010/main" val="4168567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D7EFBE-2C53-4333-8EEB-0EA2627FD49E}"/>
              </a:ext>
            </a:extLst>
          </p:cNvPr>
          <p:cNvSpPr>
            <a:spLocks noGrp="1"/>
          </p:cNvSpPr>
          <p:nvPr>
            <p:ph type="ctrTitle"/>
          </p:nvPr>
        </p:nvSpPr>
        <p:spPr>
          <a:xfrm>
            <a:off x="457200" y="457201"/>
            <a:ext cx="4343400" cy="1505088"/>
          </a:xfrm>
        </p:spPr>
        <p:txBody>
          <a:bodyPr/>
          <a:lstStyle/>
          <a:p>
            <a:r>
              <a:rPr lang="en-US" dirty="0"/>
              <a:t>Medicare</a:t>
            </a:r>
          </a:p>
        </p:txBody>
      </p:sp>
      <p:sp>
        <p:nvSpPr>
          <p:cNvPr id="3" name="Content Placeholder 1">
            <a:extLst>
              <a:ext uri="{FF2B5EF4-FFF2-40B4-BE49-F238E27FC236}">
                <a16:creationId xmlns:a16="http://schemas.microsoft.com/office/drawing/2014/main" id="{D8194E21-6F45-48AB-9F2D-23F7725038BC}"/>
              </a:ext>
            </a:extLst>
          </p:cNvPr>
          <p:cNvSpPr txBox="1">
            <a:spLocks/>
          </p:cNvSpPr>
          <p:nvPr/>
        </p:nvSpPr>
        <p:spPr>
          <a:xfrm>
            <a:off x="457200" y="1530982"/>
            <a:ext cx="6265719" cy="2241555"/>
          </a:xfrm>
          <a:prstGeom prst="rect">
            <a:avLst/>
          </a:prstGeom>
        </p:spPr>
        <p:txBody>
          <a:bodyPr/>
          <a:lstStyle>
            <a:lvl1pPr marL="342900" indent="-342900" algn="l" defTabSz="457200" rtl="0" eaLnBrk="1" latinLnBrk="0" hangingPunct="1">
              <a:lnSpc>
                <a:spcPct val="100000"/>
              </a:lnSpc>
              <a:spcBef>
                <a:spcPts val="0"/>
              </a:spcBef>
              <a:buFont typeface="Arial"/>
              <a:buChar char="•"/>
              <a:defRPr sz="1200" b="0" i="0" kern="1200">
                <a:solidFill>
                  <a:schemeClr val="tx1"/>
                </a:solidFill>
                <a:latin typeface="+mn-lt"/>
                <a:ea typeface="+mn-ea"/>
                <a:cs typeface="FS Thrive Elliot Regular"/>
              </a:defRPr>
            </a:lvl1pPr>
            <a:lvl2pPr marL="742950" indent="-285750" algn="l" defTabSz="457200" rtl="0" eaLnBrk="1" latinLnBrk="0" hangingPunct="1">
              <a:lnSpc>
                <a:spcPct val="100000"/>
              </a:lnSpc>
              <a:spcBef>
                <a:spcPts val="0"/>
              </a:spcBef>
              <a:buFont typeface="Arial"/>
              <a:buChar char="–"/>
              <a:defRPr sz="1200" b="0" i="0" kern="1200">
                <a:solidFill>
                  <a:schemeClr val="tx1"/>
                </a:solidFill>
                <a:latin typeface="+mn-lt"/>
                <a:ea typeface="+mn-ea"/>
                <a:cs typeface="FS Thrive Elliot Regular"/>
              </a:defRPr>
            </a:lvl2pPr>
            <a:lvl3pPr marL="1143000" indent="-228600" algn="l" defTabSz="457200" rtl="0" eaLnBrk="1" latinLnBrk="0" hangingPunct="1">
              <a:lnSpc>
                <a:spcPct val="100000"/>
              </a:lnSpc>
              <a:spcBef>
                <a:spcPts val="0"/>
              </a:spcBef>
              <a:buFont typeface="Wingdings" charset="2"/>
              <a:buChar char="§"/>
              <a:defRPr sz="1200" b="0" i="0" kern="1200">
                <a:solidFill>
                  <a:schemeClr val="tx1"/>
                </a:solidFill>
                <a:latin typeface="+mn-lt"/>
                <a:ea typeface="+mn-ea"/>
                <a:cs typeface="FS Thrive Elliot Regular"/>
              </a:defRPr>
            </a:lvl3pPr>
            <a:lvl4pPr marL="1600200" indent="-228600" algn="l" defTabSz="457200" rtl="0" eaLnBrk="1" latinLnBrk="0" hangingPunct="1">
              <a:spcBef>
                <a:spcPct val="20000"/>
              </a:spcBef>
              <a:buFont typeface="Arial"/>
              <a:buChar char="–"/>
              <a:defRPr sz="1100" b="0" i="0" kern="1200">
                <a:solidFill>
                  <a:schemeClr val="tx1"/>
                </a:solidFill>
                <a:latin typeface="FS Thrive Elliot Regular"/>
                <a:ea typeface="+mn-ea"/>
                <a:cs typeface="FS Thrive Elliot Regular"/>
              </a:defRPr>
            </a:lvl4pPr>
            <a:lvl5pPr marL="2057400" indent="-228600" algn="l" defTabSz="457200" rtl="0" eaLnBrk="1" latinLnBrk="0" hangingPunct="1">
              <a:spcBef>
                <a:spcPct val="20000"/>
              </a:spcBef>
              <a:buFont typeface="Arial"/>
              <a:buChar char="»"/>
              <a:defRPr sz="800" b="0" i="0" kern="1200">
                <a:solidFill>
                  <a:schemeClr val="tx1"/>
                </a:solidFill>
                <a:latin typeface="FS Thrive Elliot Regular"/>
                <a:ea typeface="+mn-ea"/>
                <a:cs typeface="FS Thrive Ellio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182880">
              <a:lnSpc>
                <a:spcPct val="150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Part A</a:t>
            </a:r>
          </a:p>
          <a:p>
            <a:pPr marL="182880" indent="-182880">
              <a:lnSpc>
                <a:spcPct val="150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Part B</a:t>
            </a:r>
          </a:p>
          <a:p>
            <a:pPr marL="182880" indent="-182880">
              <a:lnSpc>
                <a:spcPct val="150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Part C (Medicare Advantage)</a:t>
            </a:r>
          </a:p>
          <a:p>
            <a:pPr marL="182880" indent="-182880">
              <a:lnSpc>
                <a:spcPct val="150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Part D</a:t>
            </a:r>
          </a:p>
          <a:p>
            <a:pPr marL="182880" indent="-182880">
              <a:lnSpc>
                <a:spcPct val="150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The “Donut Hole” Coverage Gap</a:t>
            </a:r>
          </a:p>
          <a:p>
            <a:pPr marL="182880" indent="-182880">
              <a:lnSpc>
                <a:spcPct val="150000"/>
              </a:lnSpc>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a:p>
            <a:pPr marL="182880" indent="-182880">
              <a:lnSpc>
                <a:spcPct val="150000"/>
              </a:lnSpc>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a:p>
            <a:pPr marL="182880" indent="-182880">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pic>
        <p:nvPicPr>
          <p:cNvPr id="4" name="Picture 3" descr="A close up of a logo&#10;&#10;Description automatically generated">
            <a:extLst>
              <a:ext uri="{FF2B5EF4-FFF2-40B4-BE49-F238E27FC236}">
                <a16:creationId xmlns:a16="http://schemas.microsoft.com/office/drawing/2014/main" id="{BCFDC647-B0FD-4682-9125-C5E32B97A08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67600" y="2651760"/>
            <a:ext cx="1097280" cy="1097280"/>
          </a:xfrm>
          <a:prstGeom prst="rect">
            <a:avLst/>
          </a:prstGeom>
        </p:spPr>
      </p:pic>
    </p:spTree>
    <p:extLst>
      <p:ext uri="{BB962C8B-B14F-4D97-AF65-F5344CB8AC3E}">
        <p14:creationId xmlns:p14="http://schemas.microsoft.com/office/powerpoint/2010/main" val="1046019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36C567-1C3F-4BF6-A81E-7BEE928BE752}"/>
              </a:ext>
            </a:extLst>
          </p:cNvPr>
          <p:cNvSpPr txBox="1"/>
          <p:nvPr/>
        </p:nvSpPr>
        <p:spPr>
          <a:xfrm>
            <a:off x="459456" y="5523259"/>
            <a:ext cx="7848600" cy="779854"/>
          </a:xfrm>
          <a:prstGeom prst="rect">
            <a:avLst/>
          </a:prstGeom>
        </p:spPr>
        <p:txBody>
          <a:bodyPr wrap="square" lIns="0" tIns="0" rIns="0" bIns="0" rtlCol="0" anchor="t">
            <a:noAutofit/>
          </a:bodyPr>
          <a:lstStyle/>
          <a:p>
            <a:pPr>
              <a:lnSpc>
                <a:spcPts val="1200"/>
              </a:lnSpc>
            </a:pPr>
            <a:r>
              <a:rPr lang="en-US" sz="1000" baseline="30000" dirty="0">
                <a:solidFill>
                  <a:srgbClr val="000000"/>
                </a:solidFill>
                <a:latin typeface="Arial" panose="020B0604020202020204" pitchFamily="34" charset="0"/>
                <a:cs typeface="FS Thrive Elliot Regular"/>
              </a:rPr>
              <a:t>1</a:t>
            </a:r>
            <a:r>
              <a:rPr lang="en-US" sz="1000" dirty="0">
                <a:solidFill>
                  <a:srgbClr val="000000"/>
                </a:solidFill>
                <a:latin typeface="Arial" panose="020B0604020202020204" pitchFamily="34" charset="0"/>
                <a:cs typeface="FS Thrive Elliot Regular"/>
              </a:rPr>
              <a:t> This is not an annual deductible, but a reoccurring deductible that resets once you have been out of the hospital for 60 days.</a:t>
            </a:r>
          </a:p>
          <a:p>
            <a:pPr>
              <a:lnSpc>
                <a:spcPts val="1200"/>
              </a:lnSpc>
            </a:pPr>
            <a:r>
              <a:rPr lang="en-US" sz="1000" baseline="30000" dirty="0">
                <a:solidFill>
                  <a:srgbClr val="000000"/>
                </a:solidFill>
                <a:latin typeface="Arial" panose="020B0604020202020204" pitchFamily="34" charset="0"/>
                <a:cs typeface="FS Thrive Elliot Regular"/>
              </a:rPr>
              <a:t>2 </a:t>
            </a:r>
            <a:r>
              <a:rPr lang="en-US" sz="1000" dirty="0">
                <a:solidFill>
                  <a:srgbClr val="000000"/>
                </a:solidFill>
                <a:latin typeface="Arial" panose="020B0604020202020204" pitchFamily="34" charset="0"/>
                <a:cs typeface="FS Thrive Elliot Regular"/>
              </a:rPr>
              <a:t>Medicare grants you 60 “lifetime reserve” days.  Once these are exhausted, you are 100% responsible for costs beyond the 90 day mark.</a:t>
            </a:r>
          </a:p>
          <a:p>
            <a:pPr>
              <a:lnSpc>
                <a:spcPts val="1200"/>
              </a:lnSpc>
            </a:pPr>
            <a:endParaRPr lang="en-US" sz="1000" dirty="0">
              <a:solidFill>
                <a:srgbClr val="000000"/>
              </a:solidFill>
              <a:latin typeface="Arial" panose="020B0604020202020204" pitchFamily="34" charset="0"/>
              <a:cs typeface="FS Thrive Elliot Regular"/>
            </a:endParaRPr>
          </a:p>
        </p:txBody>
      </p:sp>
      <p:sp>
        <p:nvSpPr>
          <p:cNvPr id="7" name="Rectangle: Rounded Corners 6">
            <a:extLst>
              <a:ext uri="{FF2B5EF4-FFF2-40B4-BE49-F238E27FC236}">
                <a16:creationId xmlns:a16="http://schemas.microsoft.com/office/drawing/2014/main" id="{A3B92656-D011-41A8-956E-C5515049FA81}"/>
              </a:ext>
            </a:extLst>
          </p:cNvPr>
          <p:cNvSpPr/>
          <p:nvPr/>
        </p:nvSpPr>
        <p:spPr>
          <a:xfrm>
            <a:off x="1600200" y="1054904"/>
            <a:ext cx="5943600" cy="4279096"/>
          </a:xfrm>
          <a:prstGeom prst="round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365760" indent="-182880">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Funded by Medicare Tax at 2.9%</a:t>
            </a:r>
            <a:endParaRPr lang="en-US" baseline="30000" dirty="0">
              <a:solidFill>
                <a:schemeClr val="tx1"/>
              </a:solidFill>
              <a:latin typeface="Arial" panose="020B0604020202020204" pitchFamily="34" charset="0"/>
              <a:cs typeface="Arial" panose="020B0604020202020204" pitchFamily="34" charset="0"/>
            </a:endParaRPr>
          </a:p>
          <a:p>
            <a:pPr marL="365760" indent="-182880">
              <a:buFont typeface="Wingdings" panose="05000000000000000000" pitchFamily="2" charset="2"/>
              <a:buChar char="§"/>
            </a:pPr>
            <a:endParaRPr lang="en-US" dirty="0">
              <a:solidFill>
                <a:schemeClr val="tx1"/>
              </a:solidFill>
              <a:latin typeface="Arial" panose="020B0604020202020204" pitchFamily="34" charset="0"/>
              <a:cs typeface="Arial" panose="020B0604020202020204" pitchFamily="34" charset="0"/>
            </a:endParaRPr>
          </a:p>
          <a:p>
            <a:pPr marL="365760" indent="-182880">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Compulsory</a:t>
            </a:r>
          </a:p>
          <a:p>
            <a:pPr marL="365760" indent="-182880">
              <a:buFont typeface="Wingdings" panose="05000000000000000000" pitchFamily="2" charset="2"/>
              <a:buChar char="§"/>
            </a:pPr>
            <a:endParaRPr lang="en-US" dirty="0">
              <a:solidFill>
                <a:schemeClr val="tx1"/>
              </a:solidFill>
              <a:latin typeface="Arial" panose="020B0604020202020204" pitchFamily="34" charset="0"/>
              <a:cs typeface="Arial" panose="020B0604020202020204" pitchFamily="34" charset="0"/>
            </a:endParaRPr>
          </a:p>
          <a:p>
            <a:pPr marL="365760" indent="-182880">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$1,408 ($1,484 in 2021) deductible for each benefit period</a:t>
            </a:r>
            <a:r>
              <a:rPr lang="en-US" baseline="30000" dirty="0">
                <a:solidFill>
                  <a:schemeClr val="tx1"/>
                </a:solidFill>
                <a:latin typeface="Arial" panose="020B0604020202020204" pitchFamily="34" charset="0"/>
                <a:cs typeface="Arial" panose="020B0604020202020204" pitchFamily="34" charset="0"/>
              </a:rPr>
              <a:t>1</a:t>
            </a:r>
          </a:p>
          <a:p>
            <a:pPr marL="365760" indent="-182880">
              <a:buFont typeface="Wingdings" panose="05000000000000000000" pitchFamily="2" charset="2"/>
              <a:buChar char="§"/>
            </a:pPr>
            <a:endParaRPr lang="en-US" dirty="0">
              <a:solidFill>
                <a:schemeClr val="tx1"/>
              </a:solidFill>
              <a:latin typeface="Arial" panose="020B0604020202020204" pitchFamily="34" charset="0"/>
              <a:cs typeface="Arial" panose="020B0604020202020204" pitchFamily="34" charset="0"/>
            </a:endParaRPr>
          </a:p>
          <a:p>
            <a:pPr marL="365760" indent="-182880">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Days 1-60: $0</a:t>
            </a:r>
          </a:p>
          <a:p>
            <a:pPr marL="365760" indent="-182880">
              <a:buFont typeface="Wingdings" panose="05000000000000000000" pitchFamily="2" charset="2"/>
              <a:buChar char="§"/>
            </a:pPr>
            <a:endParaRPr lang="en-US" dirty="0">
              <a:solidFill>
                <a:schemeClr val="tx1"/>
              </a:solidFill>
              <a:latin typeface="Arial" panose="020B0604020202020204" pitchFamily="34" charset="0"/>
              <a:cs typeface="Arial" panose="020B0604020202020204" pitchFamily="34" charset="0"/>
            </a:endParaRPr>
          </a:p>
          <a:p>
            <a:pPr marL="365760" indent="-182880">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Days 61-90: $352 ($371 in 2021) per day coinsurance</a:t>
            </a:r>
          </a:p>
          <a:p>
            <a:pPr marL="365760" indent="-182880">
              <a:buFont typeface="Wingdings" panose="05000000000000000000" pitchFamily="2" charset="2"/>
              <a:buChar char="§"/>
            </a:pPr>
            <a:endParaRPr lang="en-US" dirty="0">
              <a:solidFill>
                <a:schemeClr val="tx1"/>
              </a:solidFill>
              <a:latin typeface="Arial" panose="020B0604020202020204" pitchFamily="34" charset="0"/>
              <a:cs typeface="Arial" panose="020B0604020202020204" pitchFamily="34" charset="0"/>
            </a:endParaRPr>
          </a:p>
          <a:p>
            <a:pPr marL="365760" indent="-182880">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Days 91+: $704 ($742 in 2021) per “lifetime reserve day”</a:t>
            </a:r>
            <a:r>
              <a:rPr lang="en-US" baseline="30000" dirty="0">
                <a:solidFill>
                  <a:schemeClr val="tx1"/>
                </a:solidFill>
                <a:latin typeface="Arial" panose="020B0604020202020204" pitchFamily="34" charset="0"/>
                <a:cs typeface="Arial" panose="020B0604020202020204" pitchFamily="34" charset="0"/>
              </a:rPr>
              <a:t>2  </a:t>
            </a:r>
            <a:endParaRPr lang="en-US" dirty="0">
              <a:solidFill>
                <a:schemeClr val="tx1"/>
              </a:solidFill>
              <a:latin typeface="Arial" panose="020B0604020202020204" pitchFamily="34" charset="0"/>
              <a:cs typeface="Arial" panose="020B0604020202020204" pitchFamily="34" charset="0"/>
            </a:endParaRPr>
          </a:p>
          <a:p>
            <a:pPr marL="365760" indent="-182880">
              <a:buFont typeface="Wingdings" panose="05000000000000000000" pitchFamily="2" charset="2"/>
              <a:buChar char="§"/>
            </a:pPr>
            <a:endParaRPr lang="en-US" dirty="0">
              <a:solidFill>
                <a:schemeClr val="tx1"/>
              </a:solidFill>
              <a:latin typeface="Arial" panose="020B0604020202020204" pitchFamily="34" charset="0"/>
              <a:cs typeface="Arial" panose="020B0604020202020204" pitchFamily="34" charset="0"/>
            </a:endParaRPr>
          </a:p>
          <a:p>
            <a:pPr marL="365760" indent="-182880">
              <a:buFont typeface="Wingdings" panose="05000000000000000000" pitchFamily="2" charset="2"/>
              <a:buChar char="§"/>
            </a:pPr>
            <a:endParaRPr lang="en-US" baseline="3000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36C68FD-2BE6-461A-9E8A-8FD4E2EA0E9B}"/>
              </a:ext>
            </a:extLst>
          </p:cNvPr>
          <p:cNvPicPr>
            <a:picLocks noChangeAspect="1"/>
          </p:cNvPicPr>
          <p:nvPr/>
        </p:nvPicPr>
        <p:blipFill>
          <a:blip r:embed="rId3"/>
          <a:stretch>
            <a:fillRect/>
          </a:stretch>
        </p:blipFill>
        <p:spPr>
          <a:xfrm>
            <a:off x="395661" y="323321"/>
            <a:ext cx="731583" cy="731583"/>
          </a:xfrm>
          <a:prstGeom prst="rect">
            <a:avLst/>
          </a:prstGeom>
        </p:spPr>
      </p:pic>
      <p:sp>
        <p:nvSpPr>
          <p:cNvPr id="6" name="Title 2">
            <a:extLst>
              <a:ext uri="{FF2B5EF4-FFF2-40B4-BE49-F238E27FC236}">
                <a16:creationId xmlns:a16="http://schemas.microsoft.com/office/drawing/2014/main" id="{13E100D8-E36A-496E-B2F8-3DC342277CCD}"/>
              </a:ext>
            </a:extLst>
          </p:cNvPr>
          <p:cNvSpPr>
            <a:spLocks noGrp="1"/>
          </p:cNvSpPr>
          <p:nvPr>
            <p:ph type="title"/>
          </p:nvPr>
        </p:nvSpPr>
        <p:spPr>
          <a:xfrm>
            <a:off x="1219200" y="457200"/>
            <a:ext cx="8229600" cy="904122"/>
          </a:xfrm>
        </p:spPr>
        <p:txBody>
          <a:bodyPr/>
          <a:lstStyle/>
          <a:p>
            <a:r>
              <a:rPr lang="en-US" dirty="0"/>
              <a:t>Part A: Hospital Insurance</a:t>
            </a:r>
          </a:p>
        </p:txBody>
      </p:sp>
    </p:spTree>
    <p:extLst>
      <p:ext uri="{BB962C8B-B14F-4D97-AF65-F5344CB8AC3E}">
        <p14:creationId xmlns:p14="http://schemas.microsoft.com/office/powerpoint/2010/main" val="630578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5197AF8-F932-456C-9A3A-1A916BF0946E}"/>
              </a:ext>
            </a:extLst>
          </p:cNvPr>
          <p:cNvSpPr/>
          <p:nvPr/>
        </p:nvSpPr>
        <p:spPr>
          <a:xfrm>
            <a:off x="1600200" y="1843283"/>
            <a:ext cx="5943600" cy="3171433"/>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365760" indent="-182880">
              <a:buFont typeface="Wingdings" panose="05000000000000000000" pitchFamily="2" charset="2"/>
              <a:buChar char="§"/>
            </a:pPr>
            <a:r>
              <a:rPr lang="en-US" dirty="0">
                <a:solidFill>
                  <a:schemeClr val="bg1"/>
                </a:solidFill>
                <a:latin typeface="Arial" panose="020B0604020202020204" pitchFamily="34" charset="0"/>
                <a:cs typeface="Arial" panose="020B0604020202020204" pitchFamily="34" charset="0"/>
              </a:rPr>
              <a:t>$144.60 ($148.50 in 2021) monthly premium</a:t>
            </a:r>
            <a:r>
              <a:rPr lang="en-US" baseline="30000" dirty="0">
                <a:solidFill>
                  <a:schemeClr val="bg1"/>
                </a:solidFill>
                <a:latin typeface="Arial" panose="020B0604020202020204" pitchFamily="34" charset="0"/>
                <a:cs typeface="Arial" panose="020B0604020202020204" pitchFamily="34" charset="0"/>
              </a:rPr>
              <a:t>1</a:t>
            </a:r>
          </a:p>
          <a:p>
            <a:pPr marL="365760" indent="-182880">
              <a:buFont typeface="Wingdings" panose="05000000000000000000" pitchFamily="2" charset="2"/>
              <a:buChar char="§"/>
            </a:pPr>
            <a:endParaRPr lang="en-US" dirty="0">
              <a:solidFill>
                <a:schemeClr val="bg1"/>
              </a:solidFill>
              <a:latin typeface="Arial" panose="020B0604020202020204" pitchFamily="34" charset="0"/>
              <a:cs typeface="Arial" panose="020B0604020202020204" pitchFamily="34" charset="0"/>
            </a:endParaRPr>
          </a:p>
          <a:p>
            <a:pPr marL="365760" indent="-182880">
              <a:buFont typeface="Wingdings" panose="05000000000000000000" pitchFamily="2" charset="2"/>
              <a:buChar char="§"/>
            </a:pPr>
            <a:r>
              <a:rPr lang="en-US" dirty="0">
                <a:solidFill>
                  <a:schemeClr val="bg1"/>
                </a:solidFill>
                <a:latin typeface="Arial" panose="020B0604020202020204" pitchFamily="34" charset="0"/>
                <a:cs typeface="Arial" panose="020B0604020202020204" pitchFamily="34" charset="0"/>
              </a:rPr>
              <a:t>$198 ($203 in 2021) deductible per year</a:t>
            </a:r>
          </a:p>
          <a:p>
            <a:pPr marL="365760" indent="-182880">
              <a:buFont typeface="Wingdings" panose="05000000000000000000" pitchFamily="2" charset="2"/>
              <a:buChar char="§"/>
            </a:pPr>
            <a:endParaRPr lang="en-US" dirty="0">
              <a:solidFill>
                <a:schemeClr val="bg1"/>
              </a:solidFill>
              <a:latin typeface="Arial" panose="020B0604020202020204" pitchFamily="34" charset="0"/>
              <a:cs typeface="Arial" panose="020B0604020202020204" pitchFamily="34" charset="0"/>
            </a:endParaRPr>
          </a:p>
          <a:p>
            <a:pPr marL="365760" indent="-182880">
              <a:buFont typeface="Wingdings" panose="05000000000000000000" pitchFamily="2" charset="2"/>
              <a:buChar char="§"/>
            </a:pPr>
            <a:r>
              <a:rPr lang="en-US" dirty="0">
                <a:solidFill>
                  <a:schemeClr val="bg1"/>
                </a:solidFill>
                <a:latin typeface="Arial" panose="020B0604020202020204" pitchFamily="34" charset="0"/>
                <a:cs typeface="Arial" panose="020B0604020202020204" pitchFamily="34" charset="0"/>
              </a:rPr>
              <a:t>After deductible is met, 20% of Medicare approved amount for most doctor services</a:t>
            </a:r>
          </a:p>
          <a:p>
            <a:pPr marL="365760" indent="-182880">
              <a:buFont typeface="Wingdings" panose="05000000000000000000" pitchFamily="2" charset="2"/>
              <a:buChar char="§"/>
            </a:pPr>
            <a:endParaRPr lang="en-US" dirty="0">
              <a:solidFill>
                <a:schemeClr val="bg1"/>
              </a:solidFill>
              <a:latin typeface="Arial" panose="020B0604020202020204" pitchFamily="34" charset="0"/>
              <a:cs typeface="Arial" panose="020B0604020202020204" pitchFamily="34" charset="0"/>
            </a:endParaRPr>
          </a:p>
          <a:p>
            <a:pPr marL="365760" indent="-182880">
              <a:buFont typeface="Wingdings" panose="05000000000000000000" pitchFamily="2" charset="2"/>
              <a:buChar char="§"/>
            </a:pPr>
            <a:r>
              <a:rPr lang="en-US" dirty="0">
                <a:solidFill>
                  <a:schemeClr val="bg1"/>
                </a:solidFill>
                <a:latin typeface="Arial" panose="020B0604020202020204" pitchFamily="34" charset="0"/>
                <a:cs typeface="Arial" panose="020B0604020202020204" pitchFamily="34" charset="0"/>
              </a:rPr>
              <a:t>Supplemental insurance</a:t>
            </a:r>
          </a:p>
          <a:p>
            <a:pPr marL="365760" indent="-182880">
              <a:buFont typeface="Wingdings" panose="05000000000000000000" pitchFamily="2" charset="2"/>
              <a:buChar char="§"/>
            </a:pPr>
            <a:endParaRPr lang="en-US" dirty="0">
              <a:solidFill>
                <a:schemeClr val="bg1"/>
              </a:solidFill>
              <a:latin typeface="Arial" panose="020B0604020202020204" pitchFamily="34" charset="0"/>
              <a:cs typeface="Arial" panose="020B0604020202020204" pitchFamily="34" charset="0"/>
            </a:endParaRPr>
          </a:p>
          <a:p>
            <a:pPr marL="365760" indent="-182880">
              <a:buFont typeface="Wingdings" panose="05000000000000000000" pitchFamily="2" charset="2"/>
              <a:buChar char="§"/>
            </a:pPr>
            <a:r>
              <a:rPr lang="en-US" dirty="0">
                <a:solidFill>
                  <a:schemeClr val="bg1"/>
                </a:solidFill>
                <a:latin typeface="Arial" panose="020B0604020202020204" pitchFamily="34" charset="0"/>
                <a:cs typeface="Arial" panose="020B0604020202020204" pitchFamily="34" charset="0"/>
              </a:rPr>
              <a:t>Funded by premiums and government subsidies</a:t>
            </a:r>
          </a:p>
          <a:p>
            <a:pPr marL="365760" indent="-182880">
              <a:buFont typeface="Wingdings" panose="05000000000000000000" pitchFamily="2" charset="2"/>
              <a:buChar char="§"/>
            </a:pPr>
            <a:endParaRPr lang="en-US"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FBE2E401-7457-483B-A684-0DFB320C4B25}"/>
              </a:ext>
            </a:extLst>
          </p:cNvPr>
          <p:cNvSpPr/>
          <p:nvPr/>
        </p:nvSpPr>
        <p:spPr>
          <a:xfrm>
            <a:off x="304800" y="5991496"/>
            <a:ext cx="8534400" cy="400110"/>
          </a:xfrm>
          <a:prstGeom prst="rect">
            <a:avLst/>
          </a:prstGeom>
        </p:spPr>
        <p:txBody>
          <a:bodyPr wrap="square">
            <a:spAutoFit/>
          </a:bodyPr>
          <a:lstStyle/>
          <a:p>
            <a:pPr>
              <a:lnSpc>
                <a:spcPts val="1200"/>
              </a:lnSpc>
            </a:pPr>
            <a:r>
              <a:rPr lang="en-US" sz="1000" baseline="30000" dirty="0">
                <a:solidFill>
                  <a:srgbClr val="000000"/>
                </a:solidFill>
                <a:latin typeface="Arial" panose="020B0604020202020204" pitchFamily="34" charset="0"/>
                <a:cs typeface="FS Thrive Elliot Regular"/>
              </a:rPr>
              <a:t>1</a:t>
            </a:r>
            <a:r>
              <a:rPr lang="en-US" sz="1000" dirty="0">
                <a:solidFill>
                  <a:srgbClr val="000000"/>
                </a:solidFill>
                <a:latin typeface="Arial" panose="020B0604020202020204" pitchFamily="34" charset="0"/>
                <a:cs typeface="FS Thrive Elliot Regular"/>
              </a:rPr>
              <a:t> Most people will pay a minimum of $144.60. Some individuals may pay a different amount based on their income.  Late enrollment may cause the monthly premium to increase 10%.</a:t>
            </a:r>
          </a:p>
        </p:txBody>
      </p:sp>
      <p:pic>
        <p:nvPicPr>
          <p:cNvPr id="4" name="Picture 3">
            <a:extLst>
              <a:ext uri="{FF2B5EF4-FFF2-40B4-BE49-F238E27FC236}">
                <a16:creationId xmlns:a16="http://schemas.microsoft.com/office/drawing/2014/main" id="{AA27C5A5-A993-4A85-BDA5-C43FC4948EEE}"/>
              </a:ext>
            </a:extLst>
          </p:cNvPr>
          <p:cNvPicPr>
            <a:picLocks noChangeAspect="1"/>
          </p:cNvPicPr>
          <p:nvPr/>
        </p:nvPicPr>
        <p:blipFill>
          <a:blip r:embed="rId3"/>
          <a:stretch>
            <a:fillRect/>
          </a:stretch>
        </p:blipFill>
        <p:spPr>
          <a:xfrm>
            <a:off x="395660" y="371096"/>
            <a:ext cx="731583" cy="731583"/>
          </a:xfrm>
          <a:prstGeom prst="rect">
            <a:avLst/>
          </a:prstGeom>
        </p:spPr>
      </p:pic>
      <p:sp>
        <p:nvSpPr>
          <p:cNvPr id="8" name="Title 2">
            <a:extLst>
              <a:ext uri="{FF2B5EF4-FFF2-40B4-BE49-F238E27FC236}">
                <a16:creationId xmlns:a16="http://schemas.microsoft.com/office/drawing/2014/main" id="{0AFFC176-B7BB-4938-9CE8-D25A145C5733}"/>
              </a:ext>
            </a:extLst>
          </p:cNvPr>
          <p:cNvSpPr txBox="1">
            <a:spLocks/>
          </p:cNvSpPr>
          <p:nvPr/>
        </p:nvSpPr>
        <p:spPr>
          <a:xfrm>
            <a:off x="1219200" y="457200"/>
            <a:ext cx="8229600" cy="904122"/>
          </a:xfrm>
          <a:prstGeom prst="rect">
            <a:avLst/>
          </a:prstGeom>
        </p:spPr>
        <p:txBody>
          <a:bodyPr vert="horz" lIns="0" tIns="0" rIns="0" bIns="0" rtlCol="0" anchor="t">
            <a:noAutofit/>
          </a:bodyPr>
          <a:lstStyle>
            <a:lvl1pPr algn="l" defTabSz="457200" rtl="0" eaLnBrk="1" latinLnBrk="0" hangingPunct="1">
              <a:lnSpc>
                <a:spcPts val="3200"/>
              </a:lnSpc>
              <a:spcBef>
                <a:spcPct val="0"/>
              </a:spcBef>
              <a:buNone/>
              <a:defRPr lang="en-US" sz="2400" u="sng" kern="1200">
                <a:solidFill>
                  <a:schemeClr val="tx1"/>
                </a:solidFill>
                <a:latin typeface="Arial" panose="020B0604020202020204" pitchFamily="34" charset="0"/>
                <a:ea typeface="+mj-ea"/>
                <a:cs typeface="Arial" panose="020B0604020202020204" pitchFamily="34" charset="0"/>
              </a:defRPr>
            </a:lvl1pPr>
          </a:lstStyle>
          <a:p>
            <a:r>
              <a:rPr lang="en-US" dirty="0"/>
              <a:t>Part B: Medical Insurance</a:t>
            </a:r>
          </a:p>
        </p:txBody>
      </p:sp>
    </p:spTree>
    <p:extLst>
      <p:ext uri="{BB962C8B-B14F-4D97-AF65-F5344CB8AC3E}">
        <p14:creationId xmlns:p14="http://schemas.microsoft.com/office/powerpoint/2010/main" val="3199329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37BB24E-7617-4120-AA0F-D326B6947BD1}"/>
              </a:ext>
            </a:extLst>
          </p:cNvPr>
          <p:cNvSpPr/>
          <p:nvPr/>
        </p:nvSpPr>
        <p:spPr>
          <a:xfrm>
            <a:off x="1600200" y="2057400"/>
            <a:ext cx="5943600" cy="2743200"/>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82880" indent="-182880">
              <a:buFont typeface="Wingdings" panose="05000000000000000000" pitchFamily="2" charset="2"/>
              <a:buChar char="§"/>
            </a:pPr>
            <a:r>
              <a:rPr lang="en-US" dirty="0">
                <a:latin typeface="Arial" panose="020B0604020202020204" pitchFamily="34" charset="0"/>
                <a:cs typeface="Arial" panose="020B0604020202020204" pitchFamily="34" charset="0"/>
              </a:rPr>
              <a:t>“All-in-one” alternative</a:t>
            </a:r>
          </a:p>
          <a:p>
            <a:pPr marL="182880" indent="-18288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182880" indent="-182880">
              <a:buFont typeface="Wingdings" panose="05000000000000000000" pitchFamily="2" charset="2"/>
              <a:buChar char="§"/>
            </a:pPr>
            <a:r>
              <a:rPr lang="en-US" dirty="0">
                <a:latin typeface="Arial" panose="020B0604020202020204" pitchFamily="34" charset="0"/>
                <a:cs typeface="Arial" panose="020B0604020202020204" pitchFamily="34" charset="0"/>
              </a:rPr>
              <a:t>Includes Parts A, B and usually D</a:t>
            </a:r>
          </a:p>
          <a:p>
            <a:pPr marL="182880" indent="-18288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182880" indent="-182880">
              <a:buFont typeface="Wingdings" panose="05000000000000000000" pitchFamily="2" charset="2"/>
              <a:buChar char="§"/>
            </a:pPr>
            <a:r>
              <a:rPr lang="en-US" dirty="0">
                <a:latin typeface="Arial" panose="020B0604020202020204" pitchFamily="34" charset="0"/>
                <a:cs typeface="Arial" panose="020B0604020202020204" pitchFamily="34" charset="0"/>
              </a:rPr>
              <a:t>Lower out of pocket expenses</a:t>
            </a:r>
          </a:p>
          <a:p>
            <a:pPr marL="182880" indent="-18288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182880" indent="-182880">
              <a:buFont typeface="Wingdings" panose="05000000000000000000" pitchFamily="2" charset="2"/>
              <a:buChar char="§"/>
            </a:pPr>
            <a:r>
              <a:rPr lang="en-US" dirty="0">
                <a:latin typeface="Arial" panose="020B0604020202020204" pitchFamily="34" charset="0"/>
                <a:cs typeface="Arial" panose="020B0604020202020204" pitchFamily="34" charset="0"/>
              </a:rPr>
              <a:t>Most plans offer extra benefits (i.e. vision, hearing &amp; dental)</a:t>
            </a:r>
          </a:p>
          <a:p>
            <a:pPr marL="365760" indent="-182880">
              <a:buFont typeface="Wingdings" panose="05000000000000000000" pitchFamily="2" charset="2"/>
              <a:buChar char="§"/>
            </a:pPr>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8A76A19-C495-4A58-A0F9-8F801D01B9C8}"/>
              </a:ext>
            </a:extLst>
          </p:cNvPr>
          <p:cNvPicPr>
            <a:picLocks noChangeAspect="1"/>
          </p:cNvPicPr>
          <p:nvPr/>
        </p:nvPicPr>
        <p:blipFill>
          <a:blip r:embed="rId3"/>
          <a:stretch>
            <a:fillRect/>
          </a:stretch>
        </p:blipFill>
        <p:spPr>
          <a:xfrm>
            <a:off x="395661" y="323321"/>
            <a:ext cx="731583" cy="731583"/>
          </a:xfrm>
          <a:prstGeom prst="rect">
            <a:avLst/>
          </a:prstGeom>
        </p:spPr>
      </p:pic>
      <p:sp>
        <p:nvSpPr>
          <p:cNvPr id="7" name="Title 2">
            <a:extLst>
              <a:ext uri="{FF2B5EF4-FFF2-40B4-BE49-F238E27FC236}">
                <a16:creationId xmlns:a16="http://schemas.microsoft.com/office/drawing/2014/main" id="{76DF0072-224A-4DB8-A7D7-9293CFC99C77}"/>
              </a:ext>
            </a:extLst>
          </p:cNvPr>
          <p:cNvSpPr txBox="1">
            <a:spLocks/>
          </p:cNvSpPr>
          <p:nvPr/>
        </p:nvSpPr>
        <p:spPr>
          <a:xfrm>
            <a:off x="1219200" y="457200"/>
            <a:ext cx="8229600" cy="904122"/>
          </a:xfrm>
          <a:prstGeom prst="rect">
            <a:avLst/>
          </a:prstGeom>
        </p:spPr>
        <p:txBody>
          <a:bodyPr vert="horz" lIns="0" tIns="0" rIns="0" bIns="0" rtlCol="0" anchor="t">
            <a:noAutofit/>
          </a:bodyPr>
          <a:lstStyle>
            <a:lvl1pPr algn="l" defTabSz="457200" rtl="0" eaLnBrk="1" latinLnBrk="0" hangingPunct="1">
              <a:lnSpc>
                <a:spcPts val="3200"/>
              </a:lnSpc>
              <a:spcBef>
                <a:spcPct val="0"/>
              </a:spcBef>
              <a:buNone/>
              <a:defRPr lang="en-US" sz="2400" u="sng" kern="1200">
                <a:solidFill>
                  <a:schemeClr val="tx1"/>
                </a:solidFill>
                <a:latin typeface="Arial" panose="020B0604020202020204" pitchFamily="34" charset="0"/>
                <a:ea typeface="+mj-ea"/>
                <a:cs typeface="Arial" panose="020B0604020202020204" pitchFamily="34" charset="0"/>
              </a:defRPr>
            </a:lvl1pPr>
          </a:lstStyle>
          <a:p>
            <a:r>
              <a:rPr lang="en-US" dirty="0"/>
              <a:t>Medicare Overview: Part C: Medicare Advantage</a:t>
            </a:r>
          </a:p>
        </p:txBody>
      </p:sp>
    </p:spTree>
    <p:extLst>
      <p:ext uri="{BB962C8B-B14F-4D97-AF65-F5344CB8AC3E}">
        <p14:creationId xmlns:p14="http://schemas.microsoft.com/office/powerpoint/2010/main" val="3279320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5B3EFE6-EF72-4254-B4F4-D8A73870A9BD}"/>
              </a:ext>
            </a:extLst>
          </p:cNvPr>
          <p:cNvSpPr/>
          <p:nvPr/>
        </p:nvSpPr>
        <p:spPr>
          <a:xfrm>
            <a:off x="1409700" y="1054904"/>
            <a:ext cx="6324600" cy="5113883"/>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45720" rIns="45720" rtlCol="0" anchor="t"/>
          <a:lstStyle/>
          <a:p>
            <a:pPr marL="182880" indent="-182880">
              <a:buFont typeface="Wingdings" panose="05000000000000000000" pitchFamily="2" charset="2"/>
              <a:buChar char="§"/>
            </a:pPr>
            <a:r>
              <a:rPr lang="en-US" dirty="0">
                <a:solidFill>
                  <a:schemeClr val="bg1"/>
                </a:solidFill>
                <a:latin typeface="Arial" panose="020B0604020202020204" pitchFamily="34" charset="0"/>
                <a:cs typeface="Arial" panose="020B0604020202020204" pitchFamily="34" charset="0"/>
              </a:rPr>
              <a:t>Voluntary Enrollment although you MUST be enrolled in Part A &amp; Part B</a:t>
            </a:r>
          </a:p>
          <a:p>
            <a:pPr marL="182880" indent="-182880">
              <a:buFont typeface="Wingdings" panose="05000000000000000000" pitchFamily="2" charset="2"/>
              <a:buChar char="§"/>
            </a:pPr>
            <a:endParaRPr lang="en-US" dirty="0">
              <a:solidFill>
                <a:schemeClr val="bg1"/>
              </a:solidFill>
              <a:latin typeface="Arial" panose="020B0604020202020204" pitchFamily="34" charset="0"/>
              <a:cs typeface="Arial" panose="020B0604020202020204" pitchFamily="34" charset="0"/>
            </a:endParaRPr>
          </a:p>
          <a:p>
            <a:pPr marL="182880" indent="-182880">
              <a:buFont typeface="Wingdings" panose="05000000000000000000" pitchFamily="2" charset="2"/>
              <a:buChar char="§"/>
            </a:pPr>
            <a:r>
              <a:rPr lang="en-US" dirty="0">
                <a:solidFill>
                  <a:schemeClr val="bg1"/>
                </a:solidFill>
                <a:latin typeface="Arial" panose="020B0604020202020204" pitchFamily="34" charset="0"/>
                <a:cs typeface="Arial" panose="020B0604020202020204" pitchFamily="34" charset="0"/>
              </a:rPr>
              <a:t>Possibly defer if have existing creditable coverage such as an employer sponsored plan.  If creditable coverage dropped for more than 63 consecutive days, may result in a late enrollment penalty</a:t>
            </a:r>
          </a:p>
          <a:p>
            <a:pPr marL="182880" indent="-182880">
              <a:buFont typeface="Wingdings" panose="05000000000000000000" pitchFamily="2" charset="2"/>
              <a:buChar char="§"/>
            </a:pPr>
            <a:endParaRPr lang="en-US" dirty="0">
              <a:solidFill>
                <a:schemeClr val="bg1"/>
              </a:solidFill>
              <a:latin typeface="Arial" panose="020B0604020202020204" pitchFamily="34" charset="0"/>
              <a:cs typeface="Arial" panose="020B0604020202020204" pitchFamily="34" charset="0"/>
            </a:endParaRPr>
          </a:p>
          <a:p>
            <a:pPr marL="182880" indent="-182880">
              <a:buFont typeface="Wingdings" panose="05000000000000000000" pitchFamily="2" charset="2"/>
              <a:buChar char="§"/>
            </a:pPr>
            <a:r>
              <a:rPr lang="en-US" dirty="0">
                <a:solidFill>
                  <a:schemeClr val="bg1"/>
                </a:solidFill>
                <a:latin typeface="Arial" panose="020B0604020202020204" pitchFamily="34" charset="0"/>
                <a:cs typeface="Arial" panose="020B0604020202020204" pitchFamily="34" charset="0"/>
              </a:rPr>
              <a:t>Provided through private insurers and can be either:</a:t>
            </a:r>
          </a:p>
          <a:p>
            <a:pPr marL="640080" lvl="1" indent="-182880">
              <a:buFont typeface="Wingdings" panose="05000000000000000000" pitchFamily="2" charset="2"/>
              <a:buChar char="§"/>
            </a:pPr>
            <a:r>
              <a:rPr lang="en-US" dirty="0">
                <a:solidFill>
                  <a:schemeClr val="bg1"/>
                </a:solidFill>
                <a:latin typeface="Arial" panose="020B0604020202020204" pitchFamily="34" charset="0"/>
                <a:cs typeface="Arial" panose="020B0604020202020204" pitchFamily="34" charset="0"/>
              </a:rPr>
              <a:t>Medicare Prescription Drug Plan (Part D) or</a:t>
            </a:r>
          </a:p>
          <a:p>
            <a:pPr marL="640080" lvl="1" indent="-182880">
              <a:buFont typeface="Wingdings" panose="05000000000000000000" pitchFamily="2" charset="2"/>
              <a:buChar char="§"/>
            </a:pPr>
            <a:r>
              <a:rPr lang="en-US" dirty="0">
                <a:solidFill>
                  <a:schemeClr val="bg1"/>
                </a:solidFill>
                <a:latin typeface="Arial" panose="020B0604020202020204" pitchFamily="34" charset="0"/>
                <a:cs typeface="Arial" panose="020B0604020202020204" pitchFamily="34" charset="0"/>
              </a:rPr>
              <a:t>Medicare Advantage Prescription Drug Plan    (Part C)</a:t>
            </a:r>
          </a:p>
          <a:p>
            <a:pPr marL="1097280" lvl="2" indent="-182880">
              <a:buFont typeface="Wingdings" panose="05000000000000000000" pitchFamily="2" charset="2"/>
              <a:buChar char="§"/>
            </a:pPr>
            <a:r>
              <a:rPr lang="en-US" dirty="0">
                <a:solidFill>
                  <a:schemeClr val="bg1"/>
                </a:solidFill>
                <a:latin typeface="Arial" panose="020B0604020202020204" pitchFamily="34" charset="0"/>
                <a:cs typeface="Arial" panose="020B0604020202020204" pitchFamily="34" charset="0"/>
              </a:rPr>
              <a:t>Can be enrolled in one or the other</a:t>
            </a:r>
          </a:p>
          <a:p>
            <a:pPr marL="182880" indent="-182880">
              <a:buFont typeface="Wingdings" panose="05000000000000000000" pitchFamily="2" charset="2"/>
              <a:buChar char="§"/>
            </a:pPr>
            <a:endParaRPr lang="en-US" dirty="0">
              <a:solidFill>
                <a:schemeClr val="bg1"/>
              </a:solidFill>
              <a:latin typeface="Arial" panose="020B0604020202020204" pitchFamily="34" charset="0"/>
              <a:cs typeface="Arial" panose="020B0604020202020204" pitchFamily="34" charset="0"/>
            </a:endParaRPr>
          </a:p>
          <a:p>
            <a:pPr marL="182880" indent="-182880">
              <a:buFont typeface="Wingdings" panose="05000000000000000000" pitchFamily="2" charset="2"/>
              <a:buChar char="§"/>
            </a:pPr>
            <a:r>
              <a:rPr lang="en-US" dirty="0">
                <a:solidFill>
                  <a:schemeClr val="bg1"/>
                </a:solidFill>
                <a:latin typeface="Arial" panose="020B0604020202020204" pitchFamily="34" charset="0"/>
                <a:cs typeface="Arial" panose="020B0604020202020204" pitchFamily="34" charset="0"/>
              </a:rPr>
              <a:t>Funded by premiums and government subsidies</a:t>
            </a:r>
          </a:p>
          <a:p>
            <a:pPr marL="182880" indent="-182880">
              <a:buFont typeface="Wingdings" panose="05000000000000000000" pitchFamily="2" charset="2"/>
              <a:buChar char="§"/>
            </a:pPr>
            <a:endParaRPr lang="en-US" dirty="0">
              <a:solidFill>
                <a:schemeClr val="bg1"/>
              </a:solidFill>
              <a:latin typeface="Arial" panose="020B0604020202020204" pitchFamily="34" charset="0"/>
              <a:cs typeface="Arial" panose="020B0604020202020204" pitchFamily="34" charset="0"/>
            </a:endParaRPr>
          </a:p>
          <a:p>
            <a:pPr marL="182880" indent="-182880">
              <a:buFont typeface="Wingdings" panose="05000000000000000000" pitchFamily="2" charset="2"/>
              <a:buChar char="§"/>
            </a:pPr>
            <a:r>
              <a:rPr lang="en-US" dirty="0">
                <a:solidFill>
                  <a:schemeClr val="bg1"/>
                </a:solidFill>
                <a:latin typeface="Arial" panose="020B0604020202020204" pitchFamily="34" charset="0"/>
                <a:cs typeface="Arial" panose="020B0604020202020204" pitchFamily="34" charset="0"/>
              </a:rPr>
              <a:t>Deductibles and coinsurance vary by plan</a:t>
            </a:r>
          </a:p>
        </p:txBody>
      </p:sp>
      <p:pic>
        <p:nvPicPr>
          <p:cNvPr id="5" name="Picture 4">
            <a:extLst>
              <a:ext uri="{FF2B5EF4-FFF2-40B4-BE49-F238E27FC236}">
                <a16:creationId xmlns:a16="http://schemas.microsoft.com/office/drawing/2014/main" id="{B7ED8C7D-D810-40FE-AAFB-7892187E1D85}"/>
              </a:ext>
            </a:extLst>
          </p:cNvPr>
          <p:cNvPicPr>
            <a:picLocks noChangeAspect="1"/>
          </p:cNvPicPr>
          <p:nvPr/>
        </p:nvPicPr>
        <p:blipFill>
          <a:blip r:embed="rId3"/>
          <a:stretch>
            <a:fillRect/>
          </a:stretch>
        </p:blipFill>
        <p:spPr>
          <a:xfrm>
            <a:off x="395661" y="323321"/>
            <a:ext cx="731583" cy="731583"/>
          </a:xfrm>
          <a:prstGeom prst="rect">
            <a:avLst/>
          </a:prstGeom>
        </p:spPr>
      </p:pic>
      <p:sp>
        <p:nvSpPr>
          <p:cNvPr id="6" name="Title 2">
            <a:extLst>
              <a:ext uri="{FF2B5EF4-FFF2-40B4-BE49-F238E27FC236}">
                <a16:creationId xmlns:a16="http://schemas.microsoft.com/office/drawing/2014/main" id="{6B2B6D7F-29F4-4C83-BA66-1A18807E8813}"/>
              </a:ext>
            </a:extLst>
          </p:cNvPr>
          <p:cNvSpPr txBox="1">
            <a:spLocks/>
          </p:cNvSpPr>
          <p:nvPr/>
        </p:nvSpPr>
        <p:spPr>
          <a:xfrm>
            <a:off x="1219200" y="457200"/>
            <a:ext cx="8229600" cy="904122"/>
          </a:xfrm>
          <a:prstGeom prst="rect">
            <a:avLst/>
          </a:prstGeom>
        </p:spPr>
        <p:txBody>
          <a:bodyPr vert="horz" lIns="0" tIns="0" rIns="0" bIns="0" rtlCol="0" anchor="t">
            <a:noAutofit/>
          </a:bodyPr>
          <a:lstStyle>
            <a:lvl1pPr algn="l" defTabSz="457200" rtl="0" eaLnBrk="1" latinLnBrk="0" hangingPunct="1">
              <a:lnSpc>
                <a:spcPts val="3200"/>
              </a:lnSpc>
              <a:spcBef>
                <a:spcPct val="0"/>
              </a:spcBef>
              <a:buNone/>
              <a:defRPr lang="en-US" sz="2400" u="sng" kern="1200">
                <a:solidFill>
                  <a:schemeClr val="tx1"/>
                </a:solidFill>
                <a:latin typeface="Arial" panose="020B0604020202020204" pitchFamily="34" charset="0"/>
                <a:ea typeface="+mj-ea"/>
                <a:cs typeface="Arial" panose="020B0604020202020204" pitchFamily="34" charset="0"/>
              </a:defRPr>
            </a:lvl1pPr>
          </a:lstStyle>
          <a:p>
            <a:r>
              <a:rPr lang="en-US" dirty="0"/>
              <a:t>Part D: Prescription Drugs</a:t>
            </a:r>
          </a:p>
        </p:txBody>
      </p:sp>
    </p:spTree>
    <p:extLst>
      <p:ext uri="{BB962C8B-B14F-4D97-AF65-F5344CB8AC3E}">
        <p14:creationId xmlns:p14="http://schemas.microsoft.com/office/powerpoint/2010/main" val="1601582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36C567-1C3F-4BF6-A81E-7BEE928BE752}"/>
              </a:ext>
            </a:extLst>
          </p:cNvPr>
          <p:cNvSpPr txBox="1"/>
          <p:nvPr/>
        </p:nvSpPr>
        <p:spPr>
          <a:xfrm>
            <a:off x="457200" y="6154346"/>
            <a:ext cx="7391400" cy="170254"/>
          </a:xfrm>
          <a:prstGeom prst="rect">
            <a:avLst/>
          </a:prstGeom>
        </p:spPr>
        <p:txBody>
          <a:bodyPr wrap="square" lIns="0" tIns="0" rIns="0" bIns="0" rtlCol="0" anchor="t">
            <a:noAutofit/>
          </a:bodyPr>
          <a:lstStyle/>
          <a:p>
            <a:pPr>
              <a:lnSpc>
                <a:spcPts val="1200"/>
              </a:lnSpc>
            </a:pPr>
            <a:r>
              <a:rPr lang="en-US" sz="1000" baseline="30000" dirty="0">
                <a:solidFill>
                  <a:srgbClr val="000000"/>
                </a:solidFill>
                <a:latin typeface="Arial" panose="020B0604020202020204" pitchFamily="34" charset="0"/>
                <a:cs typeface="FS Thrive Elliot Regular"/>
              </a:rPr>
              <a:t>1</a:t>
            </a:r>
            <a:r>
              <a:rPr lang="en-US" sz="1000" dirty="0">
                <a:solidFill>
                  <a:srgbClr val="000000"/>
                </a:solidFill>
                <a:latin typeface="Arial" panose="020B0604020202020204" pitchFamily="34" charset="0"/>
                <a:cs typeface="FS Thrive Elliot Regular"/>
              </a:rPr>
              <a:t>2020 amounts shown with 2021 amounts in parentheses. Not everyone will enter the coverage gap.</a:t>
            </a:r>
          </a:p>
        </p:txBody>
      </p:sp>
      <p:sp>
        <p:nvSpPr>
          <p:cNvPr id="16" name="TextBox 15">
            <a:extLst>
              <a:ext uri="{FF2B5EF4-FFF2-40B4-BE49-F238E27FC236}">
                <a16:creationId xmlns:a16="http://schemas.microsoft.com/office/drawing/2014/main" id="{DCC81B75-3C69-4A78-AC55-56104BA8458B}"/>
              </a:ext>
            </a:extLst>
          </p:cNvPr>
          <p:cNvSpPr txBox="1"/>
          <p:nvPr/>
        </p:nvSpPr>
        <p:spPr>
          <a:xfrm>
            <a:off x="4518662" y="4189983"/>
            <a:ext cx="3632716"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Catastrophic coverage begins once you have spent $6,350 out of pocket for the year 25% coinsurance and 70%  manufacturer discount count towards out-of-pocket expense</a:t>
            </a:r>
            <a:r>
              <a:rPr lang="en-US" sz="1200" baseline="30000" dirty="0">
                <a:solidFill>
                  <a:schemeClr val="bg1"/>
                </a:solidFill>
                <a:latin typeface="Arial" panose="020B0604020202020204" pitchFamily="34" charset="0"/>
                <a:cs typeface="Arial" panose="020B0604020202020204" pitchFamily="34" charset="0"/>
              </a:rPr>
              <a:t>2</a:t>
            </a:r>
            <a:endParaRPr lang="en-US"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Only the 37% coinsurance on generic brand</a:t>
            </a:r>
          </a:p>
          <a:p>
            <a:r>
              <a:rPr lang="en-US" sz="1200" dirty="0">
                <a:solidFill>
                  <a:schemeClr val="bg1"/>
                </a:solidFill>
                <a:latin typeface="Arial" panose="020B0604020202020204" pitchFamily="34" charset="0"/>
                <a:cs typeface="Arial" panose="020B0604020202020204" pitchFamily="34" charset="0"/>
              </a:rPr>
              <a:t>    drugs count towards the out of pocket expense</a:t>
            </a:r>
          </a:p>
        </p:txBody>
      </p:sp>
      <p:sp>
        <p:nvSpPr>
          <p:cNvPr id="17" name="TextBox 16">
            <a:extLst>
              <a:ext uri="{FF2B5EF4-FFF2-40B4-BE49-F238E27FC236}">
                <a16:creationId xmlns:a16="http://schemas.microsoft.com/office/drawing/2014/main" id="{C957248D-84D7-4D08-B5CC-62CEBB20581C}"/>
              </a:ext>
            </a:extLst>
          </p:cNvPr>
          <p:cNvSpPr txBox="1"/>
          <p:nvPr/>
        </p:nvSpPr>
        <p:spPr>
          <a:xfrm>
            <a:off x="1165412" y="1361322"/>
            <a:ext cx="1645920" cy="4297680"/>
          </a:xfrm>
          <a:prstGeom prst="rect">
            <a:avLst/>
          </a:prstGeom>
          <a:solidFill>
            <a:schemeClr val="tx1"/>
          </a:solidFill>
        </p:spPr>
        <p:txBody>
          <a:bodyPr wrap="square" lIns="91440" tIns="91440" rIns="91440" bIns="91440" rtlCol="0" anchor="t">
            <a:noAutofit/>
          </a:bodyPr>
          <a:lstStyle/>
          <a:p>
            <a:pPr algn="ctr">
              <a:spcBef>
                <a:spcPts val="600"/>
              </a:spcBef>
            </a:pPr>
            <a:r>
              <a:rPr lang="en-US" sz="2800" b="1" dirty="0">
                <a:solidFill>
                  <a:schemeClr val="bg1"/>
                </a:solidFill>
                <a:latin typeface="Arial" panose="020B0604020202020204" pitchFamily="34" charset="0"/>
                <a:cs typeface="FS Thrive Elliot Regular"/>
              </a:rPr>
              <a:t>1</a:t>
            </a:r>
          </a:p>
          <a:p>
            <a:endParaRPr lang="en-US" dirty="0">
              <a:solidFill>
                <a:schemeClr val="bg1"/>
              </a:solidFill>
              <a:latin typeface="Arial" panose="020B0604020202020204" pitchFamily="34" charset="0"/>
              <a:cs typeface="FS Thrive Elliot Regular"/>
            </a:endParaRPr>
          </a:p>
          <a:p>
            <a:r>
              <a:rPr lang="en-US" sz="1600" dirty="0">
                <a:solidFill>
                  <a:schemeClr val="bg1"/>
                </a:solidFill>
                <a:latin typeface="Arial" panose="020B0604020202020204" pitchFamily="34" charset="0"/>
                <a:cs typeface="FS Thrive Elliot Regular"/>
              </a:rPr>
              <a:t>Coverage begins Jan. 1</a:t>
            </a:r>
            <a:r>
              <a:rPr lang="en-US" sz="1600" baseline="30000" dirty="0">
                <a:solidFill>
                  <a:schemeClr val="bg1"/>
                </a:solidFill>
                <a:latin typeface="Arial" panose="020B0604020202020204" pitchFamily="34" charset="0"/>
                <a:cs typeface="FS Thrive Elliot Regular"/>
              </a:rPr>
              <a:t>st</a:t>
            </a:r>
            <a:endParaRPr lang="en-US" sz="1600" dirty="0">
              <a:solidFill>
                <a:schemeClr val="bg1"/>
              </a:solidFill>
              <a:latin typeface="Arial" panose="020B0604020202020204" pitchFamily="34" charset="0"/>
              <a:cs typeface="FS Thrive Elliot Regular"/>
            </a:endParaRPr>
          </a:p>
          <a:p>
            <a:endParaRPr lang="en-US" sz="1600" dirty="0">
              <a:solidFill>
                <a:schemeClr val="bg1"/>
              </a:solidFill>
              <a:latin typeface="Arial" panose="020B0604020202020204" pitchFamily="34" charset="0"/>
              <a:cs typeface="FS Thrive Elliot Regular"/>
            </a:endParaRPr>
          </a:p>
          <a:p>
            <a:endParaRPr lang="en-US" sz="1600" dirty="0">
              <a:solidFill>
                <a:schemeClr val="bg1"/>
              </a:solidFill>
              <a:latin typeface="Arial" panose="020B0604020202020204" pitchFamily="34" charset="0"/>
              <a:cs typeface="FS Thrive Elliot Regular"/>
            </a:endParaRPr>
          </a:p>
          <a:p>
            <a:endParaRPr lang="en-US" sz="1600" dirty="0">
              <a:solidFill>
                <a:schemeClr val="bg1"/>
              </a:solidFill>
              <a:latin typeface="Arial" panose="020B0604020202020204" pitchFamily="34" charset="0"/>
              <a:cs typeface="FS Thrive Elliot Regular"/>
            </a:endParaRPr>
          </a:p>
          <a:p>
            <a:endParaRPr lang="en-US" sz="1600" dirty="0">
              <a:solidFill>
                <a:schemeClr val="bg1"/>
              </a:solidFill>
              <a:latin typeface="Arial" panose="020B0604020202020204" pitchFamily="34" charset="0"/>
              <a:cs typeface="FS Thrive Elliot Regular"/>
            </a:endParaRPr>
          </a:p>
          <a:p>
            <a:endParaRPr lang="en-US" sz="1600" dirty="0">
              <a:solidFill>
                <a:schemeClr val="bg1"/>
              </a:solidFill>
              <a:latin typeface="Arial" panose="020B0604020202020204" pitchFamily="34" charset="0"/>
              <a:cs typeface="FS Thrive Elliot Regular"/>
            </a:endParaRPr>
          </a:p>
          <a:p>
            <a:r>
              <a:rPr lang="en-US" sz="1600" dirty="0">
                <a:solidFill>
                  <a:schemeClr val="bg1"/>
                </a:solidFill>
                <a:latin typeface="Arial" panose="020B0604020202020204" pitchFamily="34" charset="0"/>
                <a:cs typeface="FS Thrive Elliot Regular"/>
              </a:rPr>
              <a:t>You pay 100% of deductible</a:t>
            </a:r>
          </a:p>
          <a:p>
            <a:endParaRPr lang="en-US" sz="1600" dirty="0">
              <a:solidFill>
                <a:schemeClr val="bg1"/>
              </a:solidFill>
              <a:latin typeface="Arial" panose="020B0604020202020204" pitchFamily="34" charset="0"/>
              <a:cs typeface="FS Thrive Elliot Regular"/>
            </a:endParaRPr>
          </a:p>
          <a:p>
            <a:endParaRPr lang="en-US" sz="1600" dirty="0">
              <a:solidFill>
                <a:schemeClr val="bg1"/>
              </a:solidFill>
              <a:latin typeface="Arial" panose="020B0604020202020204" pitchFamily="34" charset="0"/>
              <a:cs typeface="FS Thrive Elliot Regular"/>
            </a:endParaRPr>
          </a:p>
          <a:p>
            <a:endParaRPr lang="en-US" sz="1600" dirty="0">
              <a:solidFill>
                <a:schemeClr val="bg1"/>
              </a:solidFill>
              <a:latin typeface="Arial" panose="020B0604020202020204" pitchFamily="34" charset="0"/>
              <a:cs typeface="FS Thrive Elliot Regular"/>
            </a:endParaRPr>
          </a:p>
          <a:p>
            <a:r>
              <a:rPr lang="en-US" sz="1600" dirty="0">
                <a:solidFill>
                  <a:schemeClr val="bg1"/>
                </a:solidFill>
                <a:latin typeface="Arial" panose="020B0604020202020204" pitchFamily="34" charset="0"/>
                <a:cs typeface="FS Thrive Elliot Regular"/>
              </a:rPr>
              <a:t> $0 - $435</a:t>
            </a:r>
          </a:p>
          <a:p>
            <a:r>
              <a:rPr lang="en-US" sz="1600" dirty="0">
                <a:solidFill>
                  <a:schemeClr val="bg1"/>
                </a:solidFill>
                <a:latin typeface="Arial" panose="020B0604020202020204" pitchFamily="34" charset="0"/>
                <a:cs typeface="FS Thrive Elliot Regular"/>
              </a:rPr>
              <a:t>($0 - $445)</a:t>
            </a:r>
          </a:p>
        </p:txBody>
      </p:sp>
      <p:sp>
        <p:nvSpPr>
          <p:cNvPr id="18" name="TextBox 17">
            <a:extLst>
              <a:ext uri="{FF2B5EF4-FFF2-40B4-BE49-F238E27FC236}">
                <a16:creationId xmlns:a16="http://schemas.microsoft.com/office/drawing/2014/main" id="{3352ACF1-138A-456A-9FA2-882967714C2D}"/>
              </a:ext>
            </a:extLst>
          </p:cNvPr>
          <p:cNvSpPr txBox="1"/>
          <p:nvPr/>
        </p:nvSpPr>
        <p:spPr>
          <a:xfrm>
            <a:off x="2831333" y="1368619"/>
            <a:ext cx="1645920" cy="4290383"/>
          </a:xfrm>
          <a:prstGeom prst="rect">
            <a:avLst/>
          </a:prstGeom>
          <a:solidFill>
            <a:schemeClr val="tx2"/>
          </a:solidFill>
        </p:spPr>
        <p:txBody>
          <a:bodyPr wrap="square" lIns="91440" tIns="91440" rIns="91440" bIns="91440" rtlCol="0" anchor="t">
            <a:noAutofit/>
          </a:bodyPr>
          <a:lstStyle/>
          <a:p>
            <a:pPr algn="ctr">
              <a:spcBef>
                <a:spcPts val="600"/>
              </a:spcBef>
            </a:pPr>
            <a:r>
              <a:rPr lang="en-US" sz="2800" b="1" dirty="0">
                <a:solidFill>
                  <a:schemeClr val="bg1"/>
                </a:solidFill>
                <a:latin typeface="Arial" panose="020B0604020202020204" pitchFamily="34" charset="0"/>
                <a:cs typeface="FS Thrive Elliot Regular"/>
              </a:rPr>
              <a:t>2</a:t>
            </a:r>
          </a:p>
          <a:p>
            <a:pPr>
              <a:lnSpc>
                <a:spcPts val="2000"/>
              </a:lnSpc>
            </a:pPr>
            <a:endParaRPr lang="en-US" dirty="0">
              <a:solidFill>
                <a:schemeClr val="bg1"/>
              </a:solidFill>
              <a:latin typeface="Arial" panose="020B0604020202020204" pitchFamily="34" charset="0"/>
              <a:cs typeface="FS Thrive Elliot Regular"/>
            </a:endParaRPr>
          </a:p>
          <a:p>
            <a:r>
              <a:rPr lang="en-US" sz="1600" dirty="0">
                <a:solidFill>
                  <a:schemeClr val="bg1"/>
                </a:solidFill>
                <a:latin typeface="Arial" panose="020B0604020202020204" pitchFamily="34" charset="0"/>
                <a:cs typeface="FS Thrive Elliot Regular"/>
              </a:rPr>
              <a:t>Initial coverage by your plan</a:t>
            </a:r>
          </a:p>
          <a:p>
            <a:endParaRPr lang="en-US" sz="1600" dirty="0">
              <a:solidFill>
                <a:schemeClr val="bg1"/>
              </a:solidFill>
              <a:latin typeface="Arial" panose="020B0604020202020204" pitchFamily="34" charset="0"/>
              <a:cs typeface="FS Thrive Elliot Regular"/>
            </a:endParaRPr>
          </a:p>
          <a:p>
            <a:endParaRPr lang="en-US" sz="1600" dirty="0">
              <a:solidFill>
                <a:schemeClr val="bg1"/>
              </a:solidFill>
              <a:latin typeface="Arial" panose="020B0604020202020204" pitchFamily="34" charset="0"/>
              <a:cs typeface="FS Thrive Elliot Regular"/>
            </a:endParaRPr>
          </a:p>
          <a:p>
            <a:endParaRPr lang="en-US" sz="1600" dirty="0">
              <a:solidFill>
                <a:schemeClr val="bg1"/>
              </a:solidFill>
              <a:latin typeface="Arial" panose="020B0604020202020204" pitchFamily="34" charset="0"/>
              <a:cs typeface="FS Thrive Elliot Regular"/>
            </a:endParaRPr>
          </a:p>
          <a:p>
            <a:endParaRPr lang="en-US" sz="1600" dirty="0">
              <a:solidFill>
                <a:schemeClr val="bg1"/>
              </a:solidFill>
              <a:latin typeface="Arial" panose="020B0604020202020204" pitchFamily="34" charset="0"/>
              <a:cs typeface="FS Thrive Elliot Regular"/>
            </a:endParaRPr>
          </a:p>
          <a:p>
            <a:endParaRPr lang="en-US" sz="1600" dirty="0">
              <a:solidFill>
                <a:schemeClr val="bg1"/>
              </a:solidFill>
              <a:latin typeface="Arial" panose="020B0604020202020204" pitchFamily="34" charset="0"/>
              <a:cs typeface="FS Thrive Elliot Regular"/>
            </a:endParaRPr>
          </a:p>
          <a:p>
            <a:r>
              <a:rPr lang="en-US" sz="1600" dirty="0">
                <a:solidFill>
                  <a:schemeClr val="bg1"/>
                </a:solidFill>
                <a:latin typeface="Arial" panose="020B0604020202020204" pitchFamily="34" charset="0"/>
                <a:cs typeface="FS Thrive Elliot Regular"/>
              </a:rPr>
              <a:t>You pay copay or coinsurance</a:t>
            </a:r>
          </a:p>
          <a:p>
            <a:endParaRPr lang="en-US" sz="1600" dirty="0">
              <a:solidFill>
                <a:schemeClr val="bg1"/>
              </a:solidFill>
              <a:latin typeface="Arial" panose="020B0604020202020204" pitchFamily="34" charset="0"/>
              <a:cs typeface="FS Thrive Elliot Regular"/>
            </a:endParaRPr>
          </a:p>
          <a:p>
            <a:endParaRPr lang="en-US" sz="1600" dirty="0">
              <a:solidFill>
                <a:schemeClr val="bg1"/>
              </a:solidFill>
              <a:latin typeface="Arial" panose="020B0604020202020204" pitchFamily="34" charset="0"/>
              <a:cs typeface="FS Thrive Elliot Regular"/>
            </a:endParaRPr>
          </a:p>
          <a:p>
            <a:endParaRPr lang="en-US" sz="1600" dirty="0">
              <a:solidFill>
                <a:schemeClr val="bg1"/>
              </a:solidFill>
              <a:latin typeface="Arial" panose="020B0604020202020204" pitchFamily="34" charset="0"/>
              <a:cs typeface="FS Thrive Elliot Regular"/>
            </a:endParaRPr>
          </a:p>
          <a:p>
            <a:r>
              <a:rPr lang="en-US" sz="1600" dirty="0">
                <a:solidFill>
                  <a:schemeClr val="bg1"/>
                </a:solidFill>
                <a:latin typeface="Arial" panose="020B0604020202020204" pitchFamily="34" charset="0"/>
                <a:cs typeface="FS Thrive Elliot Regular"/>
              </a:rPr>
              <a:t> $436 - $4,020</a:t>
            </a:r>
          </a:p>
          <a:p>
            <a:r>
              <a:rPr lang="en-US" sz="1600" dirty="0">
                <a:solidFill>
                  <a:schemeClr val="bg1"/>
                </a:solidFill>
                <a:latin typeface="Arial" panose="020B0604020202020204" pitchFamily="34" charset="0"/>
                <a:cs typeface="FS Thrive Elliot Regular"/>
              </a:rPr>
              <a:t>($446 - $4,130)</a:t>
            </a:r>
          </a:p>
        </p:txBody>
      </p:sp>
      <p:sp>
        <p:nvSpPr>
          <p:cNvPr id="19" name="TextBox 18">
            <a:extLst>
              <a:ext uri="{FF2B5EF4-FFF2-40B4-BE49-F238E27FC236}">
                <a16:creationId xmlns:a16="http://schemas.microsoft.com/office/drawing/2014/main" id="{47676414-A787-46EA-B407-6D401C2008E0}"/>
              </a:ext>
            </a:extLst>
          </p:cNvPr>
          <p:cNvSpPr txBox="1"/>
          <p:nvPr/>
        </p:nvSpPr>
        <p:spPr>
          <a:xfrm>
            <a:off x="4500113" y="1361322"/>
            <a:ext cx="1645920" cy="4297680"/>
          </a:xfrm>
          <a:prstGeom prst="rect">
            <a:avLst/>
          </a:prstGeom>
          <a:solidFill>
            <a:schemeClr val="accent3"/>
          </a:solidFill>
        </p:spPr>
        <p:txBody>
          <a:bodyPr wrap="square" lIns="91440" tIns="91440" rIns="91440" bIns="91440" rtlCol="0" anchor="t">
            <a:noAutofit/>
          </a:bodyPr>
          <a:lstStyle/>
          <a:p>
            <a:pPr algn="ctr">
              <a:spcBef>
                <a:spcPts val="600"/>
              </a:spcBef>
            </a:pPr>
            <a:r>
              <a:rPr lang="en-US" sz="2800" b="1" dirty="0">
                <a:solidFill>
                  <a:schemeClr val="bg1"/>
                </a:solidFill>
                <a:latin typeface="Arial" panose="020B0604020202020204" pitchFamily="34" charset="0"/>
                <a:cs typeface="FS Thrive Elliot Regular"/>
              </a:rPr>
              <a:t>3</a:t>
            </a:r>
          </a:p>
          <a:p>
            <a:pPr>
              <a:lnSpc>
                <a:spcPts val="2000"/>
              </a:lnSpc>
            </a:pPr>
            <a:endParaRPr lang="en-US" dirty="0">
              <a:solidFill>
                <a:schemeClr val="bg1"/>
              </a:solidFill>
              <a:latin typeface="Arial" panose="020B0604020202020204" pitchFamily="34" charset="0"/>
              <a:cs typeface="FS Thrive Elliot Regular"/>
            </a:endParaRPr>
          </a:p>
          <a:p>
            <a:r>
              <a:rPr lang="en-US" sz="1600" dirty="0">
                <a:solidFill>
                  <a:schemeClr val="bg1"/>
                </a:solidFill>
                <a:latin typeface="Arial" panose="020B0604020202020204" pitchFamily="34" charset="0"/>
                <a:cs typeface="FS Thrive Elliot Regular"/>
              </a:rPr>
              <a:t>“Donut Hole” coverage gap</a:t>
            </a:r>
          </a:p>
          <a:p>
            <a:endParaRPr lang="en-US" sz="1600" dirty="0">
              <a:solidFill>
                <a:schemeClr val="bg1"/>
              </a:solidFill>
              <a:latin typeface="Arial" panose="020B0604020202020204" pitchFamily="34" charset="0"/>
              <a:cs typeface="FS Thrive Elliot Regular"/>
            </a:endParaRPr>
          </a:p>
          <a:p>
            <a:endParaRPr lang="en-US" sz="1600" dirty="0">
              <a:solidFill>
                <a:schemeClr val="bg1"/>
              </a:solidFill>
              <a:latin typeface="Arial" panose="020B0604020202020204" pitchFamily="34" charset="0"/>
              <a:cs typeface="FS Thrive Elliot Regular"/>
            </a:endParaRPr>
          </a:p>
          <a:p>
            <a:endParaRPr lang="en-US" sz="1600" dirty="0">
              <a:solidFill>
                <a:schemeClr val="bg1"/>
              </a:solidFill>
              <a:latin typeface="Arial" panose="020B0604020202020204" pitchFamily="34" charset="0"/>
              <a:cs typeface="FS Thrive Elliot Regular"/>
            </a:endParaRPr>
          </a:p>
          <a:p>
            <a:endParaRPr lang="en-US" sz="1600" dirty="0">
              <a:solidFill>
                <a:schemeClr val="bg1"/>
              </a:solidFill>
              <a:latin typeface="Arial" panose="020B0604020202020204" pitchFamily="34" charset="0"/>
              <a:cs typeface="FS Thrive Elliot Regular"/>
            </a:endParaRPr>
          </a:p>
          <a:p>
            <a:endParaRPr lang="en-US" sz="1600" dirty="0">
              <a:solidFill>
                <a:schemeClr val="bg1"/>
              </a:solidFill>
              <a:latin typeface="Arial" panose="020B0604020202020204" pitchFamily="34" charset="0"/>
              <a:cs typeface="FS Thrive Elliot Regular"/>
            </a:endParaRPr>
          </a:p>
          <a:p>
            <a:r>
              <a:rPr lang="en-US" sz="1600" dirty="0">
                <a:solidFill>
                  <a:schemeClr val="bg1"/>
                </a:solidFill>
                <a:latin typeface="Arial" panose="020B0604020202020204" pitchFamily="34" charset="0"/>
                <a:cs typeface="FS Thrive Elliot Regular"/>
              </a:rPr>
              <a:t>You pay 25% of the cost of Brand-name or Generic </a:t>
            </a:r>
          </a:p>
          <a:p>
            <a:endParaRPr lang="en-US" sz="1600" dirty="0">
              <a:solidFill>
                <a:schemeClr val="bg1"/>
              </a:solidFill>
              <a:latin typeface="Arial" panose="020B0604020202020204" pitchFamily="34" charset="0"/>
              <a:cs typeface="FS Thrive Elliot Regular"/>
            </a:endParaRPr>
          </a:p>
          <a:p>
            <a:r>
              <a:rPr lang="en-US" sz="1600" dirty="0">
                <a:solidFill>
                  <a:schemeClr val="bg1"/>
                </a:solidFill>
                <a:latin typeface="Arial" panose="020B0604020202020204" pitchFamily="34" charset="0"/>
                <a:cs typeface="FS Thrive Elliot Regular"/>
              </a:rPr>
              <a:t>$4,021 - $6,350</a:t>
            </a:r>
          </a:p>
          <a:p>
            <a:r>
              <a:rPr lang="en-US" sz="1600" dirty="0">
                <a:solidFill>
                  <a:schemeClr val="bg1"/>
                </a:solidFill>
                <a:latin typeface="Arial" panose="020B0604020202020204" pitchFamily="34" charset="0"/>
                <a:cs typeface="FS Thrive Elliot Regular"/>
              </a:rPr>
              <a:t>($4,131-$6,550)</a:t>
            </a:r>
          </a:p>
        </p:txBody>
      </p:sp>
      <p:sp>
        <p:nvSpPr>
          <p:cNvPr id="20" name="TextBox 19">
            <a:extLst>
              <a:ext uri="{FF2B5EF4-FFF2-40B4-BE49-F238E27FC236}">
                <a16:creationId xmlns:a16="http://schemas.microsoft.com/office/drawing/2014/main" id="{9EA6FB2C-60B6-4A23-A600-9E403C7C8EFD}"/>
              </a:ext>
            </a:extLst>
          </p:cNvPr>
          <p:cNvSpPr txBox="1"/>
          <p:nvPr/>
        </p:nvSpPr>
        <p:spPr>
          <a:xfrm>
            <a:off x="6168893" y="1361322"/>
            <a:ext cx="1645920" cy="4297680"/>
          </a:xfrm>
          <a:prstGeom prst="rect">
            <a:avLst/>
          </a:prstGeom>
          <a:solidFill>
            <a:schemeClr val="accent2"/>
          </a:solidFill>
        </p:spPr>
        <p:txBody>
          <a:bodyPr wrap="square" lIns="91440" tIns="91440" rIns="91440" bIns="91440" rtlCol="0" anchor="t">
            <a:noAutofit/>
          </a:bodyPr>
          <a:lstStyle/>
          <a:p>
            <a:pPr algn="ctr">
              <a:spcBef>
                <a:spcPts val="600"/>
              </a:spcBef>
            </a:pPr>
            <a:r>
              <a:rPr lang="en-US" sz="2800" b="1" dirty="0">
                <a:solidFill>
                  <a:schemeClr val="bg1"/>
                </a:solidFill>
                <a:latin typeface="Arial" panose="020B0604020202020204" pitchFamily="34" charset="0"/>
                <a:cs typeface="FS Thrive Elliot Regular"/>
              </a:rPr>
              <a:t>4</a:t>
            </a:r>
          </a:p>
          <a:p>
            <a:pPr>
              <a:lnSpc>
                <a:spcPts val="2000"/>
              </a:lnSpc>
            </a:pPr>
            <a:endParaRPr lang="en-US" dirty="0">
              <a:solidFill>
                <a:schemeClr val="bg1"/>
              </a:solidFill>
              <a:latin typeface="Arial" panose="020B0604020202020204" pitchFamily="34" charset="0"/>
              <a:cs typeface="FS Thrive Elliot Regular"/>
            </a:endParaRPr>
          </a:p>
          <a:p>
            <a:r>
              <a:rPr lang="en-US" sz="1600" dirty="0">
                <a:solidFill>
                  <a:schemeClr val="bg1"/>
                </a:solidFill>
                <a:latin typeface="Arial" panose="020B0604020202020204" pitchFamily="34" charset="0"/>
                <a:cs typeface="FS Thrive Elliot Regular"/>
              </a:rPr>
              <a:t>Catastrophic coverage until Dec. 31</a:t>
            </a:r>
            <a:r>
              <a:rPr lang="en-US" sz="1600" baseline="30000" dirty="0">
                <a:solidFill>
                  <a:schemeClr val="bg1"/>
                </a:solidFill>
                <a:latin typeface="Arial" panose="020B0604020202020204" pitchFamily="34" charset="0"/>
                <a:cs typeface="FS Thrive Elliot Regular"/>
              </a:rPr>
              <a:t>st</a:t>
            </a:r>
            <a:r>
              <a:rPr lang="en-US" sz="1600" dirty="0">
                <a:solidFill>
                  <a:schemeClr val="bg1"/>
                </a:solidFill>
                <a:latin typeface="Arial" panose="020B0604020202020204" pitchFamily="34" charset="0"/>
                <a:cs typeface="FS Thrive Elliot Regular"/>
              </a:rPr>
              <a:t> </a:t>
            </a:r>
          </a:p>
          <a:p>
            <a:endParaRPr lang="en-US" sz="1600" dirty="0">
              <a:solidFill>
                <a:schemeClr val="bg1"/>
              </a:solidFill>
              <a:latin typeface="Arial" panose="020B0604020202020204" pitchFamily="34" charset="0"/>
              <a:cs typeface="FS Thrive Elliot Regular"/>
            </a:endParaRPr>
          </a:p>
          <a:p>
            <a:endParaRPr lang="en-US" sz="1600" dirty="0">
              <a:solidFill>
                <a:schemeClr val="bg1"/>
              </a:solidFill>
              <a:latin typeface="Arial" panose="020B0604020202020204" pitchFamily="34" charset="0"/>
              <a:cs typeface="FS Thrive Elliot Regular"/>
            </a:endParaRPr>
          </a:p>
          <a:p>
            <a:endParaRPr lang="en-US" sz="1600" dirty="0">
              <a:solidFill>
                <a:schemeClr val="bg1"/>
              </a:solidFill>
              <a:latin typeface="Arial" panose="020B0604020202020204" pitchFamily="34" charset="0"/>
              <a:cs typeface="FS Thrive Elliot Regular"/>
            </a:endParaRPr>
          </a:p>
          <a:p>
            <a:endParaRPr lang="en-US" sz="1600" dirty="0">
              <a:solidFill>
                <a:schemeClr val="bg1"/>
              </a:solidFill>
              <a:latin typeface="Arial" panose="020B0604020202020204" pitchFamily="34" charset="0"/>
              <a:cs typeface="FS Thrive Elliot Regular"/>
            </a:endParaRPr>
          </a:p>
          <a:p>
            <a:r>
              <a:rPr lang="en-US" sz="1600" dirty="0">
                <a:solidFill>
                  <a:schemeClr val="bg1"/>
                </a:solidFill>
                <a:latin typeface="Arial" panose="020B0604020202020204" pitchFamily="34" charset="0"/>
                <a:cs typeface="FS Thrive Elliot Regular"/>
              </a:rPr>
              <a:t>You pay a small copay or coinsurance</a:t>
            </a:r>
          </a:p>
          <a:p>
            <a:endParaRPr lang="en-US" sz="1600" dirty="0">
              <a:solidFill>
                <a:schemeClr val="bg1"/>
              </a:solidFill>
              <a:latin typeface="Arial" panose="020B0604020202020204" pitchFamily="34" charset="0"/>
              <a:cs typeface="FS Thrive Elliot Regular"/>
            </a:endParaRPr>
          </a:p>
          <a:p>
            <a:endParaRPr lang="en-US" sz="1600" dirty="0">
              <a:solidFill>
                <a:schemeClr val="bg1"/>
              </a:solidFill>
              <a:latin typeface="Arial" panose="020B0604020202020204" pitchFamily="34" charset="0"/>
              <a:cs typeface="FS Thrive Elliot Regular"/>
            </a:endParaRPr>
          </a:p>
          <a:p>
            <a:r>
              <a:rPr lang="en-US" sz="1600" dirty="0">
                <a:solidFill>
                  <a:schemeClr val="bg1"/>
                </a:solidFill>
                <a:latin typeface="Arial" panose="020B0604020202020204" pitchFamily="34" charset="0"/>
                <a:cs typeface="FS Thrive Elliot Regular"/>
              </a:rPr>
              <a:t> Over $6,351</a:t>
            </a:r>
          </a:p>
          <a:p>
            <a:r>
              <a:rPr lang="en-US" sz="1600" dirty="0">
                <a:solidFill>
                  <a:schemeClr val="bg1"/>
                </a:solidFill>
                <a:latin typeface="Arial" panose="020B0604020202020204" pitchFamily="34" charset="0"/>
                <a:cs typeface="FS Thrive Elliot Regular"/>
              </a:rPr>
              <a:t>(Over $6,550) </a:t>
            </a:r>
          </a:p>
        </p:txBody>
      </p:sp>
      <p:sp>
        <p:nvSpPr>
          <p:cNvPr id="21" name="Arrow: Right 20">
            <a:extLst>
              <a:ext uri="{FF2B5EF4-FFF2-40B4-BE49-F238E27FC236}">
                <a16:creationId xmlns:a16="http://schemas.microsoft.com/office/drawing/2014/main" id="{35BCBBF2-0A8C-42C5-AB47-BB11E41E508E}"/>
              </a:ext>
            </a:extLst>
          </p:cNvPr>
          <p:cNvSpPr/>
          <p:nvPr/>
        </p:nvSpPr>
        <p:spPr>
          <a:xfrm>
            <a:off x="1150620" y="3301651"/>
            <a:ext cx="1645920" cy="457200"/>
          </a:xfrm>
          <a:prstGeom prst="rightArrow">
            <a:avLst>
              <a:gd name="adj1" fmla="val 50000"/>
              <a:gd name="adj2" fmla="val 99500"/>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Arrow: Right 9">
            <a:extLst>
              <a:ext uri="{FF2B5EF4-FFF2-40B4-BE49-F238E27FC236}">
                <a16:creationId xmlns:a16="http://schemas.microsoft.com/office/drawing/2014/main" id="{C9AFAD8E-EC31-405F-A8C7-51C043D4BF3D}"/>
              </a:ext>
            </a:extLst>
          </p:cNvPr>
          <p:cNvSpPr/>
          <p:nvPr/>
        </p:nvSpPr>
        <p:spPr>
          <a:xfrm>
            <a:off x="2819400" y="3301651"/>
            <a:ext cx="1645920" cy="457200"/>
          </a:xfrm>
          <a:prstGeom prst="rightArrow">
            <a:avLst>
              <a:gd name="adj1" fmla="val 50000"/>
              <a:gd name="adj2" fmla="val 99500"/>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Arrow: Right 10">
            <a:extLst>
              <a:ext uri="{FF2B5EF4-FFF2-40B4-BE49-F238E27FC236}">
                <a16:creationId xmlns:a16="http://schemas.microsoft.com/office/drawing/2014/main" id="{410C0326-E495-4A17-A2AC-6981BED4F761}"/>
              </a:ext>
            </a:extLst>
          </p:cNvPr>
          <p:cNvSpPr/>
          <p:nvPr/>
        </p:nvSpPr>
        <p:spPr>
          <a:xfrm>
            <a:off x="6146033" y="3299617"/>
            <a:ext cx="1645920" cy="457200"/>
          </a:xfrm>
          <a:prstGeom prst="rightArrow">
            <a:avLst>
              <a:gd name="adj1" fmla="val 50000"/>
              <a:gd name="adj2" fmla="val 99500"/>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Arrow: Right 11">
            <a:extLst>
              <a:ext uri="{FF2B5EF4-FFF2-40B4-BE49-F238E27FC236}">
                <a16:creationId xmlns:a16="http://schemas.microsoft.com/office/drawing/2014/main" id="{119DDF8A-509D-42FD-BB7A-2C6DA81C82E2}"/>
              </a:ext>
            </a:extLst>
          </p:cNvPr>
          <p:cNvSpPr/>
          <p:nvPr/>
        </p:nvSpPr>
        <p:spPr>
          <a:xfrm>
            <a:off x="4484873" y="3300634"/>
            <a:ext cx="1645920" cy="457200"/>
          </a:xfrm>
          <a:prstGeom prst="rightArrow">
            <a:avLst>
              <a:gd name="adj1" fmla="val 50000"/>
              <a:gd name="adj2" fmla="val 99500"/>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3" name="Picture 12" descr="A picture containing tower&#10;&#10;Description automatically generated">
            <a:extLst>
              <a:ext uri="{FF2B5EF4-FFF2-40B4-BE49-F238E27FC236}">
                <a16:creationId xmlns:a16="http://schemas.microsoft.com/office/drawing/2014/main" id="{761F0F4B-C9FC-4837-AB52-DAD6B249288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81000" y="335280"/>
            <a:ext cx="731520" cy="731520"/>
          </a:xfrm>
          <a:prstGeom prst="rect">
            <a:avLst/>
          </a:prstGeom>
        </p:spPr>
      </p:pic>
      <p:sp>
        <p:nvSpPr>
          <p:cNvPr id="15" name="Title 2">
            <a:extLst>
              <a:ext uri="{FF2B5EF4-FFF2-40B4-BE49-F238E27FC236}">
                <a16:creationId xmlns:a16="http://schemas.microsoft.com/office/drawing/2014/main" id="{466B7226-D3FC-4E68-993F-58317B0D429F}"/>
              </a:ext>
            </a:extLst>
          </p:cNvPr>
          <p:cNvSpPr txBox="1">
            <a:spLocks/>
          </p:cNvSpPr>
          <p:nvPr/>
        </p:nvSpPr>
        <p:spPr>
          <a:xfrm>
            <a:off x="1219200" y="457200"/>
            <a:ext cx="8229600" cy="904122"/>
          </a:xfrm>
          <a:prstGeom prst="rect">
            <a:avLst/>
          </a:prstGeom>
        </p:spPr>
        <p:txBody>
          <a:bodyPr vert="horz" lIns="0" tIns="0" rIns="0" bIns="0" rtlCol="0" anchor="t">
            <a:noAutofit/>
          </a:bodyPr>
          <a:lstStyle>
            <a:lvl1pPr algn="l" defTabSz="457200" rtl="0" eaLnBrk="1" latinLnBrk="0" hangingPunct="1">
              <a:lnSpc>
                <a:spcPts val="3200"/>
              </a:lnSpc>
              <a:spcBef>
                <a:spcPct val="0"/>
              </a:spcBef>
              <a:buNone/>
              <a:defRPr lang="en-US" sz="2400" u="sng" kern="1200">
                <a:solidFill>
                  <a:schemeClr val="tx1"/>
                </a:solidFill>
                <a:latin typeface="Arial" panose="020B0604020202020204" pitchFamily="34" charset="0"/>
                <a:ea typeface="+mj-ea"/>
                <a:cs typeface="Arial" panose="020B0604020202020204" pitchFamily="34" charset="0"/>
              </a:defRPr>
            </a:lvl1pPr>
          </a:lstStyle>
          <a:p>
            <a:r>
              <a:rPr lang="en-US" dirty="0"/>
              <a:t>The “Donut Hole” Coverage Gap</a:t>
            </a:r>
            <a:r>
              <a:rPr lang="en-US" baseline="30000" dirty="0"/>
              <a:t>1</a:t>
            </a:r>
          </a:p>
        </p:txBody>
      </p:sp>
    </p:spTree>
    <p:extLst>
      <p:ext uri="{BB962C8B-B14F-4D97-AF65-F5344CB8AC3E}">
        <p14:creationId xmlns:p14="http://schemas.microsoft.com/office/powerpoint/2010/main" val="1149375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F001A-FE13-431A-8154-B071DA23660D}"/>
              </a:ext>
            </a:extLst>
          </p:cNvPr>
          <p:cNvSpPr>
            <a:spLocks noGrp="1"/>
          </p:cNvSpPr>
          <p:nvPr>
            <p:ph type="title"/>
          </p:nvPr>
        </p:nvSpPr>
        <p:spPr>
          <a:xfrm>
            <a:off x="1219200" y="457200"/>
            <a:ext cx="8229600" cy="904122"/>
          </a:xfrm>
        </p:spPr>
        <p:txBody>
          <a:bodyPr/>
          <a:lstStyle/>
          <a:p>
            <a:r>
              <a:rPr lang="en-US" dirty="0"/>
              <a:t>Enrollment</a:t>
            </a:r>
          </a:p>
        </p:txBody>
      </p:sp>
      <p:cxnSp>
        <p:nvCxnSpPr>
          <p:cNvPr id="19" name="Straight Connector 18">
            <a:extLst>
              <a:ext uri="{FF2B5EF4-FFF2-40B4-BE49-F238E27FC236}">
                <a16:creationId xmlns:a16="http://schemas.microsoft.com/office/drawing/2014/main" id="{3C49F630-CE70-43E4-8977-E663DA6E20DE}"/>
              </a:ext>
            </a:extLst>
          </p:cNvPr>
          <p:cNvCxnSpPr>
            <a:cxnSpLocks/>
          </p:cNvCxnSpPr>
          <p:nvPr/>
        </p:nvCxnSpPr>
        <p:spPr>
          <a:xfrm>
            <a:off x="934176" y="7637934"/>
            <a:ext cx="7073258" cy="0"/>
          </a:xfrm>
          <a:prstGeom prst="line">
            <a:avLst/>
          </a:prstGeom>
          <a:solidFill>
            <a:schemeClr val="bg2"/>
          </a:solidFill>
          <a:ln w="19050">
            <a:no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FC35478-F418-46C8-AC9B-7AFAB9AD4206}"/>
              </a:ext>
            </a:extLst>
          </p:cNvPr>
          <p:cNvCxnSpPr>
            <a:cxnSpLocks/>
          </p:cNvCxnSpPr>
          <p:nvPr/>
        </p:nvCxnSpPr>
        <p:spPr>
          <a:xfrm>
            <a:off x="934176" y="8493646"/>
            <a:ext cx="7073258" cy="0"/>
          </a:xfrm>
          <a:prstGeom prst="line">
            <a:avLst/>
          </a:prstGeom>
          <a:solidFill>
            <a:schemeClr val="bg2"/>
          </a:solidFill>
          <a:ln w="19050">
            <a:no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DAAAD2AA-9C24-4BB8-A5A9-174A875B7A1E}"/>
              </a:ext>
            </a:extLst>
          </p:cNvPr>
          <p:cNvGrpSpPr/>
          <p:nvPr/>
        </p:nvGrpSpPr>
        <p:grpSpPr>
          <a:xfrm>
            <a:off x="716466" y="889548"/>
            <a:ext cx="7595670" cy="1845319"/>
            <a:chOff x="766449" y="3049718"/>
            <a:chExt cx="7595670" cy="2031873"/>
          </a:xfrm>
        </p:grpSpPr>
        <p:grpSp>
          <p:nvGrpSpPr>
            <p:cNvPr id="13" name="Group 12">
              <a:extLst>
                <a:ext uri="{FF2B5EF4-FFF2-40B4-BE49-F238E27FC236}">
                  <a16:creationId xmlns:a16="http://schemas.microsoft.com/office/drawing/2014/main" id="{0C9B6FEA-CFA5-4A8A-A3D8-3580F989FB8D}"/>
                </a:ext>
              </a:extLst>
            </p:cNvPr>
            <p:cNvGrpSpPr/>
            <p:nvPr/>
          </p:nvGrpSpPr>
          <p:grpSpPr>
            <a:xfrm>
              <a:off x="766449" y="3049718"/>
              <a:ext cx="7595670" cy="1143914"/>
              <a:chOff x="766449" y="3049718"/>
              <a:chExt cx="7595670" cy="1143914"/>
            </a:xfrm>
          </p:grpSpPr>
          <p:pic>
            <p:nvPicPr>
              <p:cNvPr id="6" name="Picture 5">
                <a:extLst>
                  <a:ext uri="{FF2B5EF4-FFF2-40B4-BE49-F238E27FC236}">
                    <a16:creationId xmlns:a16="http://schemas.microsoft.com/office/drawing/2014/main" id="{9B6F5AE2-7B87-45EB-9B4D-C1965CF4EAF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990955" y="3049718"/>
                <a:ext cx="1146658" cy="1143914"/>
              </a:xfrm>
              <a:prstGeom prst="rect">
                <a:avLst/>
              </a:prstGeom>
            </p:spPr>
          </p:pic>
          <p:grpSp>
            <p:nvGrpSpPr>
              <p:cNvPr id="7" name="Group 6">
                <a:extLst>
                  <a:ext uri="{FF2B5EF4-FFF2-40B4-BE49-F238E27FC236}">
                    <a16:creationId xmlns:a16="http://schemas.microsoft.com/office/drawing/2014/main" id="{E06122B8-3A0E-4DAF-906E-3A4436FCB89E}"/>
                  </a:ext>
                </a:extLst>
              </p:cNvPr>
              <p:cNvGrpSpPr/>
              <p:nvPr/>
            </p:nvGrpSpPr>
            <p:grpSpPr>
              <a:xfrm>
                <a:off x="766449" y="3214950"/>
                <a:ext cx="3013036" cy="813450"/>
                <a:chOff x="766449" y="3214950"/>
                <a:chExt cx="3013036" cy="813450"/>
              </a:xfrm>
            </p:grpSpPr>
            <p:pic>
              <p:nvPicPr>
                <p:cNvPr id="4" name="Picture 3">
                  <a:extLst>
                    <a:ext uri="{FF2B5EF4-FFF2-40B4-BE49-F238E27FC236}">
                      <a16:creationId xmlns:a16="http://schemas.microsoft.com/office/drawing/2014/main" id="{32979FDA-3882-4809-BD59-E46767E6C24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66449" y="3214950"/>
                  <a:ext cx="815401" cy="813450"/>
                </a:xfrm>
                <a:prstGeom prst="rect">
                  <a:avLst/>
                </a:prstGeom>
              </p:spPr>
            </p:pic>
            <p:pic>
              <p:nvPicPr>
                <p:cNvPr id="11" name="Picture 10">
                  <a:extLst>
                    <a:ext uri="{FF2B5EF4-FFF2-40B4-BE49-F238E27FC236}">
                      <a16:creationId xmlns:a16="http://schemas.microsoft.com/office/drawing/2014/main" id="{CEE207DA-A3A1-436F-B922-51AF12A9DEC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7463" y="3214950"/>
                  <a:ext cx="815401" cy="813450"/>
                </a:xfrm>
                <a:prstGeom prst="rect">
                  <a:avLst/>
                </a:prstGeom>
              </p:spPr>
            </p:pic>
            <p:pic>
              <p:nvPicPr>
                <p:cNvPr id="12" name="Picture 11">
                  <a:extLst>
                    <a:ext uri="{FF2B5EF4-FFF2-40B4-BE49-F238E27FC236}">
                      <a16:creationId xmlns:a16="http://schemas.microsoft.com/office/drawing/2014/main" id="{F53852CC-C81E-4312-95CC-521A4CC094A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964084" y="3214950"/>
                  <a:ext cx="815401" cy="813450"/>
                </a:xfrm>
                <a:prstGeom prst="rect">
                  <a:avLst/>
                </a:prstGeom>
              </p:spPr>
            </p:pic>
          </p:grpSp>
          <p:grpSp>
            <p:nvGrpSpPr>
              <p:cNvPr id="14" name="Group 13">
                <a:extLst>
                  <a:ext uri="{FF2B5EF4-FFF2-40B4-BE49-F238E27FC236}">
                    <a16:creationId xmlns:a16="http://schemas.microsoft.com/office/drawing/2014/main" id="{9881DF9E-8A27-4CA4-B4C7-762E272B9597}"/>
                  </a:ext>
                </a:extLst>
              </p:cNvPr>
              <p:cNvGrpSpPr/>
              <p:nvPr/>
            </p:nvGrpSpPr>
            <p:grpSpPr>
              <a:xfrm>
                <a:off x="5349083" y="3214950"/>
                <a:ext cx="3013036" cy="813450"/>
                <a:chOff x="766449" y="3214950"/>
                <a:chExt cx="3013036" cy="813450"/>
              </a:xfrm>
            </p:grpSpPr>
            <p:pic>
              <p:nvPicPr>
                <p:cNvPr id="15" name="Picture 14">
                  <a:extLst>
                    <a:ext uri="{FF2B5EF4-FFF2-40B4-BE49-F238E27FC236}">
                      <a16:creationId xmlns:a16="http://schemas.microsoft.com/office/drawing/2014/main" id="{584F6E6A-0BF2-48AB-8BA1-F3EEC863BF0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66449" y="3214950"/>
                  <a:ext cx="815401" cy="813450"/>
                </a:xfrm>
                <a:prstGeom prst="rect">
                  <a:avLst/>
                </a:prstGeom>
              </p:spPr>
            </p:pic>
            <p:pic>
              <p:nvPicPr>
                <p:cNvPr id="16" name="Picture 15">
                  <a:extLst>
                    <a:ext uri="{FF2B5EF4-FFF2-40B4-BE49-F238E27FC236}">
                      <a16:creationId xmlns:a16="http://schemas.microsoft.com/office/drawing/2014/main" id="{F5CAA6B1-BFF2-4808-A063-AE4B5A0CF67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7463" y="3214950"/>
                  <a:ext cx="815401" cy="813450"/>
                </a:xfrm>
                <a:prstGeom prst="rect">
                  <a:avLst/>
                </a:prstGeom>
              </p:spPr>
            </p:pic>
            <p:pic>
              <p:nvPicPr>
                <p:cNvPr id="21" name="Picture 20">
                  <a:extLst>
                    <a:ext uri="{FF2B5EF4-FFF2-40B4-BE49-F238E27FC236}">
                      <a16:creationId xmlns:a16="http://schemas.microsoft.com/office/drawing/2014/main" id="{ABB8E85D-E60E-4E5B-9C6B-F44A6D71F74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964084" y="3214950"/>
                  <a:ext cx="815401" cy="813450"/>
                </a:xfrm>
                <a:prstGeom prst="rect">
                  <a:avLst/>
                </a:prstGeom>
              </p:spPr>
            </p:pic>
          </p:grpSp>
        </p:grpSp>
        <p:sp>
          <p:nvSpPr>
            <p:cNvPr id="9" name="Left Brace 8">
              <a:extLst>
                <a:ext uri="{FF2B5EF4-FFF2-40B4-BE49-F238E27FC236}">
                  <a16:creationId xmlns:a16="http://schemas.microsoft.com/office/drawing/2014/main" id="{99FA499A-1991-401C-8521-35A33B9F6D6E}"/>
                </a:ext>
              </a:extLst>
            </p:cNvPr>
            <p:cNvSpPr/>
            <p:nvPr/>
          </p:nvSpPr>
          <p:spPr>
            <a:xfrm rot="16200000">
              <a:off x="2113251" y="2762806"/>
              <a:ext cx="381000" cy="2707698"/>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2" name="Left Brace 21">
              <a:extLst>
                <a:ext uri="{FF2B5EF4-FFF2-40B4-BE49-F238E27FC236}">
                  <a16:creationId xmlns:a16="http://schemas.microsoft.com/office/drawing/2014/main" id="{534E89BD-2A98-415F-9B99-BE5A9F061DE6}"/>
                </a:ext>
              </a:extLst>
            </p:cNvPr>
            <p:cNvSpPr/>
            <p:nvPr/>
          </p:nvSpPr>
          <p:spPr>
            <a:xfrm rot="16200000">
              <a:off x="6681704" y="2762806"/>
              <a:ext cx="381000" cy="2707698"/>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3" name="Left Brace 22">
              <a:extLst>
                <a:ext uri="{FF2B5EF4-FFF2-40B4-BE49-F238E27FC236}">
                  <a16:creationId xmlns:a16="http://schemas.microsoft.com/office/drawing/2014/main" id="{E77402AA-ACFB-4A8F-AE93-AA5BABA48DE7}"/>
                </a:ext>
              </a:extLst>
            </p:cNvPr>
            <p:cNvSpPr/>
            <p:nvPr/>
          </p:nvSpPr>
          <p:spPr>
            <a:xfrm rot="16200000">
              <a:off x="4397478" y="3724224"/>
              <a:ext cx="381000" cy="784861"/>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A6AB058E-569A-451E-AB52-B26CE3C77C80}"/>
                </a:ext>
              </a:extLst>
            </p:cNvPr>
            <p:cNvSpPr txBox="1"/>
            <p:nvPr/>
          </p:nvSpPr>
          <p:spPr>
            <a:xfrm>
              <a:off x="1045883" y="4434795"/>
              <a:ext cx="2651760" cy="640080"/>
            </a:xfrm>
            <a:prstGeom prst="rect">
              <a:avLst/>
            </a:prstGeom>
            <a:solidFill>
              <a:schemeClr val="tx2">
                <a:lumMod val="60000"/>
                <a:lumOff val="40000"/>
              </a:schemeClr>
            </a:solidFill>
          </p:spPr>
          <p:txBody>
            <a:bodyPr wrap="square" lIns="91440" tIns="91440" rIns="91440" bIns="91440" rtlCol="0" anchor="t">
              <a:noAutofit/>
            </a:bodyPr>
            <a:lstStyle/>
            <a:p>
              <a:pPr algn="ctr">
                <a:lnSpc>
                  <a:spcPts val="2000"/>
                </a:lnSpc>
              </a:pPr>
              <a:r>
                <a:rPr lang="en-US" sz="1800" dirty="0">
                  <a:solidFill>
                    <a:srgbClr val="000000"/>
                  </a:solidFill>
                  <a:latin typeface="Arial" panose="020B0604020202020204" pitchFamily="34" charset="0"/>
                  <a:cs typeface="Arial" panose="020B0604020202020204" pitchFamily="34" charset="0"/>
                </a:rPr>
                <a:t>3 months before month of 65</a:t>
              </a:r>
              <a:r>
                <a:rPr lang="en-US" sz="1800" baseline="30000" dirty="0">
                  <a:solidFill>
                    <a:srgbClr val="000000"/>
                  </a:solidFill>
                  <a:latin typeface="Arial" panose="020B0604020202020204" pitchFamily="34" charset="0"/>
                  <a:cs typeface="Arial" panose="020B0604020202020204" pitchFamily="34" charset="0"/>
                </a:rPr>
                <a:t>th</a:t>
              </a:r>
              <a:r>
                <a:rPr lang="en-US" sz="1800" dirty="0">
                  <a:solidFill>
                    <a:srgbClr val="000000"/>
                  </a:solidFill>
                  <a:latin typeface="Arial" panose="020B0604020202020204" pitchFamily="34" charset="0"/>
                  <a:cs typeface="Arial" panose="020B0604020202020204" pitchFamily="34" charset="0"/>
                </a:rPr>
                <a:t> birthday</a:t>
              </a:r>
            </a:p>
          </p:txBody>
        </p:sp>
        <p:sp>
          <p:nvSpPr>
            <p:cNvPr id="24" name="TextBox 23">
              <a:extLst>
                <a:ext uri="{FF2B5EF4-FFF2-40B4-BE49-F238E27FC236}">
                  <a16:creationId xmlns:a16="http://schemas.microsoft.com/office/drawing/2014/main" id="{010C867E-1A78-454F-8F91-BEB29AC36F9C}"/>
                </a:ext>
              </a:extLst>
            </p:cNvPr>
            <p:cNvSpPr txBox="1"/>
            <p:nvPr/>
          </p:nvSpPr>
          <p:spPr>
            <a:xfrm>
              <a:off x="5546324" y="4434795"/>
              <a:ext cx="2651760" cy="640080"/>
            </a:xfrm>
            <a:prstGeom prst="rect">
              <a:avLst/>
            </a:prstGeom>
            <a:solidFill>
              <a:schemeClr val="tx2">
                <a:lumMod val="60000"/>
                <a:lumOff val="40000"/>
              </a:schemeClr>
            </a:solidFill>
          </p:spPr>
          <p:txBody>
            <a:bodyPr wrap="square" lIns="91440" tIns="91440" rIns="91440" bIns="91440" rtlCol="0" anchor="t">
              <a:noAutofit/>
            </a:bodyPr>
            <a:lstStyle/>
            <a:p>
              <a:pPr algn="ctr">
                <a:lnSpc>
                  <a:spcPts val="2000"/>
                </a:lnSpc>
              </a:pPr>
              <a:r>
                <a:rPr lang="en-US" sz="1800" dirty="0">
                  <a:solidFill>
                    <a:srgbClr val="000000"/>
                  </a:solidFill>
                  <a:latin typeface="Arial" panose="020B0604020202020204" pitchFamily="34" charset="0"/>
                  <a:cs typeface="Arial" panose="020B0604020202020204" pitchFamily="34" charset="0"/>
                </a:rPr>
                <a:t>3 months after month </a:t>
              </a:r>
            </a:p>
            <a:p>
              <a:pPr algn="ctr">
                <a:lnSpc>
                  <a:spcPts val="2000"/>
                </a:lnSpc>
              </a:pPr>
              <a:r>
                <a:rPr lang="en-US" sz="1800" dirty="0">
                  <a:solidFill>
                    <a:srgbClr val="000000"/>
                  </a:solidFill>
                  <a:latin typeface="Arial" panose="020B0604020202020204" pitchFamily="34" charset="0"/>
                  <a:cs typeface="Arial" panose="020B0604020202020204" pitchFamily="34" charset="0"/>
                </a:rPr>
                <a:t>of 65</a:t>
              </a:r>
              <a:r>
                <a:rPr lang="en-US" sz="1800" baseline="30000" dirty="0">
                  <a:solidFill>
                    <a:srgbClr val="000000"/>
                  </a:solidFill>
                  <a:latin typeface="Arial" panose="020B0604020202020204" pitchFamily="34" charset="0"/>
                  <a:cs typeface="Arial" panose="020B0604020202020204" pitchFamily="34" charset="0"/>
                </a:rPr>
                <a:t>th</a:t>
              </a:r>
              <a:r>
                <a:rPr lang="en-US" sz="1800" dirty="0">
                  <a:solidFill>
                    <a:srgbClr val="000000"/>
                  </a:solidFill>
                  <a:latin typeface="Arial" panose="020B0604020202020204" pitchFamily="34" charset="0"/>
                  <a:cs typeface="Arial" panose="020B0604020202020204" pitchFamily="34" charset="0"/>
                </a:rPr>
                <a:t> birthday</a:t>
              </a:r>
            </a:p>
          </p:txBody>
        </p:sp>
        <p:sp>
          <p:nvSpPr>
            <p:cNvPr id="25" name="TextBox 24">
              <a:extLst>
                <a:ext uri="{FF2B5EF4-FFF2-40B4-BE49-F238E27FC236}">
                  <a16:creationId xmlns:a16="http://schemas.microsoft.com/office/drawing/2014/main" id="{077B1458-78BA-4E9E-931F-12F64E8268A3}"/>
                </a:ext>
              </a:extLst>
            </p:cNvPr>
            <p:cNvSpPr txBox="1"/>
            <p:nvPr/>
          </p:nvSpPr>
          <p:spPr>
            <a:xfrm>
              <a:off x="3865184" y="4441511"/>
              <a:ext cx="1463040" cy="640080"/>
            </a:xfrm>
            <a:prstGeom prst="rect">
              <a:avLst/>
            </a:prstGeom>
            <a:solidFill>
              <a:schemeClr val="tx2">
                <a:lumMod val="60000"/>
                <a:lumOff val="40000"/>
              </a:schemeClr>
            </a:solidFill>
          </p:spPr>
          <p:txBody>
            <a:bodyPr wrap="square" lIns="91440" tIns="91440" rIns="91440" bIns="91440" rtlCol="0" anchor="t">
              <a:noAutofit/>
            </a:bodyPr>
            <a:lstStyle/>
            <a:p>
              <a:pPr algn="ctr">
                <a:lnSpc>
                  <a:spcPts val="2000"/>
                </a:lnSpc>
              </a:pPr>
              <a:r>
                <a:rPr lang="en-US" sz="1800" dirty="0">
                  <a:solidFill>
                    <a:srgbClr val="000000"/>
                  </a:solidFill>
                  <a:latin typeface="Arial" panose="020B0604020202020204" pitchFamily="34" charset="0"/>
                  <a:cs typeface="Arial" panose="020B0604020202020204" pitchFamily="34" charset="0"/>
                </a:rPr>
                <a:t>Month of 65</a:t>
              </a:r>
              <a:r>
                <a:rPr lang="en-US" sz="1800" baseline="30000" dirty="0">
                  <a:solidFill>
                    <a:srgbClr val="000000"/>
                  </a:solidFill>
                  <a:latin typeface="Arial" panose="020B0604020202020204" pitchFamily="34" charset="0"/>
                  <a:cs typeface="Arial" panose="020B0604020202020204" pitchFamily="34" charset="0"/>
                </a:rPr>
                <a:t>th</a:t>
              </a:r>
              <a:r>
                <a:rPr lang="en-US" sz="1800" dirty="0">
                  <a:solidFill>
                    <a:srgbClr val="000000"/>
                  </a:solidFill>
                  <a:latin typeface="Arial" panose="020B0604020202020204" pitchFamily="34" charset="0"/>
                  <a:cs typeface="Arial" panose="020B0604020202020204" pitchFamily="34" charset="0"/>
                </a:rPr>
                <a:t> birthday</a:t>
              </a:r>
            </a:p>
          </p:txBody>
        </p:sp>
      </p:grpSp>
      <p:pic>
        <p:nvPicPr>
          <p:cNvPr id="27" name="Picture 26" descr="A picture containing tower&#10;&#10;Description automatically generated">
            <a:extLst>
              <a:ext uri="{FF2B5EF4-FFF2-40B4-BE49-F238E27FC236}">
                <a16:creationId xmlns:a16="http://schemas.microsoft.com/office/drawing/2014/main" id="{C1720D41-8376-4DCF-B91A-2B19B0719E9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81000" y="335280"/>
            <a:ext cx="731520" cy="731520"/>
          </a:xfrm>
          <a:prstGeom prst="rect">
            <a:avLst/>
          </a:prstGeom>
        </p:spPr>
      </p:pic>
      <p:sp>
        <p:nvSpPr>
          <p:cNvPr id="3" name="Rectangle: Rounded Corners 2">
            <a:extLst>
              <a:ext uri="{FF2B5EF4-FFF2-40B4-BE49-F238E27FC236}">
                <a16:creationId xmlns:a16="http://schemas.microsoft.com/office/drawing/2014/main" id="{F68C503D-47AF-4BB0-A81A-6130A480CF6B}"/>
              </a:ext>
            </a:extLst>
          </p:cNvPr>
          <p:cNvSpPr/>
          <p:nvPr/>
        </p:nvSpPr>
        <p:spPr>
          <a:xfrm>
            <a:off x="899919" y="2792582"/>
            <a:ext cx="7391573" cy="1029390"/>
          </a:xfrm>
          <a:prstGeom prst="roundRect">
            <a:avLst/>
          </a:prstGeom>
          <a:ln w="31750"/>
        </p:spPr>
        <p:style>
          <a:lnRef idx="2">
            <a:schemeClr val="accent1"/>
          </a:lnRef>
          <a:fillRef idx="1">
            <a:schemeClr val="lt1"/>
          </a:fillRef>
          <a:effectRef idx="0">
            <a:schemeClr val="accent1"/>
          </a:effectRef>
          <a:fontRef idx="minor">
            <a:schemeClr val="dk1"/>
          </a:fontRef>
        </p:style>
        <p:txBody>
          <a:bodyPr rtlCol="0" anchor="ctr"/>
          <a:lstStyle/>
          <a:p>
            <a:pPr marL="0" lvl="1" defTabSz="685800">
              <a:defRPr/>
            </a:pPr>
            <a:r>
              <a:rPr lang="en-US" sz="1500" b="1" dirty="0">
                <a:latin typeface="Arial" panose="020B0604020202020204" pitchFamily="34" charset="0"/>
                <a:cs typeface="Arial" panose="020B0604020202020204" pitchFamily="34" charset="0"/>
              </a:rPr>
              <a:t>Part A:</a:t>
            </a:r>
            <a:r>
              <a:rPr lang="en-US" sz="1500" dirty="0">
                <a:latin typeface="Arial" panose="020B0604020202020204" pitchFamily="34" charset="0"/>
                <a:cs typeface="Arial" panose="020B0604020202020204" pitchFamily="34" charset="0"/>
              </a:rPr>
              <a:t>  If </a:t>
            </a:r>
            <a:r>
              <a:rPr lang="en-US" sz="1500" b="1" dirty="0">
                <a:latin typeface="Arial" panose="020B0604020202020204" pitchFamily="34" charset="0"/>
                <a:cs typeface="Arial" panose="020B0604020202020204" pitchFamily="34" charset="0"/>
              </a:rPr>
              <a:t>actively </a:t>
            </a:r>
            <a:r>
              <a:rPr lang="en-US" sz="1500" dirty="0">
                <a:latin typeface="Arial" panose="020B0604020202020204" pitchFamily="34" charset="0"/>
                <a:cs typeface="Arial" panose="020B0604020202020204" pitchFamily="34" charset="0"/>
              </a:rPr>
              <a:t>employed and </a:t>
            </a:r>
            <a:r>
              <a:rPr lang="en-US" sz="1500" b="1" dirty="0">
                <a:latin typeface="Arial" panose="020B0604020202020204" pitchFamily="34" charset="0"/>
                <a:cs typeface="Arial" panose="020B0604020202020204" pitchFamily="34" charset="0"/>
              </a:rPr>
              <a:t>enrolled in employer </a:t>
            </a:r>
            <a:r>
              <a:rPr lang="en-US" sz="1500" dirty="0">
                <a:latin typeface="Arial" panose="020B0604020202020204" pitchFamily="34" charset="0"/>
                <a:cs typeface="Arial" panose="020B0604020202020204" pitchFamily="34" charset="0"/>
              </a:rPr>
              <a:t>coverage at age 65, employer coverage is primary and Medicare is secondary:</a:t>
            </a:r>
          </a:p>
          <a:p>
            <a:pPr marL="365760" lvl="2" indent="-182880" defTabSz="685800">
              <a:buFont typeface="Wingdings" panose="05000000000000000000" pitchFamily="2" charset="2"/>
              <a:buChar char="§"/>
              <a:defRPr/>
            </a:pPr>
            <a:r>
              <a:rPr lang="en-US" sz="1500" dirty="0">
                <a:latin typeface="Arial" panose="020B0604020202020204" pitchFamily="34" charset="0"/>
                <a:cs typeface="Arial" panose="020B0604020202020204" pitchFamily="34" charset="0"/>
              </a:rPr>
              <a:t>If receiving Social Security, possible automatic enrollment</a:t>
            </a:r>
          </a:p>
          <a:p>
            <a:pPr marL="365760" lvl="2" indent="-182880" defTabSz="685800">
              <a:buFont typeface="Wingdings" panose="05000000000000000000" pitchFamily="2" charset="2"/>
              <a:buChar char="§"/>
              <a:defRPr/>
            </a:pPr>
            <a:r>
              <a:rPr lang="en-US" sz="1500" dirty="0">
                <a:latin typeface="Arial" panose="020B0604020202020204" pitchFamily="34" charset="0"/>
                <a:cs typeface="Arial" panose="020B0604020202020204" pitchFamily="34" charset="0"/>
              </a:rPr>
              <a:t>If not receiving Social Security, contact Medicare</a:t>
            </a:r>
          </a:p>
        </p:txBody>
      </p:sp>
      <p:sp>
        <p:nvSpPr>
          <p:cNvPr id="8" name="TextBox 7">
            <a:extLst>
              <a:ext uri="{FF2B5EF4-FFF2-40B4-BE49-F238E27FC236}">
                <a16:creationId xmlns:a16="http://schemas.microsoft.com/office/drawing/2014/main" id="{F574AA3D-E38E-448A-B068-852B02D7B3CB}"/>
              </a:ext>
            </a:extLst>
          </p:cNvPr>
          <p:cNvSpPr txBox="1"/>
          <p:nvPr/>
        </p:nvSpPr>
        <p:spPr>
          <a:xfrm>
            <a:off x="899919" y="3810000"/>
            <a:ext cx="914400" cy="914400"/>
          </a:xfrm>
          <a:prstGeom prst="rect">
            <a:avLst/>
          </a:prstGeom>
        </p:spPr>
        <p:txBody>
          <a:bodyPr wrap="none" lIns="0" tIns="0" rIns="0" bIns="0" rtlCol="0" anchor="t">
            <a:noAutofit/>
          </a:bodyPr>
          <a:lstStyle/>
          <a:p>
            <a:pPr>
              <a:lnSpc>
                <a:spcPts val="2000"/>
              </a:lnSpc>
            </a:pPr>
            <a:endParaRPr lang="en-US" sz="1800" dirty="0">
              <a:solidFill>
                <a:srgbClr val="000000"/>
              </a:solidFill>
              <a:latin typeface="+mn-lt"/>
              <a:cs typeface="FS Thrive Elliot Regular"/>
            </a:endParaRPr>
          </a:p>
        </p:txBody>
      </p:sp>
      <p:sp>
        <p:nvSpPr>
          <p:cNvPr id="17" name="Rectangle: Rounded Corners 16">
            <a:extLst>
              <a:ext uri="{FF2B5EF4-FFF2-40B4-BE49-F238E27FC236}">
                <a16:creationId xmlns:a16="http://schemas.microsoft.com/office/drawing/2014/main" id="{62738998-5839-48AE-863A-A38842B5DF06}"/>
              </a:ext>
            </a:extLst>
          </p:cNvPr>
          <p:cNvSpPr/>
          <p:nvPr/>
        </p:nvSpPr>
        <p:spPr>
          <a:xfrm>
            <a:off x="901529" y="3939566"/>
            <a:ext cx="7388352" cy="1371038"/>
          </a:xfrm>
          <a:prstGeom prst="roundRect">
            <a:avLst/>
          </a:prstGeom>
          <a:ln w="31750"/>
        </p:spPr>
        <p:style>
          <a:lnRef idx="2">
            <a:schemeClr val="accent2"/>
          </a:lnRef>
          <a:fillRef idx="1">
            <a:schemeClr val="lt1"/>
          </a:fillRef>
          <a:effectRef idx="0">
            <a:schemeClr val="accent2"/>
          </a:effectRef>
          <a:fontRef idx="minor">
            <a:schemeClr val="dk1"/>
          </a:fontRef>
        </p:style>
        <p:txBody>
          <a:bodyPr rtlCol="0" anchor="ctr"/>
          <a:lstStyle/>
          <a:p>
            <a:pPr marL="0" lvl="1" defTabSz="685800">
              <a:defRPr/>
            </a:pPr>
            <a:r>
              <a:rPr lang="en-US" sz="1500" b="1" dirty="0">
                <a:solidFill>
                  <a:schemeClr val="tx1"/>
                </a:solidFill>
                <a:latin typeface="Arial" panose="020B0604020202020204" pitchFamily="34" charset="0"/>
                <a:cs typeface="Arial" panose="020B0604020202020204" pitchFamily="34" charset="0"/>
              </a:rPr>
              <a:t>Part B:  </a:t>
            </a:r>
            <a:r>
              <a:rPr lang="en-US" sz="1500" dirty="0">
                <a:solidFill>
                  <a:schemeClr val="tx1"/>
                </a:solidFill>
                <a:latin typeface="Arial" panose="020B0604020202020204" pitchFamily="34" charset="0"/>
                <a:cs typeface="Arial" panose="020B0604020202020204" pitchFamily="34" charset="0"/>
              </a:rPr>
              <a:t>Possibly</a:t>
            </a:r>
            <a:r>
              <a:rPr lang="en-US" sz="1500" b="1" dirty="0">
                <a:solidFill>
                  <a:schemeClr val="tx1"/>
                </a:solidFill>
                <a:latin typeface="Arial" panose="020B0604020202020204" pitchFamily="34" charset="0"/>
                <a:cs typeface="Arial" panose="020B0604020202020204" pitchFamily="34" charset="0"/>
              </a:rPr>
              <a:t> defer if active participant with coverage</a:t>
            </a:r>
          </a:p>
          <a:p>
            <a:pPr marL="365760" lvl="2" indent="-182880" defTabSz="685800">
              <a:buFont typeface="Wingdings" panose="05000000000000000000" pitchFamily="2" charset="2"/>
              <a:buChar char="§"/>
              <a:defRPr/>
            </a:pPr>
            <a:r>
              <a:rPr lang="en-US" sz="1500" dirty="0">
                <a:solidFill>
                  <a:schemeClr val="tx1"/>
                </a:solidFill>
                <a:latin typeface="Arial" panose="020B0604020202020204" pitchFamily="34" charset="0"/>
                <a:cs typeface="Arial" panose="020B0604020202020204" pitchFamily="34" charset="0"/>
              </a:rPr>
              <a:t>Participant or spouse currently working and covered by employer group health plan through employer as result of that work</a:t>
            </a:r>
          </a:p>
          <a:p>
            <a:pPr marL="365760" lvl="2" indent="-182880" defTabSz="685800">
              <a:buFont typeface="Wingdings" panose="05000000000000000000" pitchFamily="2" charset="2"/>
              <a:buChar char="§"/>
              <a:defRPr/>
            </a:pPr>
            <a:r>
              <a:rPr lang="en-US" sz="1500" dirty="0">
                <a:solidFill>
                  <a:schemeClr val="tx1"/>
                </a:solidFill>
                <a:latin typeface="Arial" panose="020B0604020202020204" pitchFamily="34" charset="0"/>
                <a:cs typeface="Arial" panose="020B0604020202020204" pitchFamily="34" charset="0"/>
              </a:rPr>
              <a:t>A </a:t>
            </a:r>
            <a:r>
              <a:rPr lang="en-US" sz="1500" b="1" dirty="0">
                <a:solidFill>
                  <a:schemeClr val="tx1"/>
                </a:solidFill>
                <a:latin typeface="Arial" panose="020B0604020202020204" pitchFamily="34" charset="0"/>
                <a:cs typeface="Arial" panose="020B0604020202020204" pitchFamily="34" charset="0"/>
              </a:rPr>
              <a:t>special 8-month period </a:t>
            </a:r>
            <a:r>
              <a:rPr lang="en-US" sz="1500" dirty="0">
                <a:solidFill>
                  <a:schemeClr val="tx1"/>
                </a:solidFill>
                <a:latin typeface="Arial" panose="020B0604020202020204" pitchFamily="34" charset="0"/>
                <a:cs typeface="Arial" panose="020B0604020202020204" pitchFamily="34" charset="0"/>
              </a:rPr>
              <a:t>that begins the month after employment ends or group health plan coverage ends</a:t>
            </a:r>
          </a:p>
          <a:p>
            <a:pPr marL="731520" lvl="3" indent="-182880" defTabSz="685800">
              <a:buFont typeface="Wingdings" panose="05000000000000000000" pitchFamily="2" charset="2"/>
              <a:buChar char="§"/>
              <a:defRPr/>
            </a:pPr>
            <a:r>
              <a:rPr lang="en-US" sz="1500" dirty="0">
                <a:solidFill>
                  <a:schemeClr val="tx1"/>
                </a:solidFill>
                <a:latin typeface="Arial" panose="020B0604020202020204" pitchFamily="34" charset="0"/>
                <a:cs typeface="Arial" panose="020B0604020202020204" pitchFamily="34" charset="0"/>
              </a:rPr>
              <a:t>May need proof of coverage to avoid penalty </a:t>
            </a:r>
          </a:p>
        </p:txBody>
      </p:sp>
      <p:sp>
        <p:nvSpPr>
          <p:cNvPr id="18" name="Rectangle: Rounded Corners 17">
            <a:extLst>
              <a:ext uri="{FF2B5EF4-FFF2-40B4-BE49-F238E27FC236}">
                <a16:creationId xmlns:a16="http://schemas.microsoft.com/office/drawing/2014/main" id="{2F49082C-5BF0-42C6-8ACA-7BF630064661}"/>
              </a:ext>
            </a:extLst>
          </p:cNvPr>
          <p:cNvSpPr/>
          <p:nvPr/>
        </p:nvSpPr>
        <p:spPr>
          <a:xfrm>
            <a:off x="901529" y="5404664"/>
            <a:ext cx="7388352" cy="761650"/>
          </a:xfrm>
          <a:prstGeom prst="roundRect">
            <a:avLst/>
          </a:prstGeom>
          <a:ln w="31750"/>
        </p:spPr>
        <p:style>
          <a:lnRef idx="2">
            <a:schemeClr val="accent3"/>
          </a:lnRef>
          <a:fillRef idx="1">
            <a:schemeClr val="lt1"/>
          </a:fillRef>
          <a:effectRef idx="0">
            <a:schemeClr val="accent3"/>
          </a:effectRef>
          <a:fontRef idx="minor">
            <a:schemeClr val="dk1"/>
          </a:fontRef>
        </p:style>
        <p:txBody>
          <a:bodyPr rtlCol="0" anchor="ctr"/>
          <a:lstStyle/>
          <a:p>
            <a:pPr marL="0" lvl="1" defTabSz="685800">
              <a:defRPr/>
            </a:pPr>
            <a:r>
              <a:rPr lang="en-US" sz="1500" b="1" dirty="0">
                <a:solidFill>
                  <a:schemeClr val="tx1"/>
                </a:solidFill>
                <a:latin typeface="Arial" panose="020B0604020202020204" pitchFamily="34" charset="0"/>
                <a:cs typeface="Arial" panose="020B0604020202020204" pitchFamily="34" charset="0"/>
              </a:rPr>
              <a:t>Do not defer if have non active participant coverage</a:t>
            </a:r>
          </a:p>
          <a:p>
            <a:pPr marL="365760" lvl="2" indent="-182880" defTabSz="685800">
              <a:buFont typeface="Wingdings" panose="05000000000000000000" pitchFamily="2" charset="2"/>
              <a:buChar char="§"/>
              <a:defRPr/>
            </a:pPr>
            <a:r>
              <a:rPr lang="en-US" sz="1500" dirty="0">
                <a:solidFill>
                  <a:schemeClr val="tx1"/>
                </a:solidFill>
                <a:latin typeface="Arial" panose="020B0604020202020204" pitchFamily="34" charset="0"/>
                <a:cs typeface="Arial" panose="020B0604020202020204" pitchFamily="34" charset="0"/>
              </a:rPr>
              <a:t>COBRA coverage is not considered coverage based on current work status</a:t>
            </a:r>
          </a:p>
          <a:p>
            <a:pPr marL="365760" lvl="2" indent="-182880" defTabSz="685800">
              <a:buFont typeface="Wingdings" panose="05000000000000000000" pitchFamily="2" charset="2"/>
              <a:buChar char="§"/>
              <a:defRPr/>
            </a:pPr>
            <a:r>
              <a:rPr lang="en-US" sz="1500" dirty="0">
                <a:solidFill>
                  <a:schemeClr val="tx1"/>
                </a:solidFill>
                <a:latin typeface="Arial" panose="020B0604020202020204" pitchFamily="34" charset="0"/>
                <a:cs typeface="Arial" panose="020B0604020202020204" pitchFamily="34" charset="0"/>
              </a:rPr>
              <a:t>Retiree Health Plans are not considered coverage based on current work status</a:t>
            </a:r>
          </a:p>
        </p:txBody>
      </p:sp>
    </p:spTree>
    <p:extLst>
      <p:ext uri="{BB962C8B-B14F-4D97-AF65-F5344CB8AC3E}">
        <p14:creationId xmlns:p14="http://schemas.microsoft.com/office/powerpoint/2010/main" val="499373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4EDD2A-4451-460F-821C-8AF5D13A505C}"/>
              </a:ext>
            </a:extLst>
          </p:cNvPr>
          <p:cNvSpPr>
            <a:spLocks noGrp="1"/>
          </p:cNvSpPr>
          <p:nvPr>
            <p:ph idx="11"/>
          </p:nvPr>
        </p:nvSpPr>
        <p:spPr>
          <a:xfrm>
            <a:off x="923998" y="1187532"/>
            <a:ext cx="6962702" cy="4770537"/>
          </a:xfrm>
        </p:spPr>
        <p:txBody>
          <a:bodyPr/>
          <a:lstStyle/>
          <a:p>
            <a:pPr marL="1257300" lvl="3" indent="0">
              <a:spcAft>
                <a:spcPts val="600"/>
              </a:spcAft>
              <a:buNone/>
            </a:pPr>
            <a:endParaRPr lang="en-US" sz="2000" dirty="0">
              <a:latin typeface="Arial" panose="020B0604020202020204" pitchFamily="34" charset="0"/>
              <a:cs typeface="Arial" panose="020B0604020202020204" pitchFamily="34" charset="0"/>
            </a:endParaRPr>
          </a:p>
          <a:p>
            <a:pPr marL="1257300" lvl="3" indent="0">
              <a:spcAft>
                <a:spcPts val="600"/>
              </a:spcAft>
              <a:buNone/>
            </a:pPr>
            <a:r>
              <a:rPr lang="en-US" sz="2000" dirty="0">
                <a:latin typeface="Arial" panose="020B0604020202020204" pitchFamily="34" charset="0"/>
                <a:cs typeface="Arial" panose="020B0604020202020204" pitchFamily="34" charset="0"/>
              </a:rPr>
              <a:t>History of Social Security &amp; Medicare</a:t>
            </a:r>
          </a:p>
          <a:p>
            <a:pPr marL="1543050" lvl="3" indent="-285750">
              <a:spcAft>
                <a:spcPts val="600"/>
              </a:spcAft>
            </a:pPr>
            <a:endParaRPr lang="en-US" sz="2000" dirty="0">
              <a:latin typeface="Arial" panose="020B0604020202020204" pitchFamily="34" charset="0"/>
              <a:cs typeface="Arial" panose="020B0604020202020204" pitchFamily="34" charset="0"/>
            </a:endParaRPr>
          </a:p>
          <a:p>
            <a:pPr marL="1257300" lvl="3" indent="0">
              <a:spcAft>
                <a:spcPts val="600"/>
              </a:spcAft>
              <a:buNone/>
            </a:pPr>
            <a:r>
              <a:rPr lang="en-US" sz="2000" dirty="0">
                <a:latin typeface="Arial" panose="020B0604020202020204" pitchFamily="34" charset="0"/>
                <a:cs typeface="Arial" panose="020B0604020202020204" pitchFamily="34" charset="0"/>
              </a:rPr>
              <a:t>Receiving the Retirement Benefit</a:t>
            </a:r>
          </a:p>
          <a:p>
            <a:pPr marL="1257300" lvl="3" indent="0">
              <a:spcAft>
                <a:spcPts val="600"/>
              </a:spcAft>
              <a:buNone/>
            </a:pPr>
            <a:endParaRPr lang="en-US" sz="2000" dirty="0">
              <a:latin typeface="Arial" panose="020B0604020202020204" pitchFamily="34" charset="0"/>
              <a:cs typeface="Arial" panose="020B0604020202020204" pitchFamily="34" charset="0"/>
            </a:endParaRPr>
          </a:p>
          <a:p>
            <a:pPr marL="1257300" lvl="3" indent="0">
              <a:spcAft>
                <a:spcPts val="600"/>
              </a:spcAft>
              <a:buNone/>
            </a:pPr>
            <a:r>
              <a:rPr lang="en-US" sz="2000" dirty="0">
                <a:latin typeface="Arial" panose="020B0604020202020204" pitchFamily="34" charset="0"/>
                <a:cs typeface="Arial" panose="020B0604020202020204" pitchFamily="34" charset="0"/>
              </a:rPr>
              <a:t>Other Considerations</a:t>
            </a:r>
          </a:p>
          <a:p>
            <a:pPr marL="1257300" lvl="3" indent="0">
              <a:spcAft>
                <a:spcPts val="600"/>
              </a:spcAft>
              <a:buNone/>
            </a:pPr>
            <a:endParaRPr lang="en-US" sz="2000" dirty="0">
              <a:latin typeface="Arial" panose="020B0604020202020204" pitchFamily="34" charset="0"/>
              <a:cs typeface="Arial" panose="020B0604020202020204" pitchFamily="34" charset="0"/>
            </a:endParaRPr>
          </a:p>
          <a:p>
            <a:pPr marL="1257300" lvl="3" indent="0">
              <a:spcAft>
                <a:spcPts val="600"/>
              </a:spcAft>
              <a:buNone/>
            </a:pPr>
            <a:r>
              <a:rPr lang="en-US" sz="2000" dirty="0">
                <a:latin typeface="Arial" panose="020B0604020202020204" pitchFamily="34" charset="0"/>
                <a:cs typeface="Arial" panose="020B0604020202020204" pitchFamily="34" charset="0"/>
              </a:rPr>
              <a:t>Get Started</a:t>
            </a:r>
          </a:p>
          <a:p>
            <a:pPr marL="1257300" lvl="3" indent="0">
              <a:spcAft>
                <a:spcPts val="600"/>
              </a:spcAft>
              <a:buNone/>
            </a:pPr>
            <a:endParaRPr lang="en-US" sz="2000" dirty="0">
              <a:latin typeface="Arial" panose="020B0604020202020204" pitchFamily="34" charset="0"/>
              <a:cs typeface="Arial" panose="020B0604020202020204" pitchFamily="34" charset="0"/>
            </a:endParaRPr>
          </a:p>
          <a:p>
            <a:pPr marL="1257300" lvl="3" indent="0">
              <a:spcAft>
                <a:spcPts val="600"/>
              </a:spcAft>
              <a:buNone/>
            </a:pPr>
            <a:r>
              <a:rPr lang="en-US" sz="2000" dirty="0">
                <a:latin typeface="Arial" panose="020B0604020202020204" pitchFamily="34" charset="0"/>
                <a:cs typeface="Arial" panose="020B0604020202020204" pitchFamily="34" charset="0"/>
              </a:rPr>
              <a:t>Medicare</a:t>
            </a:r>
          </a:p>
          <a:p>
            <a:pPr marL="1257300" lvl="3" indent="0">
              <a:spcAft>
                <a:spcPts val="600"/>
              </a:spcAft>
              <a:buNone/>
            </a:pPr>
            <a:endParaRPr lang="en-US" sz="20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B5E34A7C-5C72-4D76-9CA5-D136FBE2D94E}"/>
              </a:ext>
            </a:extLst>
          </p:cNvPr>
          <p:cNvSpPr>
            <a:spLocks noGrp="1"/>
          </p:cNvSpPr>
          <p:nvPr>
            <p:ph type="title"/>
          </p:nvPr>
        </p:nvSpPr>
        <p:spPr/>
        <p:txBody>
          <a:bodyPr/>
          <a:lstStyle/>
          <a:p>
            <a:r>
              <a:rPr lang="en-US" u="sng" dirty="0"/>
              <a:t>Agenda</a:t>
            </a:r>
          </a:p>
        </p:txBody>
      </p:sp>
      <p:pic>
        <p:nvPicPr>
          <p:cNvPr id="8" name="Picture 7" descr="A picture containing flower&#10;&#10;Description automatically generated">
            <a:extLst>
              <a:ext uri="{FF2B5EF4-FFF2-40B4-BE49-F238E27FC236}">
                <a16:creationId xmlns:a16="http://schemas.microsoft.com/office/drawing/2014/main" id="{28A0DFF2-8350-4914-B935-3455BFB84B6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15939" y="1327068"/>
            <a:ext cx="731547" cy="730332"/>
          </a:xfrm>
          <a:prstGeom prst="rect">
            <a:avLst/>
          </a:prstGeom>
        </p:spPr>
      </p:pic>
      <p:pic>
        <p:nvPicPr>
          <p:cNvPr id="9" name="Picture 8" descr="A close up of a sign&#10;&#10;Description automatically generated">
            <a:extLst>
              <a:ext uri="{FF2B5EF4-FFF2-40B4-BE49-F238E27FC236}">
                <a16:creationId xmlns:a16="http://schemas.microsoft.com/office/drawing/2014/main" id="{0366A01E-191E-4094-B463-9F2739E4F9B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09286" y="2209800"/>
            <a:ext cx="914400" cy="914400"/>
          </a:xfrm>
          <a:prstGeom prst="rect">
            <a:avLst/>
          </a:prstGeom>
        </p:spPr>
      </p:pic>
      <p:pic>
        <p:nvPicPr>
          <p:cNvPr id="10" name="Picture 9" descr="A close up of a logo&#10;&#10;Description automatically generated">
            <a:extLst>
              <a:ext uri="{FF2B5EF4-FFF2-40B4-BE49-F238E27FC236}">
                <a16:creationId xmlns:a16="http://schemas.microsoft.com/office/drawing/2014/main" id="{A0925C79-4C88-4DF4-A823-3BC4BD15191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80686" y="2895600"/>
            <a:ext cx="1371600" cy="1371600"/>
          </a:xfrm>
          <a:prstGeom prst="rect">
            <a:avLst/>
          </a:prstGeom>
        </p:spPr>
      </p:pic>
      <p:pic>
        <p:nvPicPr>
          <p:cNvPr id="12" name="Picture 11" descr="A close up of a logo&#10;&#10;Description automatically generated">
            <a:extLst>
              <a:ext uri="{FF2B5EF4-FFF2-40B4-BE49-F238E27FC236}">
                <a16:creationId xmlns:a16="http://schemas.microsoft.com/office/drawing/2014/main" id="{369369AD-2B86-466D-AC3E-33C1DC1C2AC0}"/>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25987" y="4038600"/>
            <a:ext cx="915495" cy="914400"/>
          </a:xfrm>
          <a:prstGeom prst="rect">
            <a:avLst/>
          </a:prstGeom>
        </p:spPr>
      </p:pic>
      <p:pic>
        <p:nvPicPr>
          <p:cNvPr id="13" name="Picture 12" descr="A picture containing tower&#10;&#10;Description automatically generated">
            <a:extLst>
              <a:ext uri="{FF2B5EF4-FFF2-40B4-BE49-F238E27FC236}">
                <a16:creationId xmlns:a16="http://schemas.microsoft.com/office/drawing/2014/main" id="{2399691E-8A0B-4A4A-BB38-2585596DA853}"/>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916104" y="5073732"/>
            <a:ext cx="731520" cy="731520"/>
          </a:xfrm>
          <a:prstGeom prst="rect">
            <a:avLst/>
          </a:prstGeom>
        </p:spPr>
      </p:pic>
    </p:spTree>
    <p:extLst>
      <p:ext uri="{BB962C8B-B14F-4D97-AF65-F5344CB8AC3E}">
        <p14:creationId xmlns:p14="http://schemas.microsoft.com/office/powerpoint/2010/main" val="1979732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484FC20F-939E-4E61-ADBB-2A880DA92B1C}"/>
              </a:ext>
            </a:extLst>
          </p:cNvPr>
          <p:cNvSpPr>
            <a:spLocks noGrp="1"/>
          </p:cNvSpPr>
          <p:nvPr>
            <p:ph type="title"/>
          </p:nvPr>
        </p:nvSpPr>
        <p:spPr>
          <a:xfrm>
            <a:off x="1219200" y="457200"/>
            <a:ext cx="8229600" cy="904122"/>
          </a:xfrm>
        </p:spPr>
        <p:txBody>
          <a:bodyPr/>
          <a:lstStyle/>
          <a:p>
            <a:r>
              <a:rPr lang="en-US" dirty="0"/>
              <a:t>Remember</a:t>
            </a:r>
          </a:p>
        </p:txBody>
      </p:sp>
      <p:sp>
        <p:nvSpPr>
          <p:cNvPr id="5" name="Rectangle 4"/>
          <p:cNvSpPr/>
          <p:nvPr/>
        </p:nvSpPr>
        <p:spPr>
          <a:xfrm>
            <a:off x="533400" y="1524000"/>
            <a:ext cx="5943600" cy="4191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marL="182880" indent="-182880">
              <a:spcBef>
                <a:spcPts val="600"/>
              </a:spcBef>
              <a:spcAft>
                <a:spcPts val="1200"/>
              </a:spcAft>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Check with your employer to see if there are any enrollment rules regarding your plan</a:t>
            </a:r>
          </a:p>
          <a:p>
            <a:pPr marL="182880" indent="-182880">
              <a:spcBef>
                <a:spcPts val="600"/>
              </a:spcBef>
              <a:spcAft>
                <a:spcPts val="1200"/>
              </a:spcAft>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Review if you should enroll in Medicare three months before your 65th birthday, even if you don’t intend on claiming Social Security right away</a:t>
            </a:r>
          </a:p>
          <a:p>
            <a:pPr marL="182880" indent="-182880">
              <a:spcBef>
                <a:spcPts val="600"/>
              </a:spcBef>
              <a:spcAft>
                <a:spcPts val="1200"/>
              </a:spcAft>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Failure to enroll may result in a late enrollment penalty depending on your situation</a:t>
            </a:r>
          </a:p>
          <a:p>
            <a:pPr marL="182880" indent="-182880">
              <a:spcBef>
                <a:spcPts val="600"/>
              </a:spcBef>
              <a:spcAft>
                <a:spcPts val="1200"/>
              </a:spcAft>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Part B penalty is 10% increase in premiums</a:t>
            </a:r>
          </a:p>
          <a:p>
            <a:pPr marL="182880" indent="-182880">
              <a:spcBef>
                <a:spcPts val="600"/>
              </a:spcBef>
              <a:spcAft>
                <a:spcPts val="1200"/>
              </a:spcAft>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Part D penalty is 1% multiplied by the “national base beneficiary” premium of $32.74 in 2020 ($33.06 in 2021) for each uncovered month</a:t>
            </a:r>
          </a:p>
          <a:p>
            <a:pPr marL="182880" indent="-182880">
              <a:buFont typeface="Wingdings" panose="05000000000000000000" pitchFamily="2" charset="2"/>
              <a:buChar char="§"/>
            </a:pPr>
            <a:endParaRPr lang="en-US" dirty="0">
              <a:solidFill>
                <a:srgbClr val="59585B"/>
              </a:solidFill>
              <a:latin typeface="Arial" panose="020B0604020202020204" pitchFamily="34" charset="0"/>
              <a:cs typeface="Arial" panose="020B0604020202020204" pitchFamily="34" charset="0"/>
            </a:endParaRPr>
          </a:p>
        </p:txBody>
      </p:sp>
      <p:pic>
        <p:nvPicPr>
          <p:cNvPr id="6" name="Picture 5" descr="A picture containing silhouette, drawing&#10;&#10;Description automatically generated">
            <a:extLst>
              <a:ext uri="{FF2B5EF4-FFF2-40B4-BE49-F238E27FC236}">
                <a16:creationId xmlns:a16="http://schemas.microsoft.com/office/drawing/2014/main" id="{9D2DF726-4E18-42C6-B831-BCD96674F61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324600" y="1930290"/>
            <a:ext cx="2997420" cy="2997420"/>
          </a:xfrm>
          <a:prstGeom prst="rect">
            <a:avLst/>
          </a:prstGeom>
        </p:spPr>
      </p:pic>
      <p:pic>
        <p:nvPicPr>
          <p:cNvPr id="7" name="Picture 6">
            <a:extLst>
              <a:ext uri="{FF2B5EF4-FFF2-40B4-BE49-F238E27FC236}">
                <a16:creationId xmlns:a16="http://schemas.microsoft.com/office/drawing/2014/main" id="{E63DCC74-8076-41C5-8D67-27427407C9BE}"/>
              </a:ext>
            </a:extLst>
          </p:cNvPr>
          <p:cNvPicPr>
            <a:picLocks noChangeAspect="1"/>
          </p:cNvPicPr>
          <p:nvPr/>
        </p:nvPicPr>
        <p:blipFill>
          <a:blip r:embed="rId4"/>
          <a:stretch>
            <a:fillRect/>
          </a:stretch>
        </p:blipFill>
        <p:spPr>
          <a:xfrm>
            <a:off x="395661" y="323321"/>
            <a:ext cx="731583" cy="731583"/>
          </a:xfrm>
          <a:prstGeom prst="rect">
            <a:avLst/>
          </a:prstGeom>
        </p:spPr>
      </p:pic>
    </p:spTree>
    <p:extLst>
      <p:ext uri="{BB962C8B-B14F-4D97-AF65-F5344CB8AC3E}">
        <p14:creationId xmlns:p14="http://schemas.microsoft.com/office/powerpoint/2010/main" val="2475622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5936" y="457200"/>
            <a:ext cx="5001208" cy="800099"/>
          </a:xfrm>
        </p:spPr>
        <p:txBody>
          <a:bodyPr/>
          <a:lstStyle/>
          <a:p>
            <a:r>
              <a:rPr lang="en-US" u="sng" dirty="0"/>
              <a:t>People Like Me</a:t>
            </a:r>
          </a:p>
        </p:txBody>
      </p:sp>
      <p:sp>
        <p:nvSpPr>
          <p:cNvPr id="5" name="Content Placeholder 1">
            <a:extLst>
              <a:ext uri="{FF2B5EF4-FFF2-40B4-BE49-F238E27FC236}">
                <a16:creationId xmlns:a16="http://schemas.microsoft.com/office/drawing/2014/main" id="{1AA3DA51-A429-47B4-94EA-09803FDB5DD1}"/>
              </a:ext>
            </a:extLst>
          </p:cNvPr>
          <p:cNvSpPr txBox="1">
            <a:spLocks/>
          </p:cNvSpPr>
          <p:nvPr/>
        </p:nvSpPr>
        <p:spPr>
          <a:xfrm>
            <a:off x="363681" y="1339845"/>
            <a:ext cx="6265719" cy="4046515"/>
          </a:xfrm>
          <a:prstGeom prst="rect">
            <a:avLst/>
          </a:prstGeom>
        </p:spPr>
        <p:txBody>
          <a:bodyPr/>
          <a:lstStyle>
            <a:lvl1pPr marL="342900" indent="-342900" algn="l" defTabSz="457200" rtl="0" eaLnBrk="1" latinLnBrk="0" hangingPunct="1">
              <a:lnSpc>
                <a:spcPct val="100000"/>
              </a:lnSpc>
              <a:spcBef>
                <a:spcPts val="0"/>
              </a:spcBef>
              <a:buFont typeface="Arial"/>
              <a:buChar char="•"/>
              <a:defRPr sz="1200" b="0" i="0" kern="1200">
                <a:solidFill>
                  <a:schemeClr val="tx1"/>
                </a:solidFill>
                <a:latin typeface="+mn-lt"/>
                <a:ea typeface="+mn-ea"/>
                <a:cs typeface="FS Thrive Elliot Regular"/>
              </a:defRPr>
            </a:lvl1pPr>
            <a:lvl2pPr marL="742950" indent="-285750" algn="l" defTabSz="457200" rtl="0" eaLnBrk="1" latinLnBrk="0" hangingPunct="1">
              <a:lnSpc>
                <a:spcPct val="100000"/>
              </a:lnSpc>
              <a:spcBef>
                <a:spcPts val="0"/>
              </a:spcBef>
              <a:buFont typeface="Arial"/>
              <a:buChar char="–"/>
              <a:defRPr sz="1200" b="0" i="0" kern="1200">
                <a:solidFill>
                  <a:schemeClr val="tx1"/>
                </a:solidFill>
                <a:latin typeface="+mn-lt"/>
                <a:ea typeface="+mn-ea"/>
                <a:cs typeface="FS Thrive Elliot Regular"/>
              </a:defRPr>
            </a:lvl2pPr>
            <a:lvl3pPr marL="1143000" indent="-228600" algn="l" defTabSz="457200" rtl="0" eaLnBrk="1" latinLnBrk="0" hangingPunct="1">
              <a:lnSpc>
                <a:spcPct val="100000"/>
              </a:lnSpc>
              <a:spcBef>
                <a:spcPts val="0"/>
              </a:spcBef>
              <a:buFont typeface="Wingdings" charset="2"/>
              <a:buChar char="§"/>
              <a:defRPr sz="1200" b="0" i="0" kern="1200">
                <a:solidFill>
                  <a:schemeClr val="tx1"/>
                </a:solidFill>
                <a:latin typeface="+mn-lt"/>
                <a:ea typeface="+mn-ea"/>
                <a:cs typeface="FS Thrive Elliot Regular"/>
              </a:defRPr>
            </a:lvl3pPr>
            <a:lvl4pPr marL="1600200" indent="-228600" algn="l" defTabSz="457200" rtl="0" eaLnBrk="1" latinLnBrk="0" hangingPunct="1">
              <a:spcBef>
                <a:spcPct val="20000"/>
              </a:spcBef>
              <a:buFont typeface="Arial"/>
              <a:buChar char="–"/>
              <a:defRPr sz="1100" b="0" i="0" kern="1200">
                <a:solidFill>
                  <a:schemeClr val="tx1"/>
                </a:solidFill>
                <a:latin typeface="FS Thrive Elliot Regular"/>
                <a:ea typeface="+mn-ea"/>
                <a:cs typeface="FS Thrive Elliot Regular"/>
              </a:defRPr>
            </a:lvl4pPr>
            <a:lvl5pPr marL="2057400" indent="-228600" algn="l" defTabSz="457200" rtl="0" eaLnBrk="1" latinLnBrk="0" hangingPunct="1">
              <a:spcBef>
                <a:spcPct val="20000"/>
              </a:spcBef>
              <a:buFont typeface="Arial"/>
              <a:buChar char="»"/>
              <a:defRPr sz="800" b="0" i="0" kern="1200">
                <a:solidFill>
                  <a:schemeClr val="tx1"/>
                </a:solidFill>
                <a:latin typeface="FS Thrive Elliot Regular"/>
                <a:ea typeface="+mn-ea"/>
                <a:cs typeface="FS Thrive Ellio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182880">
              <a:lnSpc>
                <a:spcPct val="150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Lucy</a:t>
            </a:r>
          </a:p>
          <a:p>
            <a:pPr marL="182880" indent="-182880">
              <a:lnSpc>
                <a:spcPct val="150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Mark</a:t>
            </a:r>
          </a:p>
          <a:p>
            <a:pPr marL="182880" indent="-182880">
              <a:lnSpc>
                <a:spcPct val="150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Tom</a:t>
            </a:r>
          </a:p>
          <a:p>
            <a:endParaRPr lang="en-US" dirty="0">
              <a:latin typeface="Arial" panose="020B0604020202020204" pitchFamily="34" charset="0"/>
              <a:cs typeface="Arial" panose="020B0604020202020204" pitchFamily="34" charset="0"/>
            </a:endParaRPr>
          </a:p>
        </p:txBody>
      </p:sp>
      <p:pic>
        <p:nvPicPr>
          <p:cNvPr id="7" name="Picture 6" descr="A close up of a logo&#10;&#10;Description automatically generated">
            <a:extLst>
              <a:ext uri="{FF2B5EF4-FFF2-40B4-BE49-F238E27FC236}">
                <a16:creationId xmlns:a16="http://schemas.microsoft.com/office/drawing/2014/main" id="{FC3DA430-6D2A-4C19-9C3A-B72E03D7DE2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67600" y="2651760"/>
            <a:ext cx="1097280" cy="1097280"/>
          </a:xfrm>
          <a:prstGeom prst="rect">
            <a:avLst/>
          </a:prstGeom>
        </p:spPr>
      </p:pic>
    </p:spTree>
    <p:extLst>
      <p:ext uri="{BB962C8B-B14F-4D97-AF65-F5344CB8AC3E}">
        <p14:creationId xmlns:p14="http://schemas.microsoft.com/office/powerpoint/2010/main" val="3227566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5C61041-1291-4BC7-9DE5-6D4DB2AB6D04}"/>
              </a:ext>
            </a:extLst>
          </p:cNvPr>
          <p:cNvSpPr>
            <a:spLocks noGrp="1"/>
          </p:cNvSpPr>
          <p:nvPr>
            <p:ph type="title"/>
          </p:nvPr>
        </p:nvSpPr>
        <p:spPr>
          <a:xfrm>
            <a:off x="1123545" y="457200"/>
            <a:ext cx="4441877" cy="904122"/>
          </a:xfrm>
        </p:spPr>
        <p:txBody>
          <a:bodyPr/>
          <a:lstStyle/>
          <a:p>
            <a:r>
              <a:rPr lang="en-US" u="sng" dirty="0"/>
              <a:t>People Like Me - Lucy</a:t>
            </a:r>
          </a:p>
        </p:txBody>
      </p:sp>
      <p:grpSp>
        <p:nvGrpSpPr>
          <p:cNvPr id="4" name="Group 3">
            <a:extLst>
              <a:ext uri="{FF2B5EF4-FFF2-40B4-BE49-F238E27FC236}">
                <a16:creationId xmlns:a16="http://schemas.microsoft.com/office/drawing/2014/main" id="{FE9A21BA-1E0A-4746-950E-F777B58B7AF9}"/>
              </a:ext>
            </a:extLst>
          </p:cNvPr>
          <p:cNvGrpSpPr/>
          <p:nvPr/>
        </p:nvGrpSpPr>
        <p:grpSpPr>
          <a:xfrm>
            <a:off x="5952436" y="4864101"/>
            <a:ext cx="3191563" cy="2010156"/>
            <a:chOff x="5952436" y="4864101"/>
            <a:chExt cx="3191563" cy="2010156"/>
          </a:xfrm>
        </p:grpSpPr>
        <p:sp>
          <p:nvSpPr>
            <p:cNvPr id="5" name="Rectangle 4">
              <a:extLst>
                <a:ext uri="{FF2B5EF4-FFF2-40B4-BE49-F238E27FC236}">
                  <a16:creationId xmlns:a16="http://schemas.microsoft.com/office/drawing/2014/main" id="{C36793B9-DBC4-4131-B13F-BD16C5ECCDFF}"/>
                </a:ext>
              </a:extLst>
            </p:cNvPr>
            <p:cNvSpPr/>
            <p:nvPr/>
          </p:nvSpPr>
          <p:spPr>
            <a:xfrm>
              <a:off x="5952436" y="4864101"/>
              <a:ext cx="3191563" cy="20101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6" name="Group 5">
              <a:extLst>
                <a:ext uri="{FF2B5EF4-FFF2-40B4-BE49-F238E27FC236}">
                  <a16:creationId xmlns:a16="http://schemas.microsoft.com/office/drawing/2014/main" id="{056F4215-817E-4E61-8089-993D4C40DDF0}"/>
                </a:ext>
              </a:extLst>
            </p:cNvPr>
            <p:cNvGrpSpPr/>
            <p:nvPr/>
          </p:nvGrpSpPr>
          <p:grpSpPr>
            <a:xfrm>
              <a:off x="7848600" y="6400800"/>
              <a:ext cx="828623" cy="333720"/>
              <a:chOff x="161925" y="1530350"/>
              <a:chExt cx="10079038" cy="4059238"/>
            </a:xfrm>
            <a:solidFill>
              <a:schemeClr val="tx1"/>
            </a:solidFill>
          </p:grpSpPr>
          <p:sp>
            <p:nvSpPr>
              <p:cNvPr id="8" name="Freeform 1">
                <a:extLst>
                  <a:ext uri="{FF2B5EF4-FFF2-40B4-BE49-F238E27FC236}">
                    <a16:creationId xmlns:a16="http://schemas.microsoft.com/office/drawing/2014/main" id="{0A8FE21D-C772-4676-B9E5-12D4DA9B2777}"/>
                  </a:ext>
                </a:extLst>
              </p:cNvPr>
              <p:cNvSpPr>
                <a:spLocks noChangeArrowheads="1"/>
              </p:cNvSpPr>
              <p:nvPr/>
            </p:nvSpPr>
            <p:spPr bwMode="auto">
              <a:xfrm>
                <a:off x="3748088" y="1530350"/>
                <a:ext cx="603250" cy="592138"/>
              </a:xfrm>
              <a:custGeom>
                <a:avLst/>
                <a:gdLst>
                  <a:gd name="T0" fmla="*/ 853 w 1677"/>
                  <a:gd name="T1" fmla="*/ 0 h 1647"/>
                  <a:gd name="T2" fmla="*/ 853 w 1677"/>
                  <a:gd name="T3" fmla="*/ 0 h 1647"/>
                  <a:gd name="T4" fmla="*/ 0 w 1677"/>
                  <a:gd name="T5" fmla="*/ 823 h 1647"/>
                  <a:gd name="T6" fmla="*/ 853 w 1677"/>
                  <a:gd name="T7" fmla="*/ 1646 h 1647"/>
                  <a:gd name="T8" fmla="*/ 1676 w 1677"/>
                  <a:gd name="T9" fmla="*/ 823 h 1647"/>
                  <a:gd name="T10" fmla="*/ 853 w 1677"/>
                  <a:gd name="T11" fmla="*/ 0 h 1647"/>
                </a:gdLst>
                <a:ahLst/>
                <a:cxnLst>
                  <a:cxn ang="0">
                    <a:pos x="T0" y="T1"/>
                  </a:cxn>
                  <a:cxn ang="0">
                    <a:pos x="T2" y="T3"/>
                  </a:cxn>
                  <a:cxn ang="0">
                    <a:pos x="T4" y="T5"/>
                  </a:cxn>
                  <a:cxn ang="0">
                    <a:pos x="T6" y="T7"/>
                  </a:cxn>
                  <a:cxn ang="0">
                    <a:pos x="T8" y="T9"/>
                  </a:cxn>
                  <a:cxn ang="0">
                    <a:pos x="T10" y="T11"/>
                  </a:cxn>
                </a:cxnLst>
                <a:rect l="0" t="0" r="r" b="b"/>
                <a:pathLst>
                  <a:path w="1677" h="1647">
                    <a:moveTo>
                      <a:pt x="853" y="0"/>
                    </a:moveTo>
                    <a:lnTo>
                      <a:pt x="853" y="0"/>
                    </a:lnTo>
                    <a:cubicBezTo>
                      <a:pt x="396" y="0"/>
                      <a:pt x="0" y="366"/>
                      <a:pt x="0" y="823"/>
                    </a:cubicBezTo>
                    <a:cubicBezTo>
                      <a:pt x="0" y="1280"/>
                      <a:pt x="396" y="1646"/>
                      <a:pt x="853" y="1646"/>
                    </a:cubicBezTo>
                    <a:cubicBezTo>
                      <a:pt x="1310" y="1646"/>
                      <a:pt x="1676" y="1280"/>
                      <a:pt x="1676" y="823"/>
                    </a:cubicBezTo>
                    <a:cubicBezTo>
                      <a:pt x="1676" y="366"/>
                      <a:pt x="1310" y="0"/>
                      <a:pt x="85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sp>
            <p:nvSpPr>
              <p:cNvPr id="9" name="Freeform 2">
                <a:extLst>
                  <a:ext uri="{FF2B5EF4-FFF2-40B4-BE49-F238E27FC236}">
                    <a16:creationId xmlns:a16="http://schemas.microsoft.com/office/drawing/2014/main" id="{81AC6A05-30B2-4A6D-9A6E-306CE7ED6BA7}"/>
                  </a:ext>
                </a:extLst>
              </p:cNvPr>
              <p:cNvSpPr>
                <a:spLocks noChangeArrowheads="1"/>
              </p:cNvSpPr>
              <p:nvPr/>
            </p:nvSpPr>
            <p:spPr bwMode="auto">
              <a:xfrm>
                <a:off x="161925" y="2298701"/>
                <a:ext cx="2171701" cy="2127244"/>
              </a:xfrm>
              <a:custGeom>
                <a:avLst/>
                <a:gdLst>
                  <a:gd name="T0" fmla="*/ 3016 w 6034"/>
                  <a:gd name="T1" fmla="*/ 0 h 5910"/>
                  <a:gd name="T2" fmla="*/ 3016 w 6034"/>
                  <a:gd name="T3" fmla="*/ 0 h 5910"/>
                  <a:gd name="T4" fmla="*/ 0 w 6034"/>
                  <a:gd name="T5" fmla="*/ 2955 h 5910"/>
                  <a:gd name="T6" fmla="*/ 2773 w 6034"/>
                  <a:gd name="T7" fmla="*/ 5909 h 5910"/>
                  <a:gd name="T8" fmla="*/ 4570 w 6034"/>
                  <a:gd name="T9" fmla="*/ 5300 h 5910"/>
                  <a:gd name="T10" fmla="*/ 4570 w 6034"/>
                  <a:gd name="T11" fmla="*/ 5818 h 5910"/>
                  <a:gd name="T12" fmla="*/ 6033 w 6034"/>
                  <a:gd name="T13" fmla="*/ 5818 h 5910"/>
                  <a:gd name="T14" fmla="*/ 6033 w 6034"/>
                  <a:gd name="T15" fmla="*/ 2955 h 5910"/>
                  <a:gd name="T16" fmla="*/ 3016 w 6034"/>
                  <a:gd name="T17" fmla="*/ 0 h 5910"/>
                  <a:gd name="T18" fmla="*/ 3016 w 6034"/>
                  <a:gd name="T19" fmla="*/ 4599 h 5910"/>
                  <a:gd name="T20" fmla="*/ 3016 w 6034"/>
                  <a:gd name="T21" fmla="*/ 4599 h 5910"/>
                  <a:gd name="T22" fmla="*/ 1493 w 6034"/>
                  <a:gd name="T23" fmla="*/ 2955 h 5910"/>
                  <a:gd name="T24" fmla="*/ 3016 w 6034"/>
                  <a:gd name="T25" fmla="*/ 1310 h 5910"/>
                  <a:gd name="T26" fmla="*/ 4570 w 6034"/>
                  <a:gd name="T27" fmla="*/ 2955 h 5910"/>
                  <a:gd name="T28" fmla="*/ 3016 w 6034"/>
                  <a:gd name="T29" fmla="*/ 4599 h 5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34" h="5910">
                    <a:moveTo>
                      <a:pt x="3016" y="0"/>
                    </a:moveTo>
                    <a:lnTo>
                      <a:pt x="3016" y="0"/>
                    </a:lnTo>
                    <a:cubicBezTo>
                      <a:pt x="1249" y="0"/>
                      <a:pt x="0" y="1249"/>
                      <a:pt x="0" y="2955"/>
                    </a:cubicBezTo>
                    <a:cubicBezTo>
                      <a:pt x="0" y="4660"/>
                      <a:pt x="1158" y="5909"/>
                      <a:pt x="2773" y="5909"/>
                    </a:cubicBezTo>
                    <a:cubicBezTo>
                      <a:pt x="3442" y="5909"/>
                      <a:pt x="4083" y="5697"/>
                      <a:pt x="4570" y="5300"/>
                    </a:cubicBezTo>
                    <a:cubicBezTo>
                      <a:pt x="4570" y="5818"/>
                      <a:pt x="4570" y="5818"/>
                      <a:pt x="4570" y="5818"/>
                    </a:cubicBezTo>
                    <a:cubicBezTo>
                      <a:pt x="6033" y="5818"/>
                      <a:pt x="6033" y="5818"/>
                      <a:pt x="6033" y="5818"/>
                    </a:cubicBezTo>
                    <a:cubicBezTo>
                      <a:pt x="6033" y="2955"/>
                      <a:pt x="6033" y="2955"/>
                      <a:pt x="6033" y="2955"/>
                    </a:cubicBezTo>
                    <a:cubicBezTo>
                      <a:pt x="6033" y="1249"/>
                      <a:pt x="4753" y="0"/>
                      <a:pt x="3016" y="0"/>
                    </a:cubicBezTo>
                    <a:close/>
                    <a:moveTo>
                      <a:pt x="3016" y="4599"/>
                    </a:moveTo>
                    <a:lnTo>
                      <a:pt x="3016" y="4599"/>
                    </a:lnTo>
                    <a:cubicBezTo>
                      <a:pt x="2102" y="4599"/>
                      <a:pt x="1493" y="3929"/>
                      <a:pt x="1493" y="2955"/>
                    </a:cubicBezTo>
                    <a:cubicBezTo>
                      <a:pt x="1493" y="2010"/>
                      <a:pt x="2133" y="1310"/>
                      <a:pt x="3016" y="1310"/>
                    </a:cubicBezTo>
                    <a:cubicBezTo>
                      <a:pt x="3930" y="1310"/>
                      <a:pt x="4570" y="2010"/>
                      <a:pt x="4570" y="2955"/>
                    </a:cubicBezTo>
                    <a:cubicBezTo>
                      <a:pt x="4570" y="3929"/>
                      <a:pt x="3930" y="4599"/>
                      <a:pt x="3016" y="459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sp>
            <p:nvSpPr>
              <p:cNvPr id="10" name="Freeform 3">
                <a:extLst>
                  <a:ext uri="{FF2B5EF4-FFF2-40B4-BE49-F238E27FC236}">
                    <a16:creationId xmlns:a16="http://schemas.microsoft.com/office/drawing/2014/main" id="{AE4CA84E-52A5-4BF0-BA0F-9DEEAD3AD10C}"/>
                  </a:ext>
                </a:extLst>
              </p:cNvPr>
              <p:cNvSpPr>
                <a:spLocks noChangeArrowheads="1"/>
              </p:cNvSpPr>
              <p:nvPr/>
            </p:nvSpPr>
            <p:spPr bwMode="auto">
              <a:xfrm>
                <a:off x="3792540" y="2332041"/>
                <a:ext cx="515931" cy="2062157"/>
              </a:xfrm>
              <a:custGeom>
                <a:avLst/>
                <a:gdLst>
                  <a:gd name="T0" fmla="*/ 0 w 1433"/>
                  <a:gd name="T1" fmla="*/ 5726 h 5727"/>
                  <a:gd name="T2" fmla="*/ 1432 w 1433"/>
                  <a:gd name="T3" fmla="*/ 5726 h 5727"/>
                  <a:gd name="T4" fmla="*/ 1432 w 1433"/>
                  <a:gd name="T5" fmla="*/ 0 h 5727"/>
                  <a:gd name="T6" fmla="*/ 0 w 1433"/>
                  <a:gd name="T7" fmla="*/ 0 h 5727"/>
                  <a:gd name="T8" fmla="*/ 0 w 1433"/>
                  <a:gd name="T9" fmla="*/ 5726 h 5727"/>
                </a:gdLst>
                <a:ahLst/>
                <a:cxnLst>
                  <a:cxn ang="0">
                    <a:pos x="T0" y="T1"/>
                  </a:cxn>
                  <a:cxn ang="0">
                    <a:pos x="T2" y="T3"/>
                  </a:cxn>
                  <a:cxn ang="0">
                    <a:pos x="T4" y="T5"/>
                  </a:cxn>
                  <a:cxn ang="0">
                    <a:pos x="T6" y="T7"/>
                  </a:cxn>
                  <a:cxn ang="0">
                    <a:pos x="T8" y="T9"/>
                  </a:cxn>
                </a:cxnLst>
                <a:rect l="0" t="0" r="r" b="b"/>
                <a:pathLst>
                  <a:path w="1433" h="5727">
                    <a:moveTo>
                      <a:pt x="0" y="5726"/>
                    </a:moveTo>
                    <a:lnTo>
                      <a:pt x="1432" y="5726"/>
                    </a:lnTo>
                    <a:lnTo>
                      <a:pt x="1432" y="0"/>
                    </a:lnTo>
                    <a:lnTo>
                      <a:pt x="0" y="0"/>
                    </a:lnTo>
                    <a:lnTo>
                      <a:pt x="0" y="572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sp>
            <p:nvSpPr>
              <p:cNvPr id="11" name="Freeform 4">
                <a:extLst>
                  <a:ext uri="{FF2B5EF4-FFF2-40B4-BE49-F238E27FC236}">
                    <a16:creationId xmlns:a16="http://schemas.microsoft.com/office/drawing/2014/main" id="{B3B7C67E-4713-4DF4-8AFB-714C4E092D72}"/>
                  </a:ext>
                </a:extLst>
              </p:cNvPr>
              <p:cNvSpPr>
                <a:spLocks noChangeArrowheads="1"/>
              </p:cNvSpPr>
              <p:nvPr/>
            </p:nvSpPr>
            <p:spPr bwMode="auto">
              <a:xfrm>
                <a:off x="4592638" y="2332041"/>
                <a:ext cx="2160584" cy="1009652"/>
              </a:xfrm>
              <a:custGeom>
                <a:avLst/>
                <a:gdLst>
                  <a:gd name="T0" fmla="*/ 2986 w 6002"/>
                  <a:gd name="T1" fmla="*/ 0 h 2804"/>
                  <a:gd name="T2" fmla="*/ 2986 w 6002"/>
                  <a:gd name="T3" fmla="*/ 0 h 2804"/>
                  <a:gd name="T4" fmla="*/ 0 w 6002"/>
                  <a:gd name="T5" fmla="*/ 2803 h 2804"/>
                  <a:gd name="T6" fmla="*/ 1493 w 6002"/>
                  <a:gd name="T7" fmla="*/ 2803 h 2804"/>
                  <a:gd name="T8" fmla="*/ 3016 w 6002"/>
                  <a:gd name="T9" fmla="*/ 1309 h 2804"/>
                  <a:gd name="T10" fmla="*/ 4539 w 6002"/>
                  <a:gd name="T11" fmla="*/ 2803 h 2804"/>
                  <a:gd name="T12" fmla="*/ 6001 w 6002"/>
                  <a:gd name="T13" fmla="*/ 2803 h 2804"/>
                  <a:gd name="T14" fmla="*/ 2986 w 6002"/>
                  <a:gd name="T15" fmla="*/ 0 h 28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02" h="2804">
                    <a:moveTo>
                      <a:pt x="2986" y="0"/>
                    </a:moveTo>
                    <a:lnTo>
                      <a:pt x="2986" y="0"/>
                    </a:lnTo>
                    <a:cubicBezTo>
                      <a:pt x="1311" y="0"/>
                      <a:pt x="62" y="1157"/>
                      <a:pt x="0" y="2803"/>
                    </a:cubicBezTo>
                    <a:cubicBezTo>
                      <a:pt x="1493" y="2803"/>
                      <a:pt x="1493" y="2803"/>
                      <a:pt x="1493" y="2803"/>
                    </a:cubicBezTo>
                    <a:cubicBezTo>
                      <a:pt x="1555" y="1918"/>
                      <a:pt x="2163" y="1309"/>
                      <a:pt x="3016" y="1309"/>
                    </a:cubicBezTo>
                    <a:cubicBezTo>
                      <a:pt x="3869" y="1309"/>
                      <a:pt x="4478" y="1918"/>
                      <a:pt x="4539" y="2803"/>
                    </a:cubicBezTo>
                    <a:cubicBezTo>
                      <a:pt x="6001" y="2803"/>
                      <a:pt x="6001" y="2803"/>
                      <a:pt x="6001" y="2803"/>
                    </a:cubicBezTo>
                    <a:cubicBezTo>
                      <a:pt x="5941" y="1157"/>
                      <a:pt x="4692" y="0"/>
                      <a:pt x="298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sp>
            <p:nvSpPr>
              <p:cNvPr id="12" name="Freeform 5">
                <a:extLst>
                  <a:ext uri="{FF2B5EF4-FFF2-40B4-BE49-F238E27FC236}">
                    <a16:creationId xmlns:a16="http://schemas.microsoft.com/office/drawing/2014/main" id="{A62D0EE6-EE13-4033-9EA8-3DBD0336408F}"/>
                  </a:ext>
                </a:extLst>
              </p:cNvPr>
              <p:cNvSpPr>
                <a:spLocks noChangeArrowheads="1"/>
              </p:cNvSpPr>
              <p:nvPr/>
            </p:nvSpPr>
            <p:spPr bwMode="auto">
              <a:xfrm>
                <a:off x="4592638" y="3592519"/>
                <a:ext cx="2160584" cy="1997069"/>
              </a:xfrm>
              <a:custGeom>
                <a:avLst/>
                <a:gdLst>
                  <a:gd name="T0" fmla="*/ 4478 w 6002"/>
                  <a:gd name="T1" fmla="*/ 0 h 5546"/>
                  <a:gd name="T2" fmla="*/ 4478 w 6002"/>
                  <a:gd name="T3" fmla="*/ 0 h 5546"/>
                  <a:gd name="T4" fmla="*/ 4387 w 6002"/>
                  <a:gd name="T5" fmla="*/ 213 h 5546"/>
                  <a:gd name="T6" fmla="*/ 4387 w 6002"/>
                  <a:gd name="T7" fmla="*/ 243 h 5546"/>
                  <a:gd name="T8" fmla="*/ 4387 w 6002"/>
                  <a:gd name="T9" fmla="*/ 275 h 5546"/>
                  <a:gd name="T10" fmla="*/ 3016 w 6002"/>
                  <a:gd name="T11" fmla="*/ 1096 h 5546"/>
                  <a:gd name="T12" fmla="*/ 1555 w 6002"/>
                  <a:gd name="T13" fmla="*/ 0 h 5546"/>
                  <a:gd name="T14" fmla="*/ 1555 w 6002"/>
                  <a:gd name="T15" fmla="*/ 0 h 5546"/>
                  <a:gd name="T16" fmla="*/ 31 w 6002"/>
                  <a:gd name="T17" fmla="*/ 0 h 5546"/>
                  <a:gd name="T18" fmla="*/ 31 w 6002"/>
                  <a:gd name="T19" fmla="*/ 0 h 5546"/>
                  <a:gd name="T20" fmla="*/ 2742 w 6002"/>
                  <a:gd name="T21" fmla="*/ 2407 h 5546"/>
                  <a:gd name="T22" fmla="*/ 4539 w 6002"/>
                  <a:gd name="T23" fmla="*/ 1797 h 5546"/>
                  <a:gd name="T24" fmla="*/ 4539 w 6002"/>
                  <a:gd name="T25" fmla="*/ 2224 h 5546"/>
                  <a:gd name="T26" fmla="*/ 4539 w 6002"/>
                  <a:gd name="T27" fmla="*/ 2315 h 5546"/>
                  <a:gd name="T28" fmla="*/ 4539 w 6002"/>
                  <a:gd name="T29" fmla="*/ 2437 h 5546"/>
                  <a:gd name="T30" fmla="*/ 4509 w 6002"/>
                  <a:gd name="T31" fmla="*/ 3046 h 5546"/>
                  <a:gd name="T32" fmla="*/ 3016 w 6002"/>
                  <a:gd name="T33" fmla="*/ 4235 h 5546"/>
                  <a:gd name="T34" fmla="*/ 1524 w 6002"/>
                  <a:gd name="T35" fmla="*/ 3046 h 5546"/>
                  <a:gd name="T36" fmla="*/ 0 w 6002"/>
                  <a:gd name="T37" fmla="*/ 3046 h 5546"/>
                  <a:gd name="T38" fmla="*/ 2986 w 6002"/>
                  <a:gd name="T39" fmla="*/ 5545 h 5546"/>
                  <a:gd name="T40" fmla="*/ 5971 w 6002"/>
                  <a:gd name="T41" fmla="*/ 3108 h 5546"/>
                  <a:gd name="T42" fmla="*/ 5971 w 6002"/>
                  <a:gd name="T43" fmla="*/ 3108 h 5546"/>
                  <a:gd name="T44" fmla="*/ 5971 w 6002"/>
                  <a:gd name="T45" fmla="*/ 3077 h 5546"/>
                  <a:gd name="T46" fmla="*/ 5971 w 6002"/>
                  <a:gd name="T47" fmla="*/ 3046 h 5546"/>
                  <a:gd name="T48" fmla="*/ 5971 w 6002"/>
                  <a:gd name="T49" fmla="*/ 3046 h 5546"/>
                  <a:gd name="T50" fmla="*/ 6001 w 6002"/>
                  <a:gd name="T51" fmla="*/ 2224 h 5546"/>
                  <a:gd name="T52" fmla="*/ 6001 w 6002"/>
                  <a:gd name="T53" fmla="*/ 2315 h 5546"/>
                  <a:gd name="T54" fmla="*/ 6001 w 6002"/>
                  <a:gd name="T55" fmla="*/ 2285 h 5546"/>
                  <a:gd name="T56" fmla="*/ 6001 w 6002"/>
                  <a:gd name="T57" fmla="*/ 0 h 5546"/>
                  <a:gd name="T58" fmla="*/ 4478 w 6002"/>
                  <a:gd name="T59" fmla="*/ 0 h 5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02" h="5546">
                    <a:moveTo>
                      <a:pt x="4478" y="0"/>
                    </a:moveTo>
                    <a:lnTo>
                      <a:pt x="4478" y="0"/>
                    </a:lnTo>
                    <a:cubicBezTo>
                      <a:pt x="4448" y="91"/>
                      <a:pt x="4417" y="153"/>
                      <a:pt x="4387" y="213"/>
                    </a:cubicBezTo>
                    <a:cubicBezTo>
                      <a:pt x="4387" y="243"/>
                      <a:pt x="4387" y="243"/>
                      <a:pt x="4387" y="243"/>
                    </a:cubicBezTo>
                    <a:cubicBezTo>
                      <a:pt x="4387" y="243"/>
                      <a:pt x="4387" y="243"/>
                      <a:pt x="4387" y="275"/>
                    </a:cubicBezTo>
                    <a:cubicBezTo>
                      <a:pt x="4113" y="762"/>
                      <a:pt x="3625" y="1096"/>
                      <a:pt x="3016" y="1096"/>
                    </a:cubicBezTo>
                    <a:cubicBezTo>
                      <a:pt x="2285" y="1096"/>
                      <a:pt x="1736" y="670"/>
                      <a:pt x="1555" y="0"/>
                    </a:cubicBezTo>
                    <a:lnTo>
                      <a:pt x="1555" y="0"/>
                    </a:lnTo>
                    <a:cubicBezTo>
                      <a:pt x="31" y="0"/>
                      <a:pt x="31" y="0"/>
                      <a:pt x="31" y="0"/>
                    </a:cubicBezTo>
                    <a:lnTo>
                      <a:pt x="31" y="0"/>
                    </a:lnTo>
                    <a:cubicBezTo>
                      <a:pt x="244" y="1432"/>
                      <a:pt x="1341" y="2407"/>
                      <a:pt x="2742" y="2407"/>
                    </a:cubicBezTo>
                    <a:cubicBezTo>
                      <a:pt x="3442" y="2407"/>
                      <a:pt x="4083" y="2193"/>
                      <a:pt x="4539" y="1797"/>
                    </a:cubicBezTo>
                    <a:cubicBezTo>
                      <a:pt x="4539" y="2224"/>
                      <a:pt x="4539" y="2224"/>
                      <a:pt x="4539" y="2224"/>
                    </a:cubicBezTo>
                    <a:cubicBezTo>
                      <a:pt x="4539" y="2315"/>
                      <a:pt x="4539" y="2315"/>
                      <a:pt x="4539" y="2315"/>
                    </a:cubicBezTo>
                    <a:cubicBezTo>
                      <a:pt x="4539" y="2437"/>
                      <a:pt x="4539" y="2437"/>
                      <a:pt x="4539" y="2437"/>
                    </a:cubicBezTo>
                    <a:cubicBezTo>
                      <a:pt x="4539" y="2437"/>
                      <a:pt x="4539" y="2834"/>
                      <a:pt x="4509" y="3046"/>
                    </a:cubicBezTo>
                    <a:cubicBezTo>
                      <a:pt x="4326" y="3747"/>
                      <a:pt x="3747" y="4235"/>
                      <a:pt x="3016" y="4235"/>
                    </a:cubicBezTo>
                    <a:cubicBezTo>
                      <a:pt x="2255" y="4235"/>
                      <a:pt x="1676" y="3747"/>
                      <a:pt x="1524" y="3046"/>
                    </a:cubicBezTo>
                    <a:cubicBezTo>
                      <a:pt x="0" y="3046"/>
                      <a:pt x="0" y="3046"/>
                      <a:pt x="0" y="3046"/>
                    </a:cubicBezTo>
                    <a:cubicBezTo>
                      <a:pt x="214" y="4509"/>
                      <a:pt x="1402" y="5545"/>
                      <a:pt x="2986" y="5545"/>
                    </a:cubicBezTo>
                    <a:cubicBezTo>
                      <a:pt x="4570" y="5545"/>
                      <a:pt x="5757" y="4570"/>
                      <a:pt x="5971" y="3108"/>
                    </a:cubicBezTo>
                    <a:lnTo>
                      <a:pt x="5971" y="3108"/>
                    </a:lnTo>
                    <a:cubicBezTo>
                      <a:pt x="5971" y="3108"/>
                      <a:pt x="5971" y="3108"/>
                      <a:pt x="5971" y="3077"/>
                    </a:cubicBezTo>
                    <a:lnTo>
                      <a:pt x="5971" y="3046"/>
                    </a:lnTo>
                    <a:lnTo>
                      <a:pt x="5971" y="3046"/>
                    </a:lnTo>
                    <a:cubicBezTo>
                      <a:pt x="6001" y="2924"/>
                      <a:pt x="6001" y="2681"/>
                      <a:pt x="6001" y="2224"/>
                    </a:cubicBezTo>
                    <a:cubicBezTo>
                      <a:pt x="6001" y="2315"/>
                      <a:pt x="6001" y="2315"/>
                      <a:pt x="6001" y="2315"/>
                    </a:cubicBezTo>
                    <a:cubicBezTo>
                      <a:pt x="6001" y="2285"/>
                      <a:pt x="6001" y="2285"/>
                      <a:pt x="6001" y="2285"/>
                    </a:cubicBezTo>
                    <a:cubicBezTo>
                      <a:pt x="6001" y="0"/>
                      <a:pt x="6001" y="0"/>
                      <a:pt x="6001" y="0"/>
                    </a:cubicBezTo>
                    <a:cubicBezTo>
                      <a:pt x="4478" y="0"/>
                      <a:pt x="4478" y="0"/>
                      <a:pt x="447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sp>
            <p:nvSpPr>
              <p:cNvPr id="13" name="Freeform 6">
                <a:extLst>
                  <a:ext uri="{FF2B5EF4-FFF2-40B4-BE49-F238E27FC236}">
                    <a16:creationId xmlns:a16="http://schemas.microsoft.com/office/drawing/2014/main" id="{E7073BE2-E42E-4B2D-9667-0FE275D41B70}"/>
                  </a:ext>
                </a:extLst>
              </p:cNvPr>
              <p:cNvSpPr>
                <a:spLocks noChangeArrowheads="1"/>
              </p:cNvSpPr>
              <p:nvPr/>
            </p:nvSpPr>
            <p:spPr bwMode="auto">
              <a:xfrm>
                <a:off x="9242429" y="1728787"/>
                <a:ext cx="998534" cy="2676528"/>
              </a:xfrm>
              <a:custGeom>
                <a:avLst/>
                <a:gdLst>
                  <a:gd name="T0" fmla="*/ 2499 w 2774"/>
                  <a:gd name="T1" fmla="*/ 6031 h 7434"/>
                  <a:gd name="T2" fmla="*/ 2499 w 2774"/>
                  <a:gd name="T3" fmla="*/ 6031 h 7434"/>
                  <a:gd name="T4" fmla="*/ 1706 w 2774"/>
                  <a:gd name="T5" fmla="*/ 5818 h 7434"/>
                  <a:gd name="T6" fmla="*/ 1463 w 2774"/>
                  <a:gd name="T7" fmla="*/ 5088 h 7434"/>
                  <a:gd name="T8" fmla="*/ 1463 w 2774"/>
                  <a:gd name="T9" fmla="*/ 2619 h 7434"/>
                  <a:gd name="T10" fmla="*/ 2438 w 2774"/>
                  <a:gd name="T11" fmla="*/ 2619 h 7434"/>
                  <a:gd name="T12" fmla="*/ 2438 w 2774"/>
                  <a:gd name="T13" fmla="*/ 1310 h 7434"/>
                  <a:gd name="T14" fmla="*/ 1463 w 2774"/>
                  <a:gd name="T15" fmla="*/ 1310 h 7434"/>
                  <a:gd name="T16" fmla="*/ 1463 w 2774"/>
                  <a:gd name="T17" fmla="*/ 0 h 7434"/>
                  <a:gd name="T18" fmla="*/ 0 w 2774"/>
                  <a:gd name="T19" fmla="*/ 0 h 7434"/>
                  <a:gd name="T20" fmla="*/ 0 w 2774"/>
                  <a:gd name="T21" fmla="*/ 5088 h 7434"/>
                  <a:gd name="T22" fmla="*/ 732 w 2774"/>
                  <a:gd name="T23" fmla="*/ 6915 h 7434"/>
                  <a:gd name="T24" fmla="*/ 2164 w 2774"/>
                  <a:gd name="T25" fmla="*/ 7433 h 7434"/>
                  <a:gd name="T26" fmla="*/ 2529 w 2774"/>
                  <a:gd name="T27" fmla="*/ 7402 h 7434"/>
                  <a:gd name="T28" fmla="*/ 2773 w 2774"/>
                  <a:gd name="T29" fmla="*/ 7402 h 7434"/>
                  <a:gd name="T30" fmla="*/ 2773 w 2774"/>
                  <a:gd name="T31" fmla="*/ 6001 h 7434"/>
                  <a:gd name="T32" fmla="*/ 2499 w 2774"/>
                  <a:gd name="T33" fmla="*/ 6031 h 7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4" h="7434">
                    <a:moveTo>
                      <a:pt x="2499" y="6031"/>
                    </a:moveTo>
                    <a:lnTo>
                      <a:pt x="2499" y="6031"/>
                    </a:lnTo>
                    <a:cubicBezTo>
                      <a:pt x="2133" y="6062"/>
                      <a:pt x="1859" y="6001"/>
                      <a:pt x="1706" y="5818"/>
                    </a:cubicBezTo>
                    <a:cubicBezTo>
                      <a:pt x="1524" y="5696"/>
                      <a:pt x="1463" y="5421"/>
                      <a:pt x="1463" y="5088"/>
                    </a:cubicBezTo>
                    <a:cubicBezTo>
                      <a:pt x="1463" y="2619"/>
                      <a:pt x="1463" y="2619"/>
                      <a:pt x="1463" y="2619"/>
                    </a:cubicBezTo>
                    <a:cubicBezTo>
                      <a:pt x="2438" y="2619"/>
                      <a:pt x="2438" y="2619"/>
                      <a:pt x="2438" y="2619"/>
                    </a:cubicBezTo>
                    <a:cubicBezTo>
                      <a:pt x="2438" y="1310"/>
                      <a:pt x="2438" y="1310"/>
                      <a:pt x="2438" y="1310"/>
                    </a:cubicBezTo>
                    <a:cubicBezTo>
                      <a:pt x="1463" y="1310"/>
                      <a:pt x="1463" y="1310"/>
                      <a:pt x="1463" y="1310"/>
                    </a:cubicBezTo>
                    <a:cubicBezTo>
                      <a:pt x="1463" y="0"/>
                      <a:pt x="1463" y="0"/>
                      <a:pt x="1463" y="0"/>
                    </a:cubicBezTo>
                    <a:cubicBezTo>
                      <a:pt x="0" y="0"/>
                      <a:pt x="0" y="0"/>
                      <a:pt x="0" y="0"/>
                    </a:cubicBezTo>
                    <a:cubicBezTo>
                      <a:pt x="0" y="5088"/>
                      <a:pt x="0" y="5088"/>
                      <a:pt x="0" y="5088"/>
                    </a:cubicBezTo>
                    <a:cubicBezTo>
                      <a:pt x="0" y="5879"/>
                      <a:pt x="244" y="6488"/>
                      <a:pt x="732" y="6915"/>
                    </a:cubicBezTo>
                    <a:cubicBezTo>
                      <a:pt x="1097" y="7249"/>
                      <a:pt x="1615" y="7433"/>
                      <a:pt x="2164" y="7433"/>
                    </a:cubicBezTo>
                    <a:cubicBezTo>
                      <a:pt x="2286" y="7433"/>
                      <a:pt x="2407" y="7433"/>
                      <a:pt x="2529" y="7402"/>
                    </a:cubicBezTo>
                    <a:cubicBezTo>
                      <a:pt x="2773" y="7402"/>
                      <a:pt x="2773" y="7402"/>
                      <a:pt x="2773" y="7402"/>
                    </a:cubicBezTo>
                    <a:cubicBezTo>
                      <a:pt x="2773" y="6001"/>
                      <a:pt x="2773" y="6001"/>
                      <a:pt x="2773" y="6001"/>
                    </a:cubicBezTo>
                    <a:lnTo>
                      <a:pt x="2499" y="603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sp>
            <p:nvSpPr>
              <p:cNvPr id="14" name="Freeform 7">
                <a:extLst>
                  <a:ext uri="{FF2B5EF4-FFF2-40B4-BE49-F238E27FC236}">
                    <a16:creationId xmlns:a16="http://schemas.microsoft.com/office/drawing/2014/main" id="{6C1BD9C9-28AF-4CD4-B474-90625760CF28}"/>
                  </a:ext>
                </a:extLst>
              </p:cNvPr>
              <p:cNvSpPr>
                <a:spLocks noChangeArrowheads="1"/>
              </p:cNvSpPr>
              <p:nvPr/>
            </p:nvSpPr>
            <p:spPr bwMode="auto">
              <a:xfrm>
                <a:off x="2574928" y="1552573"/>
                <a:ext cx="954088" cy="2873372"/>
              </a:xfrm>
              <a:custGeom>
                <a:avLst/>
                <a:gdLst>
                  <a:gd name="T0" fmla="*/ 1676 w 2651"/>
                  <a:gd name="T1" fmla="*/ 6367 h 7982"/>
                  <a:gd name="T2" fmla="*/ 1676 w 2651"/>
                  <a:gd name="T3" fmla="*/ 6367 h 7982"/>
                  <a:gd name="T4" fmla="*/ 1492 w 2651"/>
                  <a:gd name="T5" fmla="*/ 5788 h 7982"/>
                  <a:gd name="T6" fmla="*/ 1492 w 2651"/>
                  <a:gd name="T7" fmla="*/ 0 h 7982"/>
                  <a:gd name="T8" fmla="*/ 0 w 2651"/>
                  <a:gd name="T9" fmla="*/ 0 h 7982"/>
                  <a:gd name="T10" fmla="*/ 0 w 2651"/>
                  <a:gd name="T11" fmla="*/ 5819 h 7982"/>
                  <a:gd name="T12" fmla="*/ 670 w 2651"/>
                  <a:gd name="T13" fmla="*/ 7494 h 7982"/>
                  <a:gd name="T14" fmla="*/ 2011 w 2651"/>
                  <a:gd name="T15" fmla="*/ 7981 h 7982"/>
                  <a:gd name="T16" fmla="*/ 2345 w 2651"/>
                  <a:gd name="T17" fmla="*/ 7951 h 7982"/>
                  <a:gd name="T18" fmla="*/ 2650 w 2651"/>
                  <a:gd name="T19" fmla="*/ 7921 h 7982"/>
                  <a:gd name="T20" fmla="*/ 2650 w 2651"/>
                  <a:gd name="T21" fmla="*/ 6489 h 7982"/>
                  <a:gd name="T22" fmla="*/ 2285 w 2651"/>
                  <a:gd name="T23" fmla="*/ 6519 h 7982"/>
                  <a:gd name="T24" fmla="*/ 1676 w 2651"/>
                  <a:gd name="T25" fmla="*/ 6367 h 7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1" h="7982">
                    <a:moveTo>
                      <a:pt x="1676" y="6367"/>
                    </a:moveTo>
                    <a:lnTo>
                      <a:pt x="1676" y="6367"/>
                    </a:lnTo>
                    <a:cubicBezTo>
                      <a:pt x="1554" y="6245"/>
                      <a:pt x="1492" y="6062"/>
                      <a:pt x="1492" y="5788"/>
                    </a:cubicBezTo>
                    <a:cubicBezTo>
                      <a:pt x="1492" y="0"/>
                      <a:pt x="1492" y="0"/>
                      <a:pt x="1492" y="0"/>
                    </a:cubicBezTo>
                    <a:cubicBezTo>
                      <a:pt x="0" y="0"/>
                      <a:pt x="0" y="0"/>
                      <a:pt x="0" y="0"/>
                    </a:cubicBezTo>
                    <a:cubicBezTo>
                      <a:pt x="0" y="5819"/>
                      <a:pt x="0" y="5819"/>
                      <a:pt x="0" y="5819"/>
                    </a:cubicBezTo>
                    <a:cubicBezTo>
                      <a:pt x="0" y="6519"/>
                      <a:pt x="243" y="7098"/>
                      <a:pt x="670" y="7494"/>
                    </a:cubicBezTo>
                    <a:cubicBezTo>
                      <a:pt x="1005" y="7799"/>
                      <a:pt x="1492" y="7981"/>
                      <a:pt x="2011" y="7981"/>
                    </a:cubicBezTo>
                    <a:cubicBezTo>
                      <a:pt x="2132" y="7981"/>
                      <a:pt x="2223" y="7981"/>
                      <a:pt x="2345" y="7951"/>
                    </a:cubicBezTo>
                    <a:cubicBezTo>
                      <a:pt x="2650" y="7921"/>
                      <a:pt x="2650" y="7921"/>
                      <a:pt x="2650" y="7921"/>
                    </a:cubicBezTo>
                    <a:cubicBezTo>
                      <a:pt x="2650" y="6489"/>
                      <a:pt x="2650" y="6489"/>
                      <a:pt x="2650" y="6489"/>
                    </a:cubicBezTo>
                    <a:cubicBezTo>
                      <a:pt x="2285" y="6519"/>
                      <a:pt x="2285" y="6519"/>
                      <a:pt x="2285" y="6519"/>
                    </a:cubicBezTo>
                    <a:cubicBezTo>
                      <a:pt x="2011" y="6519"/>
                      <a:pt x="1797" y="6489"/>
                      <a:pt x="1676" y="636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sp>
            <p:nvSpPr>
              <p:cNvPr id="15" name="Freeform 8">
                <a:extLst>
                  <a:ext uri="{FF2B5EF4-FFF2-40B4-BE49-F238E27FC236}">
                    <a16:creationId xmlns:a16="http://schemas.microsoft.com/office/drawing/2014/main" id="{461E86E3-E843-4BF6-9D92-69E7DFFDEB62}"/>
                  </a:ext>
                </a:extLst>
              </p:cNvPr>
              <p:cNvSpPr>
                <a:spLocks noChangeArrowheads="1"/>
              </p:cNvSpPr>
              <p:nvPr/>
            </p:nvSpPr>
            <p:spPr bwMode="auto">
              <a:xfrm>
                <a:off x="7059610" y="1563690"/>
                <a:ext cx="1919282" cy="2828926"/>
              </a:xfrm>
              <a:custGeom>
                <a:avLst/>
                <a:gdLst>
                  <a:gd name="T0" fmla="*/ 2895 w 5333"/>
                  <a:gd name="T1" fmla="*/ 1949 h 7860"/>
                  <a:gd name="T2" fmla="*/ 2895 w 5333"/>
                  <a:gd name="T3" fmla="*/ 1949 h 7860"/>
                  <a:gd name="T4" fmla="*/ 1494 w 5333"/>
                  <a:gd name="T5" fmla="*/ 2407 h 7860"/>
                  <a:gd name="T6" fmla="*/ 1494 w 5333"/>
                  <a:gd name="T7" fmla="*/ 0 h 7860"/>
                  <a:gd name="T8" fmla="*/ 1463 w 5333"/>
                  <a:gd name="T9" fmla="*/ 0 h 7860"/>
                  <a:gd name="T10" fmla="*/ 0 w 5333"/>
                  <a:gd name="T11" fmla="*/ 0 h 7860"/>
                  <a:gd name="T12" fmla="*/ 0 w 5333"/>
                  <a:gd name="T13" fmla="*/ 30 h 7860"/>
                  <a:gd name="T14" fmla="*/ 0 w 5333"/>
                  <a:gd name="T15" fmla="*/ 7859 h 7860"/>
                  <a:gd name="T16" fmla="*/ 1494 w 5333"/>
                  <a:gd name="T17" fmla="*/ 7859 h 7860"/>
                  <a:gd name="T18" fmla="*/ 1494 w 5333"/>
                  <a:gd name="T19" fmla="*/ 4448 h 7860"/>
                  <a:gd name="T20" fmla="*/ 2651 w 5333"/>
                  <a:gd name="T21" fmla="*/ 3290 h 7860"/>
                  <a:gd name="T22" fmla="*/ 3809 w 5333"/>
                  <a:gd name="T23" fmla="*/ 4448 h 7860"/>
                  <a:gd name="T24" fmla="*/ 3840 w 5333"/>
                  <a:gd name="T25" fmla="*/ 7859 h 7860"/>
                  <a:gd name="T26" fmla="*/ 5272 w 5333"/>
                  <a:gd name="T27" fmla="*/ 7859 h 7860"/>
                  <a:gd name="T28" fmla="*/ 5332 w 5333"/>
                  <a:gd name="T29" fmla="*/ 7859 h 7860"/>
                  <a:gd name="T30" fmla="*/ 5332 w 5333"/>
                  <a:gd name="T31" fmla="*/ 4387 h 7860"/>
                  <a:gd name="T32" fmla="*/ 5302 w 5333"/>
                  <a:gd name="T33" fmla="*/ 4083 h 7860"/>
                  <a:gd name="T34" fmla="*/ 2895 w 5333"/>
                  <a:gd name="T35" fmla="*/ 1949 h 7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33" h="7860">
                    <a:moveTo>
                      <a:pt x="2895" y="1949"/>
                    </a:moveTo>
                    <a:lnTo>
                      <a:pt x="2895" y="1949"/>
                    </a:lnTo>
                    <a:cubicBezTo>
                      <a:pt x="2377" y="1949"/>
                      <a:pt x="1890" y="2133"/>
                      <a:pt x="1494" y="2407"/>
                    </a:cubicBezTo>
                    <a:cubicBezTo>
                      <a:pt x="1494" y="0"/>
                      <a:pt x="1494" y="0"/>
                      <a:pt x="1494" y="0"/>
                    </a:cubicBezTo>
                    <a:cubicBezTo>
                      <a:pt x="1463" y="0"/>
                      <a:pt x="1463" y="0"/>
                      <a:pt x="1463" y="0"/>
                    </a:cubicBezTo>
                    <a:cubicBezTo>
                      <a:pt x="0" y="0"/>
                      <a:pt x="0" y="0"/>
                      <a:pt x="0" y="0"/>
                    </a:cubicBezTo>
                    <a:cubicBezTo>
                      <a:pt x="0" y="30"/>
                      <a:pt x="0" y="30"/>
                      <a:pt x="0" y="30"/>
                    </a:cubicBezTo>
                    <a:cubicBezTo>
                      <a:pt x="0" y="7859"/>
                      <a:pt x="0" y="7859"/>
                      <a:pt x="0" y="7859"/>
                    </a:cubicBezTo>
                    <a:cubicBezTo>
                      <a:pt x="1494" y="7859"/>
                      <a:pt x="1494" y="7859"/>
                      <a:pt x="1494" y="7859"/>
                    </a:cubicBezTo>
                    <a:cubicBezTo>
                      <a:pt x="1494" y="4448"/>
                      <a:pt x="1494" y="4448"/>
                      <a:pt x="1494" y="4448"/>
                    </a:cubicBezTo>
                    <a:cubicBezTo>
                      <a:pt x="1494" y="3808"/>
                      <a:pt x="1890" y="3290"/>
                      <a:pt x="2651" y="3290"/>
                    </a:cubicBezTo>
                    <a:cubicBezTo>
                      <a:pt x="3291" y="3290"/>
                      <a:pt x="3809" y="3808"/>
                      <a:pt x="3809" y="4448"/>
                    </a:cubicBezTo>
                    <a:cubicBezTo>
                      <a:pt x="3840" y="7859"/>
                      <a:pt x="3840" y="7859"/>
                      <a:pt x="3840" y="7859"/>
                    </a:cubicBezTo>
                    <a:cubicBezTo>
                      <a:pt x="5272" y="7859"/>
                      <a:pt x="5272" y="7859"/>
                      <a:pt x="5272" y="7859"/>
                    </a:cubicBezTo>
                    <a:cubicBezTo>
                      <a:pt x="5332" y="7859"/>
                      <a:pt x="5332" y="7859"/>
                      <a:pt x="5332" y="7859"/>
                    </a:cubicBezTo>
                    <a:cubicBezTo>
                      <a:pt x="5332" y="4387"/>
                      <a:pt x="5332" y="4387"/>
                      <a:pt x="5332" y="4387"/>
                    </a:cubicBezTo>
                    <a:cubicBezTo>
                      <a:pt x="5332" y="4295"/>
                      <a:pt x="5302" y="4173"/>
                      <a:pt x="5302" y="4083"/>
                    </a:cubicBezTo>
                    <a:cubicBezTo>
                      <a:pt x="5150" y="2894"/>
                      <a:pt x="4144" y="1949"/>
                      <a:pt x="2895" y="1949"/>
                    </a:cubicBezTo>
                  </a:path>
                </a:pathLst>
              </a:custGeom>
              <a:grp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grpSp>
        <p:sp>
          <p:nvSpPr>
            <p:cNvPr id="7" name="Content Placeholder 2">
              <a:extLst>
                <a:ext uri="{FF2B5EF4-FFF2-40B4-BE49-F238E27FC236}">
                  <a16:creationId xmlns:a16="http://schemas.microsoft.com/office/drawing/2014/main" id="{D1395351-74D6-4322-8E2D-A4880C8B8027}"/>
                </a:ext>
              </a:extLst>
            </p:cNvPr>
            <p:cNvSpPr txBox="1">
              <a:spLocks/>
            </p:cNvSpPr>
            <p:nvPr/>
          </p:nvSpPr>
          <p:spPr>
            <a:xfrm>
              <a:off x="6302049" y="5131832"/>
              <a:ext cx="2508930" cy="1093591"/>
            </a:xfrm>
            <a:prstGeom prst="rect">
              <a:avLst/>
            </a:prstGeom>
          </p:spPr>
          <p:txBody>
            <a:bodyPr/>
            <a:lstStyle>
              <a:lvl1pPr marL="342900" indent="-342900" algn="l" defTabSz="457200" rtl="0" eaLnBrk="1" latinLnBrk="0" hangingPunct="1">
                <a:lnSpc>
                  <a:spcPct val="100000"/>
                </a:lnSpc>
                <a:spcBef>
                  <a:spcPts val="0"/>
                </a:spcBef>
                <a:buFont typeface="Arial"/>
                <a:buChar char="•"/>
                <a:defRPr sz="1200" b="0" i="0" kern="1200">
                  <a:solidFill>
                    <a:schemeClr val="tx1"/>
                  </a:solidFill>
                  <a:latin typeface="+mn-lt"/>
                  <a:ea typeface="+mn-ea"/>
                  <a:cs typeface="FS Thrive Elliot Regular"/>
                </a:defRPr>
              </a:lvl1pPr>
              <a:lvl2pPr marL="742950" indent="-285750" algn="l" defTabSz="457200" rtl="0" eaLnBrk="1" latinLnBrk="0" hangingPunct="1">
                <a:lnSpc>
                  <a:spcPct val="100000"/>
                </a:lnSpc>
                <a:spcBef>
                  <a:spcPts val="0"/>
                </a:spcBef>
                <a:buFont typeface="Arial"/>
                <a:buChar char="–"/>
                <a:defRPr sz="1200" b="0" i="0" kern="1200">
                  <a:solidFill>
                    <a:schemeClr val="tx1"/>
                  </a:solidFill>
                  <a:latin typeface="+mn-lt"/>
                  <a:ea typeface="+mn-ea"/>
                  <a:cs typeface="FS Thrive Elliot Regular"/>
                </a:defRPr>
              </a:lvl2pPr>
              <a:lvl3pPr marL="1143000" indent="-228600" algn="l" defTabSz="457200" rtl="0" eaLnBrk="1" latinLnBrk="0" hangingPunct="1">
                <a:lnSpc>
                  <a:spcPct val="100000"/>
                </a:lnSpc>
                <a:spcBef>
                  <a:spcPts val="0"/>
                </a:spcBef>
                <a:buFont typeface="Wingdings" charset="2"/>
                <a:buChar char="§"/>
                <a:defRPr sz="1200" b="0" i="0" kern="1200">
                  <a:solidFill>
                    <a:schemeClr val="tx1"/>
                  </a:solidFill>
                  <a:latin typeface="+mn-lt"/>
                  <a:ea typeface="+mn-ea"/>
                  <a:cs typeface="FS Thrive Elliot Regular"/>
                </a:defRPr>
              </a:lvl3pPr>
              <a:lvl4pPr marL="1600200" indent="-228600" algn="l" defTabSz="457200" rtl="0" eaLnBrk="1" latinLnBrk="0" hangingPunct="1">
                <a:spcBef>
                  <a:spcPct val="20000"/>
                </a:spcBef>
                <a:buFont typeface="Arial"/>
                <a:buChar char="–"/>
                <a:defRPr sz="1100" b="0" i="0" kern="1200">
                  <a:solidFill>
                    <a:schemeClr val="tx1"/>
                  </a:solidFill>
                  <a:latin typeface="FS Thrive Elliot Regular"/>
                  <a:ea typeface="+mn-ea"/>
                  <a:cs typeface="FS Thrive Elliot Regular"/>
                </a:defRPr>
              </a:lvl4pPr>
              <a:lvl5pPr marL="2057400" indent="-228600" algn="l" defTabSz="457200" rtl="0" eaLnBrk="1" latinLnBrk="0" hangingPunct="1">
                <a:spcBef>
                  <a:spcPct val="20000"/>
                </a:spcBef>
                <a:buFont typeface="Arial"/>
                <a:buChar char="»"/>
                <a:defRPr sz="800" b="0" i="0" kern="1200">
                  <a:solidFill>
                    <a:schemeClr val="tx1"/>
                  </a:solidFill>
                  <a:latin typeface="FS Thrive Elliot Regular"/>
                  <a:ea typeface="+mn-ea"/>
                  <a:cs typeface="FS Thrive Ellio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latin typeface="Arial" panose="020B0604020202020204" pitchFamily="34" charset="0"/>
                  <a:cs typeface="Arial" panose="020B0604020202020204" pitchFamily="34" charset="0"/>
                </a:rPr>
                <a:t>Lucy plans to work until age 67.</a:t>
              </a:r>
            </a:p>
          </p:txBody>
        </p:sp>
      </p:grpSp>
      <p:sp>
        <p:nvSpPr>
          <p:cNvPr id="16" name="Content Placeholder 1">
            <a:extLst>
              <a:ext uri="{FF2B5EF4-FFF2-40B4-BE49-F238E27FC236}">
                <a16:creationId xmlns:a16="http://schemas.microsoft.com/office/drawing/2014/main" id="{749B30D9-625F-43C3-8B3A-8F0F337A737F}"/>
              </a:ext>
            </a:extLst>
          </p:cNvPr>
          <p:cNvSpPr txBox="1">
            <a:spLocks/>
          </p:cNvSpPr>
          <p:nvPr/>
        </p:nvSpPr>
        <p:spPr>
          <a:xfrm>
            <a:off x="714320" y="1874098"/>
            <a:ext cx="4572000" cy="2438400"/>
          </a:xfrm>
          <a:prstGeom prst="rect">
            <a:avLst/>
          </a:prstGeom>
        </p:spPr>
        <p:txBody>
          <a:bodyPr/>
          <a:lstStyle>
            <a:lvl1pPr marL="342900" indent="-342900" algn="l" defTabSz="457200" rtl="0" eaLnBrk="1" latinLnBrk="0" hangingPunct="1">
              <a:lnSpc>
                <a:spcPct val="100000"/>
              </a:lnSpc>
              <a:spcBef>
                <a:spcPts val="0"/>
              </a:spcBef>
              <a:buFont typeface="Arial"/>
              <a:buChar char="•"/>
              <a:defRPr sz="1200" b="0" i="0" kern="1200">
                <a:solidFill>
                  <a:schemeClr val="tx1"/>
                </a:solidFill>
                <a:latin typeface="+mn-lt"/>
                <a:ea typeface="+mn-ea"/>
                <a:cs typeface="FS Thrive Elliot Regular"/>
              </a:defRPr>
            </a:lvl1pPr>
            <a:lvl2pPr marL="742950" indent="-285750" algn="l" defTabSz="457200" rtl="0" eaLnBrk="1" latinLnBrk="0" hangingPunct="1">
              <a:lnSpc>
                <a:spcPct val="100000"/>
              </a:lnSpc>
              <a:spcBef>
                <a:spcPts val="0"/>
              </a:spcBef>
              <a:buFont typeface="Arial"/>
              <a:buChar char="–"/>
              <a:defRPr sz="1200" b="0" i="0" kern="1200">
                <a:solidFill>
                  <a:schemeClr val="tx1"/>
                </a:solidFill>
                <a:latin typeface="+mn-lt"/>
                <a:ea typeface="+mn-ea"/>
                <a:cs typeface="FS Thrive Elliot Regular"/>
              </a:defRPr>
            </a:lvl2pPr>
            <a:lvl3pPr marL="1143000" indent="-228600" algn="l" defTabSz="457200" rtl="0" eaLnBrk="1" latinLnBrk="0" hangingPunct="1">
              <a:lnSpc>
                <a:spcPct val="100000"/>
              </a:lnSpc>
              <a:spcBef>
                <a:spcPts val="0"/>
              </a:spcBef>
              <a:buFont typeface="Wingdings" charset="2"/>
              <a:buChar char="§"/>
              <a:defRPr sz="1200" b="0" i="0" kern="1200">
                <a:solidFill>
                  <a:schemeClr val="tx1"/>
                </a:solidFill>
                <a:latin typeface="+mn-lt"/>
                <a:ea typeface="+mn-ea"/>
                <a:cs typeface="FS Thrive Elliot Regular"/>
              </a:defRPr>
            </a:lvl3pPr>
            <a:lvl4pPr marL="1600200" indent="-228600" algn="l" defTabSz="457200" rtl="0" eaLnBrk="1" latinLnBrk="0" hangingPunct="1">
              <a:spcBef>
                <a:spcPct val="20000"/>
              </a:spcBef>
              <a:buFont typeface="Arial"/>
              <a:buChar char="–"/>
              <a:defRPr sz="1100" b="0" i="0" kern="1200">
                <a:solidFill>
                  <a:schemeClr val="tx1"/>
                </a:solidFill>
                <a:latin typeface="FS Thrive Elliot Regular"/>
                <a:ea typeface="+mn-ea"/>
                <a:cs typeface="FS Thrive Elliot Regular"/>
              </a:defRPr>
            </a:lvl4pPr>
            <a:lvl5pPr marL="2057400" indent="-228600" algn="l" defTabSz="457200" rtl="0" eaLnBrk="1" latinLnBrk="0" hangingPunct="1">
              <a:spcBef>
                <a:spcPct val="20000"/>
              </a:spcBef>
              <a:buFont typeface="Arial"/>
              <a:buChar char="»"/>
              <a:defRPr sz="800" b="0" i="0" kern="1200">
                <a:solidFill>
                  <a:schemeClr val="tx1"/>
                </a:solidFill>
                <a:latin typeface="FS Thrive Elliot Regular"/>
                <a:ea typeface="+mn-ea"/>
                <a:cs typeface="FS Thrive Ellio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182880">
              <a:spcBef>
                <a:spcPts val="600"/>
              </a:spcBef>
              <a:spcAft>
                <a:spcPts val="12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Lucy is going to be 65 in 3 months but plans to retire at age 67</a:t>
            </a:r>
          </a:p>
          <a:p>
            <a:pPr marL="182880" indent="-182880">
              <a:spcBef>
                <a:spcPts val="600"/>
              </a:spcBef>
              <a:spcAft>
                <a:spcPts val="12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Lucy’s employer requires her to enroll in Medicare in Parts A &amp; B</a:t>
            </a:r>
          </a:p>
          <a:p>
            <a:pPr marL="182880" indent="-182880">
              <a:spcBef>
                <a:spcPts val="600"/>
              </a:spcBef>
              <a:spcAft>
                <a:spcPts val="12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Lucy will wait to claim her Social Security benefits</a:t>
            </a:r>
          </a:p>
          <a:p>
            <a:pPr marL="182880" indent="-182880">
              <a:spcBef>
                <a:spcPts val="600"/>
              </a:spcBef>
              <a:spcAft>
                <a:spcPts val="12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Post retirement, she will make decisions on other Medicare options</a:t>
            </a:r>
          </a:p>
          <a:p>
            <a:endParaRPr lang="en-US" dirty="0">
              <a:latin typeface="Arial" panose="020B0604020202020204" pitchFamily="34" charset="0"/>
              <a:cs typeface="Arial" panose="020B0604020202020204" pitchFamily="34" charset="0"/>
            </a:endParaRPr>
          </a:p>
        </p:txBody>
      </p:sp>
      <p:pic>
        <p:nvPicPr>
          <p:cNvPr id="18" name="Picture 17" descr="A person sitting at a desk&#10;&#10;Description automatically generated">
            <a:extLst>
              <a:ext uri="{FF2B5EF4-FFF2-40B4-BE49-F238E27FC236}">
                <a16:creationId xmlns:a16="http://schemas.microsoft.com/office/drawing/2014/main" id="{F508A9CC-F47D-4ACD-88B9-966B2C075D08}"/>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25258"/>
          <a:stretch/>
        </p:blipFill>
        <p:spPr>
          <a:xfrm>
            <a:off x="5952435" y="0"/>
            <a:ext cx="3997689" cy="4864101"/>
          </a:xfrm>
          <a:prstGeom prst="rect">
            <a:avLst/>
          </a:prstGeom>
        </p:spPr>
      </p:pic>
      <p:pic>
        <p:nvPicPr>
          <p:cNvPr id="19" name="Picture 18">
            <a:extLst>
              <a:ext uri="{FF2B5EF4-FFF2-40B4-BE49-F238E27FC236}">
                <a16:creationId xmlns:a16="http://schemas.microsoft.com/office/drawing/2014/main" id="{597E0EAF-A1D4-484C-917C-C0DFBF5518E6}"/>
              </a:ext>
            </a:extLst>
          </p:cNvPr>
          <p:cNvPicPr>
            <a:picLocks noChangeAspect="1"/>
          </p:cNvPicPr>
          <p:nvPr/>
        </p:nvPicPr>
        <p:blipFill>
          <a:blip r:embed="rId4"/>
          <a:stretch>
            <a:fillRect/>
          </a:stretch>
        </p:blipFill>
        <p:spPr>
          <a:xfrm>
            <a:off x="395661" y="323321"/>
            <a:ext cx="731583" cy="731583"/>
          </a:xfrm>
          <a:prstGeom prst="rect">
            <a:avLst/>
          </a:prstGeom>
        </p:spPr>
      </p:pic>
    </p:spTree>
    <p:extLst>
      <p:ext uri="{BB962C8B-B14F-4D97-AF65-F5344CB8AC3E}">
        <p14:creationId xmlns:p14="http://schemas.microsoft.com/office/powerpoint/2010/main" val="923457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DE63816-EA72-4487-85BA-EC6642148065}"/>
              </a:ext>
            </a:extLst>
          </p:cNvPr>
          <p:cNvSpPr>
            <a:spLocks noGrp="1"/>
          </p:cNvSpPr>
          <p:nvPr>
            <p:ph type="title"/>
          </p:nvPr>
        </p:nvSpPr>
        <p:spPr>
          <a:xfrm>
            <a:off x="1123545" y="457200"/>
            <a:ext cx="4441877" cy="904122"/>
          </a:xfrm>
        </p:spPr>
        <p:txBody>
          <a:bodyPr/>
          <a:lstStyle/>
          <a:p>
            <a:r>
              <a:rPr lang="en-US" u="sng" dirty="0"/>
              <a:t>People Like Me - Mark</a:t>
            </a:r>
          </a:p>
        </p:txBody>
      </p:sp>
      <p:grpSp>
        <p:nvGrpSpPr>
          <p:cNvPr id="4" name="Group 3">
            <a:extLst>
              <a:ext uri="{FF2B5EF4-FFF2-40B4-BE49-F238E27FC236}">
                <a16:creationId xmlns:a16="http://schemas.microsoft.com/office/drawing/2014/main" id="{1DC500C1-7852-4527-930E-F0F6619F4054}"/>
              </a:ext>
            </a:extLst>
          </p:cNvPr>
          <p:cNvGrpSpPr/>
          <p:nvPr/>
        </p:nvGrpSpPr>
        <p:grpSpPr>
          <a:xfrm>
            <a:off x="5952436" y="4864101"/>
            <a:ext cx="3191563" cy="2010156"/>
            <a:chOff x="5952436" y="4864101"/>
            <a:chExt cx="3191563" cy="2010156"/>
          </a:xfrm>
        </p:grpSpPr>
        <p:sp>
          <p:nvSpPr>
            <p:cNvPr id="5" name="Rectangle 4">
              <a:extLst>
                <a:ext uri="{FF2B5EF4-FFF2-40B4-BE49-F238E27FC236}">
                  <a16:creationId xmlns:a16="http://schemas.microsoft.com/office/drawing/2014/main" id="{5D45FE54-E791-437E-8AD1-0200FCC10959}"/>
                </a:ext>
              </a:extLst>
            </p:cNvPr>
            <p:cNvSpPr/>
            <p:nvPr/>
          </p:nvSpPr>
          <p:spPr>
            <a:xfrm>
              <a:off x="5952436" y="4864101"/>
              <a:ext cx="3191563" cy="20101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6" name="Group 5">
              <a:extLst>
                <a:ext uri="{FF2B5EF4-FFF2-40B4-BE49-F238E27FC236}">
                  <a16:creationId xmlns:a16="http://schemas.microsoft.com/office/drawing/2014/main" id="{1BEBBA53-658B-447F-94FE-D0FF905A4A9E}"/>
                </a:ext>
              </a:extLst>
            </p:cNvPr>
            <p:cNvGrpSpPr/>
            <p:nvPr/>
          </p:nvGrpSpPr>
          <p:grpSpPr>
            <a:xfrm>
              <a:off x="7848600" y="6400800"/>
              <a:ext cx="828623" cy="333720"/>
              <a:chOff x="161925" y="1530350"/>
              <a:chExt cx="10079038" cy="4059238"/>
            </a:xfrm>
            <a:solidFill>
              <a:schemeClr val="tx1"/>
            </a:solidFill>
          </p:grpSpPr>
          <p:sp>
            <p:nvSpPr>
              <p:cNvPr id="8" name="Freeform 1">
                <a:extLst>
                  <a:ext uri="{FF2B5EF4-FFF2-40B4-BE49-F238E27FC236}">
                    <a16:creationId xmlns:a16="http://schemas.microsoft.com/office/drawing/2014/main" id="{34E2891D-E335-4497-A41C-63E27268DAF5}"/>
                  </a:ext>
                </a:extLst>
              </p:cNvPr>
              <p:cNvSpPr>
                <a:spLocks noChangeArrowheads="1"/>
              </p:cNvSpPr>
              <p:nvPr/>
            </p:nvSpPr>
            <p:spPr bwMode="auto">
              <a:xfrm>
                <a:off x="3748088" y="1530350"/>
                <a:ext cx="603250" cy="592138"/>
              </a:xfrm>
              <a:custGeom>
                <a:avLst/>
                <a:gdLst>
                  <a:gd name="T0" fmla="*/ 853 w 1677"/>
                  <a:gd name="T1" fmla="*/ 0 h 1647"/>
                  <a:gd name="T2" fmla="*/ 853 w 1677"/>
                  <a:gd name="T3" fmla="*/ 0 h 1647"/>
                  <a:gd name="T4" fmla="*/ 0 w 1677"/>
                  <a:gd name="T5" fmla="*/ 823 h 1647"/>
                  <a:gd name="T6" fmla="*/ 853 w 1677"/>
                  <a:gd name="T7" fmla="*/ 1646 h 1647"/>
                  <a:gd name="T8" fmla="*/ 1676 w 1677"/>
                  <a:gd name="T9" fmla="*/ 823 h 1647"/>
                  <a:gd name="T10" fmla="*/ 853 w 1677"/>
                  <a:gd name="T11" fmla="*/ 0 h 1647"/>
                </a:gdLst>
                <a:ahLst/>
                <a:cxnLst>
                  <a:cxn ang="0">
                    <a:pos x="T0" y="T1"/>
                  </a:cxn>
                  <a:cxn ang="0">
                    <a:pos x="T2" y="T3"/>
                  </a:cxn>
                  <a:cxn ang="0">
                    <a:pos x="T4" y="T5"/>
                  </a:cxn>
                  <a:cxn ang="0">
                    <a:pos x="T6" y="T7"/>
                  </a:cxn>
                  <a:cxn ang="0">
                    <a:pos x="T8" y="T9"/>
                  </a:cxn>
                  <a:cxn ang="0">
                    <a:pos x="T10" y="T11"/>
                  </a:cxn>
                </a:cxnLst>
                <a:rect l="0" t="0" r="r" b="b"/>
                <a:pathLst>
                  <a:path w="1677" h="1647">
                    <a:moveTo>
                      <a:pt x="853" y="0"/>
                    </a:moveTo>
                    <a:lnTo>
                      <a:pt x="853" y="0"/>
                    </a:lnTo>
                    <a:cubicBezTo>
                      <a:pt x="396" y="0"/>
                      <a:pt x="0" y="366"/>
                      <a:pt x="0" y="823"/>
                    </a:cubicBezTo>
                    <a:cubicBezTo>
                      <a:pt x="0" y="1280"/>
                      <a:pt x="396" y="1646"/>
                      <a:pt x="853" y="1646"/>
                    </a:cubicBezTo>
                    <a:cubicBezTo>
                      <a:pt x="1310" y="1646"/>
                      <a:pt x="1676" y="1280"/>
                      <a:pt x="1676" y="823"/>
                    </a:cubicBezTo>
                    <a:cubicBezTo>
                      <a:pt x="1676" y="366"/>
                      <a:pt x="1310" y="0"/>
                      <a:pt x="85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sp>
            <p:nvSpPr>
              <p:cNvPr id="9" name="Freeform 2">
                <a:extLst>
                  <a:ext uri="{FF2B5EF4-FFF2-40B4-BE49-F238E27FC236}">
                    <a16:creationId xmlns:a16="http://schemas.microsoft.com/office/drawing/2014/main" id="{0ADAA66C-DA02-40B5-B757-2AC5960EC63E}"/>
                  </a:ext>
                </a:extLst>
              </p:cNvPr>
              <p:cNvSpPr>
                <a:spLocks noChangeArrowheads="1"/>
              </p:cNvSpPr>
              <p:nvPr/>
            </p:nvSpPr>
            <p:spPr bwMode="auto">
              <a:xfrm>
                <a:off x="161925" y="2298701"/>
                <a:ext cx="2171701" cy="2127244"/>
              </a:xfrm>
              <a:custGeom>
                <a:avLst/>
                <a:gdLst>
                  <a:gd name="T0" fmla="*/ 3016 w 6034"/>
                  <a:gd name="T1" fmla="*/ 0 h 5910"/>
                  <a:gd name="T2" fmla="*/ 3016 w 6034"/>
                  <a:gd name="T3" fmla="*/ 0 h 5910"/>
                  <a:gd name="T4" fmla="*/ 0 w 6034"/>
                  <a:gd name="T5" fmla="*/ 2955 h 5910"/>
                  <a:gd name="T6" fmla="*/ 2773 w 6034"/>
                  <a:gd name="T7" fmla="*/ 5909 h 5910"/>
                  <a:gd name="T8" fmla="*/ 4570 w 6034"/>
                  <a:gd name="T9" fmla="*/ 5300 h 5910"/>
                  <a:gd name="T10" fmla="*/ 4570 w 6034"/>
                  <a:gd name="T11" fmla="*/ 5818 h 5910"/>
                  <a:gd name="T12" fmla="*/ 6033 w 6034"/>
                  <a:gd name="T13" fmla="*/ 5818 h 5910"/>
                  <a:gd name="T14" fmla="*/ 6033 w 6034"/>
                  <a:gd name="T15" fmla="*/ 2955 h 5910"/>
                  <a:gd name="T16" fmla="*/ 3016 w 6034"/>
                  <a:gd name="T17" fmla="*/ 0 h 5910"/>
                  <a:gd name="T18" fmla="*/ 3016 w 6034"/>
                  <a:gd name="T19" fmla="*/ 4599 h 5910"/>
                  <a:gd name="T20" fmla="*/ 3016 w 6034"/>
                  <a:gd name="T21" fmla="*/ 4599 h 5910"/>
                  <a:gd name="T22" fmla="*/ 1493 w 6034"/>
                  <a:gd name="T23" fmla="*/ 2955 h 5910"/>
                  <a:gd name="T24" fmla="*/ 3016 w 6034"/>
                  <a:gd name="T25" fmla="*/ 1310 h 5910"/>
                  <a:gd name="T26" fmla="*/ 4570 w 6034"/>
                  <a:gd name="T27" fmla="*/ 2955 h 5910"/>
                  <a:gd name="T28" fmla="*/ 3016 w 6034"/>
                  <a:gd name="T29" fmla="*/ 4599 h 5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34" h="5910">
                    <a:moveTo>
                      <a:pt x="3016" y="0"/>
                    </a:moveTo>
                    <a:lnTo>
                      <a:pt x="3016" y="0"/>
                    </a:lnTo>
                    <a:cubicBezTo>
                      <a:pt x="1249" y="0"/>
                      <a:pt x="0" y="1249"/>
                      <a:pt x="0" y="2955"/>
                    </a:cubicBezTo>
                    <a:cubicBezTo>
                      <a:pt x="0" y="4660"/>
                      <a:pt x="1158" y="5909"/>
                      <a:pt x="2773" y="5909"/>
                    </a:cubicBezTo>
                    <a:cubicBezTo>
                      <a:pt x="3442" y="5909"/>
                      <a:pt x="4083" y="5697"/>
                      <a:pt x="4570" y="5300"/>
                    </a:cubicBezTo>
                    <a:cubicBezTo>
                      <a:pt x="4570" y="5818"/>
                      <a:pt x="4570" y="5818"/>
                      <a:pt x="4570" y="5818"/>
                    </a:cubicBezTo>
                    <a:cubicBezTo>
                      <a:pt x="6033" y="5818"/>
                      <a:pt x="6033" y="5818"/>
                      <a:pt x="6033" y="5818"/>
                    </a:cubicBezTo>
                    <a:cubicBezTo>
                      <a:pt x="6033" y="2955"/>
                      <a:pt x="6033" y="2955"/>
                      <a:pt x="6033" y="2955"/>
                    </a:cubicBezTo>
                    <a:cubicBezTo>
                      <a:pt x="6033" y="1249"/>
                      <a:pt x="4753" y="0"/>
                      <a:pt x="3016" y="0"/>
                    </a:cubicBezTo>
                    <a:close/>
                    <a:moveTo>
                      <a:pt x="3016" y="4599"/>
                    </a:moveTo>
                    <a:lnTo>
                      <a:pt x="3016" y="4599"/>
                    </a:lnTo>
                    <a:cubicBezTo>
                      <a:pt x="2102" y="4599"/>
                      <a:pt x="1493" y="3929"/>
                      <a:pt x="1493" y="2955"/>
                    </a:cubicBezTo>
                    <a:cubicBezTo>
                      <a:pt x="1493" y="2010"/>
                      <a:pt x="2133" y="1310"/>
                      <a:pt x="3016" y="1310"/>
                    </a:cubicBezTo>
                    <a:cubicBezTo>
                      <a:pt x="3930" y="1310"/>
                      <a:pt x="4570" y="2010"/>
                      <a:pt x="4570" y="2955"/>
                    </a:cubicBezTo>
                    <a:cubicBezTo>
                      <a:pt x="4570" y="3929"/>
                      <a:pt x="3930" y="4599"/>
                      <a:pt x="3016" y="459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sp>
            <p:nvSpPr>
              <p:cNvPr id="10" name="Freeform 3">
                <a:extLst>
                  <a:ext uri="{FF2B5EF4-FFF2-40B4-BE49-F238E27FC236}">
                    <a16:creationId xmlns:a16="http://schemas.microsoft.com/office/drawing/2014/main" id="{BB66E1E5-674B-42AA-AC6B-7BBD9B90DD2D}"/>
                  </a:ext>
                </a:extLst>
              </p:cNvPr>
              <p:cNvSpPr>
                <a:spLocks noChangeArrowheads="1"/>
              </p:cNvSpPr>
              <p:nvPr/>
            </p:nvSpPr>
            <p:spPr bwMode="auto">
              <a:xfrm>
                <a:off x="3792540" y="2332041"/>
                <a:ext cx="515931" cy="2062157"/>
              </a:xfrm>
              <a:custGeom>
                <a:avLst/>
                <a:gdLst>
                  <a:gd name="T0" fmla="*/ 0 w 1433"/>
                  <a:gd name="T1" fmla="*/ 5726 h 5727"/>
                  <a:gd name="T2" fmla="*/ 1432 w 1433"/>
                  <a:gd name="T3" fmla="*/ 5726 h 5727"/>
                  <a:gd name="T4" fmla="*/ 1432 w 1433"/>
                  <a:gd name="T5" fmla="*/ 0 h 5727"/>
                  <a:gd name="T6" fmla="*/ 0 w 1433"/>
                  <a:gd name="T7" fmla="*/ 0 h 5727"/>
                  <a:gd name="T8" fmla="*/ 0 w 1433"/>
                  <a:gd name="T9" fmla="*/ 5726 h 5727"/>
                </a:gdLst>
                <a:ahLst/>
                <a:cxnLst>
                  <a:cxn ang="0">
                    <a:pos x="T0" y="T1"/>
                  </a:cxn>
                  <a:cxn ang="0">
                    <a:pos x="T2" y="T3"/>
                  </a:cxn>
                  <a:cxn ang="0">
                    <a:pos x="T4" y="T5"/>
                  </a:cxn>
                  <a:cxn ang="0">
                    <a:pos x="T6" y="T7"/>
                  </a:cxn>
                  <a:cxn ang="0">
                    <a:pos x="T8" y="T9"/>
                  </a:cxn>
                </a:cxnLst>
                <a:rect l="0" t="0" r="r" b="b"/>
                <a:pathLst>
                  <a:path w="1433" h="5727">
                    <a:moveTo>
                      <a:pt x="0" y="5726"/>
                    </a:moveTo>
                    <a:lnTo>
                      <a:pt x="1432" y="5726"/>
                    </a:lnTo>
                    <a:lnTo>
                      <a:pt x="1432" y="0"/>
                    </a:lnTo>
                    <a:lnTo>
                      <a:pt x="0" y="0"/>
                    </a:lnTo>
                    <a:lnTo>
                      <a:pt x="0" y="572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sp>
            <p:nvSpPr>
              <p:cNvPr id="11" name="Freeform 4">
                <a:extLst>
                  <a:ext uri="{FF2B5EF4-FFF2-40B4-BE49-F238E27FC236}">
                    <a16:creationId xmlns:a16="http://schemas.microsoft.com/office/drawing/2014/main" id="{871076CD-8D8E-40F6-8373-619671874661}"/>
                  </a:ext>
                </a:extLst>
              </p:cNvPr>
              <p:cNvSpPr>
                <a:spLocks noChangeArrowheads="1"/>
              </p:cNvSpPr>
              <p:nvPr/>
            </p:nvSpPr>
            <p:spPr bwMode="auto">
              <a:xfrm>
                <a:off x="4592638" y="2332041"/>
                <a:ext cx="2160584" cy="1009652"/>
              </a:xfrm>
              <a:custGeom>
                <a:avLst/>
                <a:gdLst>
                  <a:gd name="T0" fmla="*/ 2986 w 6002"/>
                  <a:gd name="T1" fmla="*/ 0 h 2804"/>
                  <a:gd name="T2" fmla="*/ 2986 w 6002"/>
                  <a:gd name="T3" fmla="*/ 0 h 2804"/>
                  <a:gd name="T4" fmla="*/ 0 w 6002"/>
                  <a:gd name="T5" fmla="*/ 2803 h 2804"/>
                  <a:gd name="T6" fmla="*/ 1493 w 6002"/>
                  <a:gd name="T7" fmla="*/ 2803 h 2804"/>
                  <a:gd name="T8" fmla="*/ 3016 w 6002"/>
                  <a:gd name="T9" fmla="*/ 1309 h 2804"/>
                  <a:gd name="T10" fmla="*/ 4539 w 6002"/>
                  <a:gd name="T11" fmla="*/ 2803 h 2804"/>
                  <a:gd name="T12" fmla="*/ 6001 w 6002"/>
                  <a:gd name="T13" fmla="*/ 2803 h 2804"/>
                  <a:gd name="T14" fmla="*/ 2986 w 6002"/>
                  <a:gd name="T15" fmla="*/ 0 h 28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02" h="2804">
                    <a:moveTo>
                      <a:pt x="2986" y="0"/>
                    </a:moveTo>
                    <a:lnTo>
                      <a:pt x="2986" y="0"/>
                    </a:lnTo>
                    <a:cubicBezTo>
                      <a:pt x="1311" y="0"/>
                      <a:pt x="62" y="1157"/>
                      <a:pt x="0" y="2803"/>
                    </a:cubicBezTo>
                    <a:cubicBezTo>
                      <a:pt x="1493" y="2803"/>
                      <a:pt x="1493" y="2803"/>
                      <a:pt x="1493" y="2803"/>
                    </a:cubicBezTo>
                    <a:cubicBezTo>
                      <a:pt x="1555" y="1918"/>
                      <a:pt x="2163" y="1309"/>
                      <a:pt x="3016" y="1309"/>
                    </a:cubicBezTo>
                    <a:cubicBezTo>
                      <a:pt x="3869" y="1309"/>
                      <a:pt x="4478" y="1918"/>
                      <a:pt x="4539" y="2803"/>
                    </a:cubicBezTo>
                    <a:cubicBezTo>
                      <a:pt x="6001" y="2803"/>
                      <a:pt x="6001" y="2803"/>
                      <a:pt x="6001" y="2803"/>
                    </a:cubicBezTo>
                    <a:cubicBezTo>
                      <a:pt x="5941" y="1157"/>
                      <a:pt x="4692" y="0"/>
                      <a:pt x="298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sp>
            <p:nvSpPr>
              <p:cNvPr id="12" name="Freeform 5">
                <a:extLst>
                  <a:ext uri="{FF2B5EF4-FFF2-40B4-BE49-F238E27FC236}">
                    <a16:creationId xmlns:a16="http://schemas.microsoft.com/office/drawing/2014/main" id="{607229E9-5809-476E-96B4-0C84C1376047}"/>
                  </a:ext>
                </a:extLst>
              </p:cNvPr>
              <p:cNvSpPr>
                <a:spLocks noChangeArrowheads="1"/>
              </p:cNvSpPr>
              <p:nvPr/>
            </p:nvSpPr>
            <p:spPr bwMode="auto">
              <a:xfrm>
                <a:off x="4592638" y="3592519"/>
                <a:ext cx="2160584" cy="1997069"/>
              </a:xfrm>
              <a:custGeom>
                <a:avLst/>
                <a:gdLst>
                  <a:gd name="T0" fmla="*/ 4478 w 6002"/>
                  <a:gd name="T1" fmla="*/ 0 h 5546"/>
                  <a:gd name="T2" fmla="*/ 4478 w 6002"/>
                  <a:gd name="T3" fmla="*/ 0 h 5546"/>
                  <a:gd name="T4" fmla="*/ 4387 w 6002"/>
                  <a:gd name="T5" fmla="*/ 213 h 5546"/>
                  <a:gd name="T6" fmla="*/ 4387 w 6002"/>
                  <a:gd name="T7" fmla="*/ 243 h 5546"/>
                  <a:gd name="T8" fmla="*/ 4387 w 6002"/>
                  <a:gd name="T9" fmla="*/ 275 h 5546"/>
                  <a:gd name="T10" fmla="*/ 3016 w 6002"/>
                  <a:gd name="T11" fmla="*/ 1096 h 5546"/>
                  <a:gd name="T12" fmla="*/ 1555 w 6002"/>
                  <a:gd name="T13" fmla="*/ 0 h 5546"/>
                  <a:gd name="T14" fmla="*/ 1555 w 6002"/>
                  <a:gd name="T15" fmla="*/ 0 h 5546"/>
                  <a:gd name="T16" fmla="*/ 31 w 6002"/>
                  <a:gd name="T17" fmla="*/ 0 h 5546"/>
                  <a:gd name="T18" fmla="*/ 31 w 6002"/>
                  <a:gd name="T19" fmla="*/ 0 h 5546"/>
                  <a:gd name="T20" fmla="*/ 2742 w 6002"/>
                  <a:gd name="T21" fmla="*/ 2407 h 5546"/>
                  <a:gd name="T22" fmla="*/ 4539 w 6002"/>
                  <a:gd name="T23" fmla="*/ 1797 h 5546"/>
                  <a:gd name="T24" fmla="*/ 4539 w 6002"/>
                  <a:gd name="T25" fmla="*/ 2224 h 5546"/>
                  <a:gd name="T26" fmla="*/ 4539 w 6002"/>
                  <a:gd name="T27" fmla="*/ 2315 h 5546"/>
                  <a:gd name="T28" fmla="*/ 4539 w 6002"/>
                  <a:gd name="T29" fmla="*/ 2437 h 5546"/>
                  <a:gd name="T30" fmla="*/ 4509 w 6002"/>
                  <a:gd name="T31" fmla="*/ 3046 h 5546"/>
                  <a:gd name="T32" fmla="*/ 3016 w 6002"/>
                  <a:gd name="T33" fmla="*/ 4235 h 5546"/>
                  <a:gd name="T34" fmla="*/ 1524 w 6002"/>
                  <a:gd name="T35" fmla="*/ 3046 h 5546"/>
                  <a:gd name="T36" fmla="*/ 0 w 6002"/>
                  <a:gd name="T37" fmla="*/ 3046 h 5546"/>
                  <a:gd name="T38" fmla="*/ 2986 w 6002"/>
                  <a:gd name="T39" fmla="*/ 5545 h 5546"/>
                  <a:gd name="T40" fmla="*/ 5971 w 6002"/>
                  <a:gd name="T41" fmla="*/ 3108 h 5546"/>
                  <a:gd name="T42" fmla="*/ 5971 w 6002"/>
                  <a:gd name="T43" fmla="*/ 3108 h 5546"/>
                  <a:gd name="T44" fmla="*/ 5971 w 6002"/>
                  <a:gd name="T45" fmla="*/ 3077 h 5546"/>
                  <a:gd name="T46" fmla="*/ 5971 w 6002"/>
                  <a:gd name="T47" fmla="*/ 3046 h 5546"/>
                  <a:gd name="T48" fmla="*/ 5971 w 6002"/>
                  <a:gd name="T49" fmla="*/ 3046 h 5546"/>
                  <a:gd name="T50" fmla="*/ 6001 w 6002"/>
                  <a:gd name="T51" fmla="*/ 2224 h 5546"/>
                  <a:gd name="T52" fmla="*/ 6001 w 6002"/>
                  <a:gd name="T53" fmla="*/ 2315 h 5546"/>
                  <a:gd name="T54" fmla="*/ 6001 w 6002"/>
                  <a:gd name="T55" fmla="*/ 2285 h 5546"/>
                  <a:gd name="T56" fmla="*/ 6001 w 6002"/>
                  <a:gd name="T57" fmla="*/ 0 h 5546"/>
                  <a:gd name="T58" fmla="*/ 4478 w 6002"/>
                  <a:gd name="T59" fmla="*/ 0 h 5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02" h="5546">
                    <a:moveTo>
                      <a:pt x="4478" y="0"/>
                    </a:moveTo>
                    <a:lnTo>
                      <a:pt x="4478" y="0"/>
                    </a:lnTo>
                    <a:cubicBezTo>
                      <a:pt x="4448" y="91"/>
                      <a:pt x="4417" y="153"/>
                      <a:pt x="4387" y="213"/>
                    </a:cubicBezTo>
                    <a:cubicBezTo>
                      <a:pt x="4387" y="243"/>
                      <a:pt x="4387" y="243"/>
                      <a:pt x="4387" y="243"/>
                    </a:cubicBezTo>
                    <a:cubicBezTo>
                      <a:pt x="4387" y="243"/>
                      <a:pt x="4387" y="243"/>
                      <a:pt x="4387" y="275"/>
                    </a:cubicBezTo>
                    <a:cubicBezTo>
                      <a:pt x="4113" y="762"/>
                      <a:pt x="3625" y="1096"/>
                      <a:pt x="3016" y="1096"/>
                    </a:cubicBezTo>
                    <a:cubicBezTo>
                      <a:pt x="2285" y="1096"/>
                      <a:pt x="1736" y="670"/>
                      <a:pt x="1555" y="0"/>
                    </a:cubicBezTo>
                    <a:lnTo>
                      <a:pt x="1555" y="0"/>
                    </a:lnTo>
                    <a:cubicBezTo>
                      <a:pt x="31" y="0"/>
                      <a:pt x="31" y="0"/>
                      <a:pt x="31" y="0"/>
                    </a:cubicBezTo>
                    <a:lnTo>
                      <a:pt x="31" y="0"/>
                    </a:lnTo>
                    <a:cubicBezTo>
                      <a:pt x="244" y="1432"/>
                      <a:pt x="1341" y="2407"/>
                      <a:pt x="2742" y="2407"/>
                    </a:cubicBezTo>
                    <a:cubicBezTo>
                      <a:pt x="3442" y="2407"/>
                      <a:pt x="4083" y="2193"/>
                      <a:pt x="4539" y="1797"/>
                    </a:cubicBezTo>
                    <a:cubicBezTo>
                      <a:pt x="4539" y="2224"/>
                      <a:pt x="4539" y="2224"/>
                      <a:pt x="4539" y="2224"/>
                    </a:cubicBezTo>
                    <a:cubicBezTo>
                      <a:pt x="4539" y="2315"/>
                      <a:pt x="4539" y="2315"/>
                      <a:pt x="4539" y="2315"/>
                    </a:cubicBezTo>
                    <a:cubicBezTo>
                      <a:pt x="4539" y="2437"/>
                      <a:pt x="4539" y="2437"/>
                      <a:pt x="4539" y="2437"/>
                    </a:cubicBezTo>
                    <a:cubicBezTo>
                      <a:pt x="4539" y="2437"/>
                      <a:pt x="4539" y="2834"/>
                      <a:pt x="4509" y="3046"/>
                    </a:cubicBezTo>
                    <a:cubicBezTo>
                      <a:pt x="4326" y="3747"/>
                      <a:pt x="3747" y="4235"/>
                      <a:pt x="3016" y="4235"/>
                    </a:cubicBezTo>
                    <a:cubicBezTo>
                      <a:pt x="2255" y="4235"/>
                      <a:pt x="1676" y="3747"/>
                      <a:pt x="1524" y="3046"/>
                    </a:cubicBezTo>
                    <a:cubicBezTo>
                      <a:pt x="0" y="3046"/>
                      <a:pt x="0" y="3046"/>
                      <a:pt x="0" y="3046"/>
                    </a:cubicBezTo>
                    <a:cubicBezTo>
                      <a:pt x="214" y="4509"/>
                      <a:pt x="1402" y="5545"/>
                      <a:pt x="2986" y="5545"/>
                    </a:cubicBezTo>
                    <a:cubicBezTo>
                      <a:pt x="4570" y="5545"/>
                      <a:pt x="5757" y="4570"/>
                      <a:pt x="5971" y="3108"/>
                    </a:cubicBezTo>
                    <a:lnTo>
                      <a:pt x="5971" y="3108"/>
                    </a:lnTo>
                    <a:cubicBezTo>
                      <a:pt x="5971" y="3108"/>
                      <a:pt x="5971" y="3108"/>
                      <a:pt x="5971" y="3077"/>
                    </a:cubicBezTo>
                    <a:lnTo>
                      <a:pt x="5971" y="3046"/>
                    </a:lnTo>
                    <a:lnTo>
                      <a:pt x="5971" y="3046"/>
                    </a:lnTo>
                    <a:cubicBezTo>
                      <a:pt x="6001" y="2924"/>
                      <a:pt x="6001" y="2681"/>
                      <a:pt x="6001" y="2224"/>
                    </a:cubicBezTo>
                    <a:cubicBezTo>
                      <a:pt x="6001" y="2315"/>
                      <a:pt x="6001" y="2315"/>
                      <a:pt x="6001" y="2315"/>
                    </a:cubicBezTo>
                    <a:cubicBezTo>
                      <a:pt x="6001" y="2285"/>
                      <a:pt x="6001" y="2285"/>
                      <a:pt x="6001" y="2285"/>
                    </a:cubicBezTo>
                    <a:cubicBezTo>
                      <a:pt x="6001" y="0"/>
                      <a:pt x="6001" y="0"/>
                      <a:pt x="6001" y="0"/>
                    </a:cubicBezTo>
                    <a:cubicBezTo>
                      <a:pt x="4478" y="0"/>
                      <a:pt x="4478" y="0"/>
                      <a:pt x="447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sp>
            <p:nvSpPr>
              <p:cNvPr id="13" name="Freeform 6">
                <a:extLst>
                  <a:ext uri="{FF2B5EF4-FFF2-40B4-BE49-F238E27FC236}">
                    <a16:creationId xmlns:a16="http://schemas.microsoft.com/office/drawing/2014/main" id="{A6DCD1CA-6375-404A-9D83-FDA11372AB81}"/>
                  </a:ext>
                </a:extLst>
              </p:cNvPr>
              <p:cNvSpPr>
                <a:spLocks noChangeArrowheads="1"/>
              </p:cNvSpPr>
              <p:nvPr/>
            </p:nvSpPr>
            <p:spPr bwMode="auto">
              <a:xfrm>
                <a:off x="9242429" y="1728787"/>
                <a:ext cx="998534" cy="2676528"/>
              </a:xfrm>
              <a:custGeom>
                <a:avLst/>
                <a:gdLst>
                  <a:gd name="T0" fmla="*/ 2499 w 2774"/>
                  <a:gd name="T1" fmla="*/ 6031 h 7434"/>
                  <a:gd name="T2" fmla="*/ 2499 w 2774"/>
                  <a:gd name="T3" fmla="*/ 6031 h 7434"/>
                  <a:gd name="T4" fmla="*/ 1706 w 2774"/>
                  <a:gd name="T5" fmla="*/ 5818 h 7434"/>
                  <a:gd name="T6" fmla="*/ 1463 w 2774"/>
                  <a:gd name="T7" fmla="*/ 5088 h 7434"/>
                  <a:gd name="T8" fmla="*/ 1463 w 2774"/>
                  <a:gd name="T9" fmla="*/ 2619 h 7434"/>
                  <a:gd name="T10" fmla="*/ 2438 w 2774"/>
                  <a:gd name="T11" fmla="*/ 2619 h 7434"/>
                  <a:gd name="T12" fmla="*/ 2438 w 2774"/>
                  <a:gd name="T13" fmla="*/ 1310 h 7434"/>
                  <a:gd name="T14" fmla="*/ 1463 w 2774"/>
                  <a:gd name="T15" fmla="*/ 1310 h 7434"/>
                  <a:gd name="T16" fmla="*/ 1463 w 2774"/>
                  <a:gd name="T17" fmla="*/ 0 h 7434"/>
                  <a:gd name="T18" fmla="*/ 0 w 2774"/>
                  <a:gd name="T19" fmla="*/ 0 h 7434"/>
                  <a:gd name="T20" fmla="*/ 0 w 2774"/>
                  <a:gd name="T21" fmla="*/ 5088 h 7434"/>
                  <a:gd name="T22" fmla="*/ 732 w 2774"/>
                  <a:gd name="T23" fmla="*/ 6915 h 7434"/>
                  <a:gd name="T24" fmla="*/ 2164 w 2774"/>
                  <a:gd name="T25" fmla="*/ 7433 h 7434"/>
                  <a:gd name="T26" fmla="*/ 2529 w 2774"/>
                  <a:gd name="T27" fmla="*/ 7402 h 7434"/>
                  <a:gd name="T28" fmla="*/ 2773 w 2774"/>
                  <a:gd name="T29" fmla="*/ 7402 h 7434"/>
                  <a:gd name="T30" fmla="*/ 2773 w 2774"/>
                  <a:gd name="T31" fmla="*/ 6001 h 7434"/>
                  <a:gd name="T32" fmla="*/ 2499 w 2774"/>
                  <a:gd name="T33" fmla="*/ 6031 h 7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4" h="7434">
                    <a:moveTo>
                      <a:pt x="2499" y="6031"/>
                    </a:moveTo>
                    <a:lnTo>
                      <a:pt x="2499" y="6031"/>
                    </a:lnTo>
                    <a:cubicBezTo>
                      <a:pt x="2133" y="6062"/>
                      <a:pt x="1859" y="6001"/>
                      <a:pt x="1706" y="5818"/>
                    </a:cubicBezTo>
                    <a:cubicBezTo>
                      <a:pt x="1524" y="5696"/>
                      <a:pt x="1463" y="5421"/>
                      <a:pt x="1463" y="5088"/>
                    </a:cubicBezTo>
                    <a:cubicBezTo>
                      <a:pt x="1463" y="2619"/>
                      <a:pt x="1463" y="2619"/>
                      <a:pt x="1463" y="2619"/>
                    </a:cubicBezTo>
                    <a:cubicBezTo>
                      <a:pt x="2438" y="2619"/>
                      <a:pt x="2438" y="2619"/>
                      <a:pt x="2438" y="2619"/>
                    </a:cubicBezTo>
                    <a:cubicBezTo>
                      <a:pt x="2438" y="1310"/>
                      <a:pt x="2438" y="1310"/>
                      <a:pt x="2438" y="1310"/>
                    </a:cubicBezTo>
                    <a:cubicBezTo>
                      <a:pt x="1463" y="1310"/>
                      <a:pt x="1463" y="1310"/>
                      <a:pt x="1463" y="1310"/>
                    </a:cubicBezTo>
                    <a:cubicBezTo>
                      <a:pt x="1463" y="0"/>
                      <a:pt x="1463" y="0"/>
                      <a:pt x="1463" y="0"/>
                    </a:cubicBezTo>
                    <a:cubicBezTo>
                      <a:pt x="0" y="0"/>
                      <a:pt x="0" y="0"/>
                      <a:pt x="0" y="0"/>
                    </a:cubicBezTo>
                    <a:cubicBezTo>
                      <a:pt x="0" y="5088"/>
                      <a:pt x="0" y="5088"/>
                      <a:pt x="0" y="5088"/>
                    </a:cubicBezTo>
                    <a:cubicBezTo>
                      <a:pt x="0" y="5879"/>
                      <a:pt x="244" y="6488"/>
                      <a:pt x="732" y="6915"/>
                    </a:cubicBezTo>
                    <a:cubicBezTo>
                      <a:pt x="1097" y="7249"/>
                      <a:pt x="1615" y="7433"/>
                      <a:pt x="2164" y="7433"/>
                    </a:cubicBezTo>
                    <a:cubicBezTo>
                      <a:pt x="2286" y="7433"/>
                      <a:pt x="2407" y="7433"/>
                      <a:pt x="2529" y="7402"/>
                    </a:cubicBezTo>
                    <a:cubicBezTo>
                      <a:pt x="2773" y="7402"/>
                      <a:pt x="2773" y="7402"/>
                      <a:pt x="2773" y="7402"/>
                    </a:cubicBezTo>
                    <a:cubicBezTo>
                      <a:pt x="2773" y="6001"/>
                      <a:pt x="2773" y="6001"/>
                      <a:pt x="2773" y="6001"/>
                    </a:cubicBezTo>
                    <a:lnTo>
                      <a:pt x="2499" y="603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sp>
            <p:nvSpPr>
              <p:cNvPr id="14" name="Freeform 7">
                <a:extLst>
                  <a:ext uri="{FF2B5EF4-FFF2-40B4-BE49-F238E27FC236}">
                    <a16:creationId xmlns:a16="http://schemas.microsoft.com/office/drawing/2014/main" id="{F98D6515-4A6D-4E87-B6A1-F295765CAE7E}"/>
                  </a:ext>
                </a:extLst>
              </p:cNvPr>
              <p:cNvSpPr>
                <a:spLocks noChangeArrowheads="1"/>
              </p:cNvSpPr>
              <p:nvPr/>
            </p:nvSpPr>
            <p:spPr bwMode="auto">
              <a:xfrm>
                <a:off x="2574928" y="1552573"/>
                <a:ext cx="954088" cy="2873372"/>
              </a:xfrm>
              <a:custGeom>
                <a:avLst/>
                <a:gdLst>
                  <a:gd name="T0" fmla="*/ 1676 w 2651"/>
                  <a:gd name="T1" fmla="*/ 6367 h 7982"/>
                  <a:gd name="T2" fmla="*/ 1676 w 2651"/>
                  <a:gd name="T3" fmla="*/ 6367 h 7982"/>
                  <a:gd name="T4" fmla="*/ 1492 w 2651"/>
                  <a:gd name="T5" fmla="*/ 5788 h 7982"/>
                  <a:gd name="T6" fmla="*/ 1492 w 2651"/>
                  <a:gd name="T7" fmla="*/ 0 h 7982"/>
                  <a:gd name="T8" fmla="*/ 0 w 2651"/>
                  <a:gd name="T9" fmla="*/ 0 h 7982"/>
                  <a:gd name="T10" fmla="*/ 0 w 2651"/>
                  <a:gd name="T11" fmla="*/ 5819 h 7982"/>
                  <a:gd name="T12" fmla="*/ 670 w 2651"/>
                  <a:gd name="T13" fmla="*/ 7494 h 7982"/>
                  <a:gd name="T14" fmla="*/ 2011 w 2651"/>
                  <a:gd name="T15" fmla="*/ 7981 h 7982"/>
                  <a:gd name="T16" fmla="*/ 2345 w 2651"/>
                  <a:gd name="T17" fmla="*/ 7951 h 7982"/>
                  <a:gd name="T18" fmla="*/ 2650 w 2651"/>
                  <a:gd name="T19" fmla="*/ 7921 h 7982"/>
                  <a:gd name="T20" fmla="*/ 2650 w 2651"/>
                  <a:gd name="T21" fmla="*/ 6489 h 7982"/>
                  <a:gd name="T22" fmla="*/ 2285 w 2651"/>
                  <a:gd name="T23" fmla="*/ 6519 h 7982"/>
                  <a:gd name="T24" fmla="*/ 1676 w 2651"/>
                  <a:gd name="T25" fmla="*/ 6367 h 7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1" h="7982">
                    <a:moveTo>
                      <a:pt x="1676" y="6367"/>
                    </a:moveTo>
                    <a:lnTo>
                      <a:pt x="1676" y="6367"/>
                    </a:lnTo>
                    <a:cubicBezTo>
                      <a:pt x="1554" y="6245"/>
                      <a:pt x="1492" y="6062"/>
                      <a:pt x="1492" y="5788"/>
                    </a:cubicBezTo>
                    <a:cubicBezTo>
                      <a:pt x="1492" y="0"/>
                      <a:pt x="1492" y="0"/>
                      <a:pt x="1492" y="0"/>
                    </a:cubicBezTo>
                    <a:cubicBezTo>
                      <a:pt x="0" y="0"/>
                      <a:pt x="0" y="0"/>
                      <a:pt x="0" y="0"/>
                    </a:cubicBezTo>
                    <a:cubicBezTo>
                      <a:pt x="0" y="5819"/>
                      <a:pt x="0" y="5819"/>
                      <a:pt x="0" y="5819"/>
                    </a:cubicBezTo>
                    <a:cubicBezTo>
                      <a:pt x="0" y="6519"/>
                      <a:pt x="243" y="7098"/>
                      <a:pt x="670" y="7494"/>
                    </a:cubicBezTo>
                    <a:cubicBezTo>
                      <a:pt x="1005" y="7799"/>
                      <a:pt x="1492" y="7981"/>
                      <a:pt x="2011" y="7981"/>
                    </a:cubicBezTo>
                    <a:cubicBezTo>
                      <a:pt x="2132" y="7981"/>
                      <a:pt x="2223" y="7981"/>
                      <a:pt x="2345" y="7951"/>
                    </a:cubicBezTo>
                    <a:cubicBezTo>
                      <a:pt x="2650" y="7921"/>
                      <a:pt x="2650" y="7921"/>
                      <a:pt x="2650" y="7921"/>
                    </a:cubicBezTo>
                    <a:cubicBezTo>
                      <a:pt x="2650" y="6489"/>
                      <a:pt x="2650" y="6489"/>
                      <a:pt x="2650" y="6489"/>
                    </a:cubicBezTo>
                    <a:cubicBezTo>
                      <a:pt x="2285" y="6519"/>
                      <a:pt x="2285" y="6519"/>
                      <a:pt x="2285" y="6519"/>
                    </a:cubicBezTo>
                    <a:cubicBezTo>
                      <a:pt x="2011" y="6519"/>
                      <a:pt x="1797" y="6489"/>
                      <a:pt x="1676" y="636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sp>
            <p:nvSpPr>
              <p:cNvPr id="15" name="Freeform 8">
                <a:extLst>
                  <a:ext uri="{FF2B5EF4-FFF2-40B4-BE49-F238E27FC236}">
                    <a16:creationId xmlns:a16="http://schemas.microsoft.com/office/drawing/2014/main" id="{A683E8AB-8D9C-46F0-9570-57878E2D4D96}"/>
                  </a:ext>
                </a:extLst>
              </p:cNvPr>
              <p:cNvSpPr>
                <a:spLocks noChangeArrowheads="1"/>
              </p:cNvSpPr>
              <p:nvPr/>
            </p:nvSpPr>
            <p:spPr bwMode="auto">
              <a:xfrm>
                <a:off x="7059610" y="1563690"/>
                <a:ext cx="1919282" cy="2828926"/>
              </a:xfrm>
              <a:custGeom>
                <a:avLst/>
                <a:gdLst>
                  <a:gd name="T0" fmla="*/ 2895 w 5333"/>
                  <a:gd name="T1" fmla="*/ 1949 h 7860"/>
                  <a:gd name="T2" fmla="*/ 2895 w 5333"/>
                  <a:gd name="T3" fmla="*/ 1949 h 7860"/>
                  <a:gd name="T4" fmla="*/ 1494 w 5333"/>
                  <a:gd name="T5" fmla="*/ 2407 h 7860"/>
                  <a:gd name="T6" fmla="*/ 1494 w 5333"/>
                  <a:gd name="T7" fmla="*/ 0 h 7860"/>
                  <a:gd name="T8" fmla="*/ 1463 w 5333"/>
                  <a:gd name="T9" fmla="*/ 0 h 7860"/>
                  <a:gd name="T10" fmla="*/ 0 w 5333"/>
                  <a:gd name="T11" fmla="*/ 0 h 7860"/>
                  <a:gd name="T12" fmla="*/ 0 w 5333"/>
                  <a:gd name="T13" fmla="*/ 30 h 7860"/>
                  <a:gd name="T14" fmla="*/ 0 w 5333"/>
                  <a:gd name="T15" fmla="*/ 7859 h 7860"/>
                  <a:gd name="T16" fmla="*/ 1494 w 5333"/>
                  <a:gd name="T17" fmla="*/ 7859 h 7860"/>
                  <a:gd name="T18" fmla="*/ 1494 w 5333"/>
                  <a:gd name="T19" fmla="*/ 4448 h 7860"/>
                  <a:gd name="T20" fmla="*/ 2651 w 5333"/>
                  <a:gd name="T21" fmla="*/ 3290 h 7860"/>
                  <a:gd name="T22" fmla="*/ 3809 w 5333"/>
                  <a:gd name="T23" fmla="*/ 4448 h 7860"/>
                  <a:gd name="T24" fmla="*/ 3840 w 5333"/>
                  <a:gd name="T25" fmla="*/ 7859 h 7860"/>
                  <a:gd name="T26" fmla="*/ 5272 w 5333"/>
                  <a:gd name="T27" fmla="*/ 7859 h 7860"/>
                  <a:gd name="T28" fmla="*/ 5332 w 5333"/>
                  <a:gd name="T29" fmla="*/ 7859 h 7860"/>
                  <a:gd name="T30" fmla="*/ 5332 w 5333"/>
                  <a:gd name="T31" fmla="*/ 4387 h 7860"/>
                  <a:gd name="T32" fmla="*/ 5302 w 5333"/>
                  <a:gd name="T33" fmla="*/ 4083 h 7860"/>
                  <a:gd name="T34" fmla="*/ 2895 w 5333"/>
                  <a:gd name="T35" fmla="*/ 1949 h 7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33" h="7860">
                    <a:moveTo>
                      <a:pt x="2895" y="1949"/>
                    </a:moveTo>
                    <a:lnTo>
                      <a:pt x="2895" y="1949"/>
                    </a:lnTo>
                    <a:cubicBezTo>
                      <a:pt x="2377" y="1949"/>
                      <a:pt x="1890" y="2133"/>
                      <a:pt x="1494" y="2407"/>
                    </a:cubicBezTo>
                    <a:cubicBezTo>
                      <a:pt x="1494" y="0"/>
                      <a:pt x="1494" y="0"/>
                      <a:pt x="1494" y="0"/>
                    </a:cubicBezTo>
                    <a:cubicBezTo>
                      <a:pt x="1463" y="0"/>
                      <a:pt x="1463" y="0"/>
                      <a:pt x="1463" y="0"/>
                    </a:cubicBezTo>
                    <a:cubicBezTo>
                      <a:pt x="0" y="0"/>
                      <a:pt x="0" y="0"/>
                      <a:pt x="0" y="0"/>
                    </a:cubicBezTo>
                    <a:cubicBezTo>
                      <a:pt x="0" y="30"/>
                      <a:pt x="0" y="30"/>
                      <a:pt x="0" y="30"/>
                    </a:cubicBezTo>
                    <a:cubicBezTo>
                      <a:pt x="0" y="7859"/>
                      <a:pt x="0" y="7859"/>
                      <a:pt x="0" y="7859"/>
                    </a:cubicBezTo>
                    <a:cubicBezTo>
                      <a:pt x="1494" y="7859"/>
                      <a:pt x="1494" y="7859"/>
                      <a:pt x="1494" y="7859"/>
                    </a:cubicBezTo>
                    <a:cubicBezTo>
                      <a:pt x="1494" y="4448"/>
                      <a:pt x="1494" y="4448"/>
                      <a:pt x="1494" y="4448"/>
                    </a:cubicBezTo>
                    <a:cubicBezTo>
                      <a:pt x="1494" y="3808"/>
                      <a:pt x="1890" y="3290"/>
                      <a:pt x="2651" y="3290"/>
                    </a:cubicBezTo>
                    <a:cubicBezTo>
                      <a:pt x="3291" y="3290"/>
                      <a:pt x="3809" y="3808"/>
                      <a:pt x="3809" y="4448"/>
                    </a:cubicBezTo>
                    <a:cubicBezTo>
                      <a:pt x="3840" y="7859"/>
                      <a:pt x="3840" y="7859"/>
                      <a:pt x="3840" y="7859"/>
                    </a:cubicBezTo>
                    <a:cubicBezTo>
                      <a:pt x="5272" y="7859"/>
                      <a:pt x="5272" y="7859"/>
                      <a:pt x="5272" y="7859"/>
                    </a:cubicBezTo>
                    <a:cubicBezTo>
                      <a:pt x="5332" y="7859"/>
                      <a:pt x="5332" y="7859"/>
                      <a:pt x="5332" y="7859"/>
                    </a:cubicBezTo>
                    <a:cubicBezTo>
                      <a:pt x="5332" y="4387"/>
                      <a:pt x="5332" y="4387"/>
                      <a:pt x="5332" y="4387"/>
                    </a:cubicBezTo>
                    <a:cubicBezTo>
                      <a:pt x="5332" y="4295"/>
                      <a:pt x="5302" y="4173"/>
                      <a:pt x="5302" y="4083"/>
                    </a:cubicBezTo>
                    <a:cubicBezTo>
                      <a:pt x="5150" y="2894"/>
                      <a:pt x="4144" y="1949"/>
                      <a:pt x="2895" y="1949"/>
                    </a:cubicBezTo>
                  </a:path>
                </a:pathLst>
              </a:custGeom>
              <a:grp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grpSp>
        <p:sp>
          <p:nvSpPr>
            <p:cNvPr id="7" name="Content Placeholder 2">
              <a:extLst>
                <a:ext uri="{FF2B5EF4-FFF2-40B4-BE49-F238E27FC236}">
                  <a16:creationId xmlns:a16="http://schemas.microsoft.com/office/drawing/2014/main" id="{7E01DD26-17AE-48B8-8284-02B0880C4F0D}"/>
                </a:ext>
              </a:extLst>
            </p:cNvPr>
            <p:cNvSpPr txBox="1">
              <a:spLocks/>
            </p:cNvSpPr>
            <p:nvPr/>
          </p:nvSpPr>
          <p:spPr>
            <a:xfrm>
              <a:off x="6629430" y="5131832"/>
              <a:ext cx="1823368" cy="1093591"/>
            </a:xfrm>
            <a:prstGeom prst="rect">
              <a:avLst/>
            </a:prstGeom>
          </p:spPr>
          <p:txBody>
            <a:bodyPr/>
            <a:lstStyle>
              <a:lvl1pPr marL="342900" indent="-342900" algn="l" defTabSz="457200" rtl="0" eaLnBrk="1" latinLnBrk="0" hangingPunct="1">
                <a:lnSpc>
                  <a:spcPct val="100000"/>
                </a:lnSpc>
                <a:spcBef>
                  <a:spcPts val="0"/>
                </a:spcBef>
                <a:buFont typeface="Arial"/>
                <a:buChar char="•"/>
                <a:defRPr sz="1200" b="0" i="0" kern="1200">
                  <a:solidFill>
                    <a:schemeClr val="tx1"/>
                  </a:solidFill>
                  <a:latin typeface="+mn-lt"/>
                  <a:ea typeface="+mn-ea"/>
                  <a:cs typeface="FS Thrive Elliot Regular"/>
                </a:defRPr>
              </a:lvl1pPr>
              <a:lvl2pPr marL="742950" indent="-285750" algn="l" defTabSz="457200" rtl="0" eaLnBrk="1" latinLnBrk="0" hangingPunct="1">
                <a:lnSpc>
                  <a:spcPct val="100000"/>
                </a:lnSpc>
                <a:spcBef>
                  <a:spcPts val="0"/>
                </a:spcBef>
                <a:buFont typeface="Arial"/>
                <a:buChar char="–"/>
                <a:defRPr sz="1200" b="0" i="0" kern="1200">
                  <a:solidFill>
                    <a:schemeClr val="tx1"/>
                  </a:solidFill>
                  <a:latin typeface="+mn-lt"/>
                  <a:ea typeface="+mn-ea"/>
                  <a:cs typeface="FS Thrive Elliot Regular"/>
                </a:defRPr>
              </a:lvl2pPr>
              <a:lvl3pPr marL="1143000" indent="-228600" algn="l" defTabSz="457200" rtl="0" eaLnBrk="1" latinLnBrk="0" hangingPunct="1">
                <a:lnSpc>
                  <a:spcPct val="100000"/>
                </a:lnSpc>
                <a:spcBef>
                  <a:spcPts val="0"/>
                </a:spcBef>
                <a:buFont typeface="Wingdings" charset="2"/>
                <a:buChar char="§"/>
                <a:defRPr sz="1200" b="0" i="0" kern="1200">
                  <a:solidFill>
                    <a:schemeClr val="tx1"/>
                  </a:solidFill>
                  <a:latin typeface="+mn-lt"/>
                  <a:ea typeface="+mn-ea"/>
                  <a:cs typeface="FS Thrive Elliot Regular"/>
                </a:defRPr>
              </a:lvl3pPr>
              <a:lvl4pPr marL="1600200" indent="-228600" algn="l" defTabSz="457200" rtl="0" eaLnBrk="1" latinLnBrk="0" hangingPunct="1">
                <a:spcBef>
                  <a:spcPct val="20000"/>
                </a:spcBef>
                <a:buFont typeface="Arial"/>
                <a:buChar char="–"/>
                <a:defRPr sz="1100" b="0" i="0" kern="1200">
                  <a:solidFill>
                    <a:schemeClr val="tx1"/>
                  </a:solidFill>
                  <a:latin typeface="FS Thrive Elliot Regular"/>
                  <a:ea typeface="+mn-ea"/>
                  <a:cs typeface="FS Thrive Elliot Regular"/>
                </a:defRPr>
              </a:lvl4pPr>
              <a:lvl5pPr marL="2057400" indent="-228600" algn="l" defTabSz="457200" rtl="0" eaLnBrk="1" latinLnBrk="0" hangingPunct="1">
                <a:spcBef>
                  <a:spcPct val="20000"/>
                </a:spcBef>
                <a:buFont typeface="Arial"/>
                <a:buChar char="»"/>
                <a:defRPr sz="800" b="0" i="0" kern="1200">
                  <a:solidFill>
                    <a:schemeClr val="tx1"/>
                  </a:solidFill>
                  <a:latin typeface="FS Thrive Elliot Regular"/>
                  <a:ea typeface="+mn-ea"/>
                  <a:cs typeface="FS Thrive Ellio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latin typeface="Arial" panose="020B0604020202020204" pitchFamily="34" charset="0"/>
                  <a:cs typeface="Arial" panose="020B0604020202020204" pitchFamily="34" charset="0"/>
                </a:rPr>
                <a:t>Mark started collecting Social Security at age 62</a:t>
              </a:r>
            </a:p>
          </p:txBody>
        </p:sp>
      </p:grpSp>
      <p:sp>
        <p:nvSpPr>
          <p:cNvPr id="16" name="Content Placeholder 1">
            <a:extLst>
              <a:ext uri="{FF2B5EF4-FFF2-40B4-BE49-F238E27FC236}">
                <a16:creationId xmlns:a16="http://schemas.microsoft.com/office/drawing/2014/main" id="{3A2CBE73-B76A-487A-9C4F-04691199F207}"/>
              </a:ext>
            </a:extLst>
          </p:cNvPr>
          <p:cNvSpPr txBox="1">
            <a:spLocks/>
          </p:cNvSpPr>
          <p:nvPr/>
        </p:nvSpPr>
        <p:spPr>
          <a:xfrm>
            <a:off x="590694" y="1697871"/>
            <a:ext cx="4590906" cy="3026529"/>
          </a:xfrm>
          <a:prstGeom prst="rect">
            <a:avLst/>
          </a:prstGeom>
        </p:spPr>
        <p:txBody>
          <a:bodyPr/>
          <a:lstStyle>
            <a:lvl1pPr marL="342900" indent="-342900" algn="l" defTabSz="457200" rtl="0" eaLnBrk="1" latinLnBrk="0" hangingPunct="1">
              <a:lnSpc>
                <a:spcPct val="100000"/>
              </a:lnSpc>
              <a:spcBef>
                <a:spcPts val="0"/>
              </a:spcBef>
              <a:buFont typeface="Arial"/>
              <a:buChar char="•"/>
              <a:defRPr sz="1200" b="0" i="0" kern="1200">
                <a:solidFill>
                  <a:schemeClr val="tx1"/>
                </a:solidFill>
                <a:latin typeface="+mn-lt"/>
                <a:ea typeface="+mn-ea"/>
                <a:cs typeface="FS Thrive Elliot Regular"/>
              </a:defRPr>
            </a:lvl1pPr>
            <a:lvl2pPr marL="742950" indent="-285750" algn="l" defTabSz="457200" rtl="0" eaLnBrk="1" latinLnBrk="0" hangingPunct="1">
              <a:lnSpc>
                <a:spcPct val="100000"/>
              </a:lnSpc>
              <a:spcBef>
                <a:spcPts val="0"/>
              </a:spcBef>
              <a:buFont typeface="Arial"/>
              <a:buChar char="–"/>
              <a:defRPr sz="1200" b="0" i="0" kern="1200">
                <a:solidFill>
                  <a:schemeClr val="tx1"/>
                </a:solidFill>
                <a:latin typeface="+mn-lt"/>
                <a:ea typeface="+mn-ea"/>
                <a:cs typeface="FS Thrive Elliot Regular"/>
              </a:defRPr>
            </a:lvl2pPr>
            <a:lvl3pPr marL="1143000" indent="-228600" algn="l" defTabSz="457200" rtl="0" eaLnBrk="1" latinLnBrk="0" hangingPunct="1">
              <a:lnSpc>
                <a:spcPct val="100000"/>
              </a:lnSpc>
              <a:spcBef>
                <a:spcPts val="0"/>
              </a:spcBef>
              <a:buFont typeface="Wingdings" charset="2"/>
              <a:buChar char="§"/>
              <a:defRPr sz="1200" b="0" i="0" kern="1200">
                <a:solidFill>
                  <a:schemeClr val="tx1"/>
                </a:solidFill>
                <a:latin typeface="+mn-lt"/>
                <a:ea typeface="+mn-ea"/>
                <a:cs typeface="FS Thrive Elliot Regular"/>
              </a:defRPr>
            </a:lvl3pPr>
            <a:lvl4pPr marL="1600200" indent="-228600" algn="l" defTabSz="457200" rtl="0" eaLnBrk="1" latinLnBrk="0" hangingPunct="1">
              <a:spcBef>
                <a:spcPct val="20000"/>
              </a:spcBef>
              <a:buFont typeface="Arial"/>
              <a:buChar char="–"/>
              <a:defRPr sz="1100" b="0" i="0" kern="1200">
                <a:solidFill>
                  <a:schemeClr val="tx1"/>
                </a:solidFill>
                <a:latin typeface="FS Thrive Elliot Regular"/>
                <a:ea typeface="+mn-ea"/>
                <a:cs typeface="FS Thrive Elliot Regular"/>
              </a:defRPr>
            </a:lvl4pPr>
            <a:lvl5pPr marL="2057400" indent="-228600" algn="l" defTabSz="457200" rtl="0" eaLnBrk="1" latinLnBrk="0" hangingPunct="1">
              <a:spcBef>
                <a:spcPct val="20000"/>
              </a:spcBef>
              <a:buFont typeface="Arial"/>
              <a:buChar char="»"/>
              <a:defRPr sz="800" b="0" i="0" kern="1200">
                <a:solidFill>
                  <a:schemeClr val="tx1"/>
                </a:solidFill>
                <a:latin typeface="FS Thrive Elliot Regular"/>
                <a:ea typeface="+mn-ea"/>
                <a:cs typeface="FS Thrive Ellio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182880">
              <a:spcBef>
                <a:spcPts val="600"/>
              </a:spcBef>
              <a:spcAft>
                <a:spcPts val="12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Mark retired early and began collecting Social Security at age 62</a:t>
            </a:r>
          </a:p>
          <a:p>
            <a:pPr marL="182880" indent="-182880">
              <a:spcBef>
                <a:spcPts val="600"/>
              </a:spcBef>
              <a:spcAft>
                <a:spcPts val="12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Mark will automatically be enrolled in Medicare Part A at age 65, since he is already receiving Social Security benefits</a:t>
            </a:r>
          </a:p>
          <a:p>
            <a:pPr marL="182880" indent="-182880">
              <a:spcBef>
                <a:spcPts val="600"/>
              </a:spcBef>
              <a:spcAft>
                <a:spcPts val="12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Decisions will need to be made about whether he will enroll in the other parts of Medicare</a:t>
            </a:r>
          </a:p>
          <a:p>
            <a:endParaRPr lang="en-US" dirty="0">
              <a:latin typeface="Arial" panose="020B0604020202020204" pitchFamily="34" charset="0"/>
              <a:cs typeface="Arial" panose="020B0604020202020204" pitchFamily="34" charset="0"/>
            </a:endParaRPr>
          </a:p>
        </p:txBody>
      </p:sp>
      <p:pic>
        <p:nvPicPr>
          <p:cNvPr id="19" name="Picture 18" descr="A person sitting at a desk&#10;&#10;Description automatically generated">
            <a:extLst>
              <a:ext uri="{FF2B5EF4-FFF2-40B4-BE49-F238E27FC236}">
                <a16:creationId xmlns:a16="http://schemas.microsoft.com/office/drawing/2014/main" id="{0E92887A-A8DC-4428-9CF4-20CBD4DD281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1" r="-449" b="-25860"/>
          <a:stretch/>
        </p:blipFill>
        <p:spPr>
          <a:xfrm>
            <a:off x="5952436" y="0"/>
            <a:ext cx="3191563" cy="6096000"/>
          </a:xfrm>
          <a:prstGeom prst="rect">
            <a:avLst/>
          </a:prstGeom>
        </p:spPr>
      </p:pic>
      <p:pic>
        <p:nvPicPr>
          <p:cNvPr id="20" name="Picture 19">
            <a:extLst>
              <a:ext uri="{FF2B5EF4-FFF2-40B4-BE49-F238E27FC236}">
                <a16:creationId xmlns:a16="http://schemas.microsoft.com/office/drawing/2014/main" id="{B105CD95-0B41-4564-82B0-3EF23007F997}"/>
              </a:ext>
            </a:extLst>
          </p:cNvPr>
          <p:cNvPicPr>
            <a:picLocks noChangeAspect="1"/>
          </p:cNvPicPr>
          <p:nvPr/>
        </p:nvPicPr>
        <p:blipFill>
          <a:blip r:embed="rId4"/>
          <a:stretch>
            <a:fillRect/>
          </a:stretch>
        </p:blipFill>
        <p:spPr>
          <a:xfrm>
            <a:off x="395661" y="323321"/>
            <a:ext cx="731583" cy="731583"/>
          </a:xfrm>
          <a:prstGeom prst="rect">
            <a:avLst/>
          </a:prstGeom>
        </p:spPr>
      </p:pic>
    </p:spTree>
    <p:extLst>
      <p:ext uri="{BB962C8B-B14F-4D97-AF65-F5344CB8AC3E}">
        <p14:creationId xmlns:p14="http://schemas.microsoft.com/office/powerpoint/2010/main" val="883949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3AED0CA-1701-406D-BA3C-8B48A6E65659}"/>
              </a:ext>
            </a:extLst>
          </p:cNvPr>
          <p:cNvSpPr txBox="1">
            <a:spLocks/>
          </p:cNvSpPr>
          <p:nvPr/>
        </p:nvSpPr>
        <p:spPr>
          <a:xfrm>
            <a:off x="1123545" y="457200"/>
            <a:ext cx="4441877" cy="904122"/>
          </a:xfrm>
          <a:prstGeom prst="rect">
            <a:avLst/>
          </a:prstGeom>
        </p:spPr>
        <p:txBody>
          <a:bodyPr vert="horz" lIns="0" tIns="0" rIns="0" bIns="0" rtlCol="0" anchor="t">
            <a:noAutofit/>
          </a:bodyPr>
          <a:lstStyle>
            <a:lvl1pPr algn="l" defTabSz="457200" rtl="0" eaLnBrk="1" latinLnBrk="0" hangingPunct="1">
              <a:lnSpc>
                <a:spcPts val="3200"/>
              </a:lnSpc>
              <a:spcBef>
                <a:spcPct val="0"/>
              </a:spcBef>
              <a:buNone/>
              <a:defRPr lang="en-US" sz="2400" u="sng" kern="1200">
                <a:solidFill>
                  <a:schemeClr val="tx1"/>
                </a:solidFill>
                <a:latin typeface="Arial" panose="020B0604020202020204" pitchFamily="34" charset="0"/>
                <a:ea typeface="+mj-ea"/>
                <a:cs typeface="Arial" panose="020B0604020202020204" pitchFamily="34" charset="0"/>
              </a:defRPr>
            </a:lvl1pPr>
          </a:lstStyle>
          <a:p>
            <a:r>
              <a:rPr lang="en-US" dirty="0"/>
              <a:t>People Like Me - Tom</a:t>
            </a:r>
          </a:p>
        </p:txBody>
      </p:sp>
      <p:grpSp>
        <p:nvGrpSpPr>
          <p:cNvPr id="4" name="Group 3">
            <a:extLst>
              <a:ext uri="{FF2B5EF4-FFF2-40B4-BE49-F238E27FC236}">
                <a16:creationId xmlns:a16="http://schemas.microsoft.com/office/drawing/2014/main" id="{EBF053AF-5BED-4FC0-AC25-E8D8E7DA96AB}"/>
              </a:ext>
            </a:extLst>
          </p:cNvPr>
          <p:cNvGrpSpPr/>
          <p:nvPr/>
        </p:nvGrpSpPr>
        <p:grpSpPr>
          <a:xfrm>
            <a:off x="5952436" y="4864101"/>
            <a:ext cx="3191563" cy="2010156"/>
            <a:chOff x="5952436" y="4864101"/>
            <a:chExt cx="3191563" cy="2010156"/>
          </a:xfrm>
        </p:grpSpPr>
        <p:sp>
          <p:nvSpPr>
            <p:cNvPr id="5" name="Rectangle 4">
              <a:extLst>
                <a:ext uri="{FF2B5EF4-FFF2-40B4-BE49-F238E27FC236}">
                  <a16:creationId xmlns:a16="http://schemas.microsoft.com/office/drawing/2014/main" id="{8AA40E43-28B9-47E9-9515-E2BB3BD0E903}"/>
                </a:ext>
              </a:extLst>
            </p:cNvPr>
            <p:cNvSpPr/>
            <p:nvPr/>
          </p:nvSpPr>
          <p:spPr>
            <a:xfrm>
              <a:off x="5952436" y="4864101"/>
              <a:ext cx="3191563" cy="20101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6" name="Group 5">
              <a:extLst>
                <a:ext uri="{FF2B5EF4-FFF2-40B4-BE49-F238E27FC236}">
                  <a16:creationId xmlns:a16="http://schemas.microsoft.com/office/drawing/2014/main" id="{75859461-4111-46C6-858A-4F3408F787C5}"/>
                </a:ext>
              </a:extLst>
            </p:cNvPr>
            <p:cNvGrpSpPr/>
            <p:nvPr/>
          </p:nvGrpSpPr>
          <p:grpSpPr>
            <a:xfrm>
              <a:off x="7848600" y="6400800"/>
              <a:ext cx="828623" cy="333720"/>
              <a:chOff x="161925" y="1530350"/>
              <a:chExt cx="10079038" cy="4059238"/>
            </a:xfrm>
            <a:solidFill>
              <a:schemeClr val="tx1"/>
            </a:solidFill>
          </p:grpSpPr>
          <p:sp>
            <p:nvSpPr>
              <p:cNvPr id="8" name="Freeform 1">
                <a:extLst>
                  <a:ext uri="{FF2B5EF4-FFF2-40B4-BE49-F238E27FC236}">
                    <a16:creationId xmlns:a16="http://schemas.microsoft.com/office/drawing/2014/main" id="{114AFFB2-BC63-4C2A-BB3C-2498B186DDA3}"/>
                  </a:ext>
                </a:extLst>
              </p:cNvPr>
              <p:cNvSpPr>
                <a:spLocks noChangeArrowheads="1"/>
              </p:cNvSpPr>
              <p:nvPr/>
            </p:nvSpPr>
            <p:spPr bwMode="auto">
              <a:xfrm>
                <a:off x="3748088" y="1530350"/>
                <a:ext cx="603250" cy="592138"/>
              </a:xfrm>
              <a:custGeom>
                <a:avLst/>
                <a:gdLst>
                  <a:gd name="T0" fmla="*/ 853 w 1677"/>
                  <a:gd name="T1" fmla="*/ 0 h 1647"/>
                  <a:gd name="T2" fmla="*/ 853 w 1677"/>
                  <a:gd name="T3" fmla="*/ 0 h 1647"/>
                  <a:gd name="T4" fmla="*/ 0 w 1677"/>
                  <a:gd name="T5" fmla="*/ 823 h 1647"/>
                  <a:gd name="T6" fmla="*/ 853 w 1677"/>
                  <a:gd name="T7" fmla="*/ 1646 h 1647"/>
                  <a:gd name="T8" fmla="*/ 1676 w 1677"/>
                  <a:gd name="T9" fmla="*/ 823 h 1647"/>
                  <a:gd name="T10" fmla="*/ 853 w 1677"/>
                  <a:gd name="T11" fmla="*/ 0 h 1647"/>
                </a:gdLst>
                <a:ahLst/>
                <a:cxnLst>
                  <a:cxn ang="0">
                    <a:pos x="T0" y="T1"/>
                  </a:cxn>
                  <a:cxn ang="0">
                    <a:pos x="T2" y="T3"/>
                  </a:cxn>
                  <a:cxn ang="0">
                    <a:pos x="T4" y="T5"/>
                  </a:cxn>
                  <a:cxn ang="0">
                    <a:pos x="T6" y="T7"/>
                  </a:cxn>
                  <a:cxn ang="0">
                    <a:pos x="T8" y="T9"/>
                  </a:cxn>
                  <a:cxn ang="0">
                    <a:pos x="T10" y="T11"/>
                  </a:cxn>
                </a:cxnLst>
                <a:rect l="0" t="0" r="r" b="b"/>
                <a:pathLst>
                  <a:path w="1677" h="1647">
                    <a:moveTo>
                      <a:pt x="853" y="0"/>
                    </a:moveTo>
                    <a:lnTo>
                      <a:pt x="853" y="0"/>
                    </a:lnTo>
                    <a:cubicBezTo>
                      <a:pt x="396" y="0"/>
                      <a:pt x="0" y="366"/>
                      <a:pt x="0" y="823"/>
                    </a:cubicBezTo>
                    <a:cubicBezTo>
                      <a:pt x="0" y="1280"/>
                      <a:pt x="396" y="1646"/>
                      <a:pt x="853" y="1646"/>
                    </a:cubicBezTo>
                    <a:cubicBezTo>
                      <a:pt x="1310" y="1646"/>
                      <a:pt x="1676" y="1280"/>
                      <a:pt x="1676" y="823"/>
                    </a:cubicBezTo>
                    <a:cubicBezTo>
                      <a:pt x="1676" y="366"/>
                      <a:pt x="1310" y="0"/>
                      <a:pt x="85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sp>
            <p:nvSpPr>
              <p:cNvPr id="9" name="Freeform 2">
                <a:extLst>
                  <a:ext uri="{FF2B5EF4-FFF2-40B4-BE49-F238E27FC236}">
                    <a16:creationId xmlns:a16="http://schemas.microsoft.com/office/drawing/2014/main" id="{4164E5EF-D40E-4595-9C70-B7ACE2070E1B}"/>
                  </a:ext>
                </a:extLst>
              </p:cNvPr>
              <p:cNvSpPr>
                <a:spLocks noChangeArrowheads="1"/>
              </p:cNvSpPr>
              <p:nvPr/>
            </p:nvSpPr>
            <p:spPr bwMode="auto">
              <a:xfrm>
                <a:off x="161925" y="2298701"/>
                <a:ext cx="2171701" cy="2127244"/>
              </a:xfrm>
              <a:custGeom>
                <a:avLst/>
                <a:gdLst>
                  <a:gd name="T0" fmla="*/ 3016 w 6034"/>
                  <a:gd name="T1" fmla="*/ 0 h 5910"/>
                  <a:gd name="T2" fmla="*/ 3016 w 6034"/>
                  <a:gd name="T3" fmla="*/ 0 h 5910"/>
                  <a:gd name="T4" fmla="*/ 0 w 6034"/>
                  <a:gd name="T5" fmla="*/ 2955 h 5910"/>
                  <a:gd name="T6" fmla="*/ 2773 w 6034"/>
                  <a:gd name="T7" fmla="*/ 5909 h 5910"/>
                  <a:gd name="T8" fmla="*/ 4570 w 6034"/>
                  <a:gd name="T9" fmla="*/ 5300 h 5910"/>
                  <a:gd name="T10" fmla="*/ 4570 w 6034"/>
                  <a:gd name="T11" fmla="*/ 5818 h 5910"/>
                  <a:gd name="T12" fmla="*/ 6033 w 6034"/>
                  <a:gd name="T13" fmla="*/ 5818 h 5910"/>
                  <a:gd name="T14" fmla="*/ 6033 w 6034"/>
                  <a:gd name="T15" fmla="*/ 2955 h 5910"/>
                  <a:gd name="T16" fmla="*/ 3016 w 6034"/>
                  <a:gd name="T17" fmla="*/ 0 h 5910"/>
                  <a:gd name="T18" fmla="*/ 3016 w 6034"/>
                  <a:gd name="T19" fmla="*/ 4599 h 5910"/>
                  <a:gd name="T20" fmla="*/ 3016 w 6034"/>
                  <a:gd name="T21" fmla="*/ 4599 h 5910"/>
                  <a:gd name="T22" fmla="*/ 1493 w 6034"/>
                  <a:gd name="T23" fmla="*/ 2955 h 5910"/>
                  <a:gd name="T24" fmla="*/ 3016 w 6034"/>
                  <a:gd name="T25" fmla="*/ 1310 h 5910"/>
                  <a:gd name="T26" fmla="*/ 4570 w 6034"/>
                  <a:gd name="T27" fmla="*/ 2955 h 5910"/>
                  <a:gd name="T28" fmla="*/ 3016 w 6034"/>
                  <a:gd name="T29" fmla="*/ 4599 h 5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34" h="5910">
                    <a:moveTo>
                      <a:pt x="3016" y="0"/>
                    </a:moveTo>
                    <a:lnTo>
                      <a:pt x="3016" y="0"/>
                    </a:lnTo>
                    <a:cubicBezTo>
                      <a:pt x="1249" y="0"/>
                      <a:pt x="0" y="1249"/>
                      <a:pt x="0" y="2955"/>
                    </a:cubicBezTo>
                    <a:cubicBezTo>
                      <a:pt x="0" y="4660"/>
                      <a:pt x="1158" y="5909"/>
                      <a:pt x="2773" y="5909"/>
                    </a:cubicBezTo>
                    <a:cubicBezTo>
                      <a:pt x="3442" y="5909"/>
                      <a:pt x="4083" y="5697"/>
                      <a:pt x="4570" y="5300"/>
                    </a:cubicBezTo>
                    <a:cubicBezTo>
                      <a:pt x="4570" y="5818"/>
                      <a:pt x="4570" y="5818"/>
                      <a:pt x="4570" y="5818"/>
                    </a:cubicBezTo>
                    <a:cubicBezTo>
                      <a:pt x="6033" y="5818"/>
                      <a:pt x="6033" y="5818"/>
                      <a:pt x="6033" y="5818"/>
                    </a:cubicBezTo>
                    <a:cubicBezTo>
                      <a:pt x="6033" y="2955"/>
                      <a:pt x="6033" y="2955"/>
                      <a:pt x="6033" y="2955"/>
                    </a:cubicBezTo>
                    <a:cubicBezTo>
                      <a:pt x="6033" y="1249"/>
                      <a:pt x="4753" y="0"/>
                      <a:pt x="3016" y="0"/>
                    </a:cubicBezTo>
                    <a:close/>
                    <a:moveTo>
                      <a:pt x="3016" y="4599"/>
                    </a:moveTo>
                    <a:lnTo>
                      <a:pt x="3016" y="4599"/>
                    </a:lnTo>
                    <a:cubicBezTo>
                      <a:pt x="2102" y="4599"/>
                      <a:pt x="1493" y="3929"/>
                      <a:pt x="1493" y="2955"/>
                    </a:cubicBezTo>
                    <a:cubicBezTo>
                      <a:pt x="1493" y="2010"/>
                      <a:pt x="2133" y="1310"/>
                      <a:pt x="3016" y="1310"/>
                    </a:cubicBezTo>
                    <a:cubicBezTo>
                      <a:pt x="3930" y="1310"/>
                      <a:pt x="4570" y="2010"/>
                      <a:pt x="4570" y="2955"/>
                    </a:cubicBezTo>
                    <a:cubicBezTo>
                      <a:pt x="4570" y="3929"/>
                      <a:pt x="3930" y="4599"/>
                      <a:pt x="3016" y="459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sp>
            <p:nvSpPr>
              <p:cNvPr id="10" name="Freeform 3">
                <a:extLst>
                  <a:ext uri="{FF2B5EF4-FFF2-40B4-BE49-F238E27FC236}">
                    <a16:creationId xmlns:a16="http://schemas.microsoft.com/office/drawing/2014/main" id="{43C99D3F-DC31-415A-8613-908B4ECA0111}"/>
                  </a:ext>
                </a:extLst>
              </p:cNvPr>
              <p:cNvSpPr>
                <a:spLocks noChangeArrowheads="1"/>
              </p:cNvSpPr>
              <p:nvPr/>
            </p:nvSpPr>
            <p:spPr bwMode="auto">
              <a:xfrm>
                <a:off x="3792540" y="2332041"/>
                <a:ext cx="515931" cy="2062157"/>
              </a:xfrm>
              <a:custGeom>
                <a:avLst/>
                <a:gdLst>
                  <a:gd name="T0" fmla="*/ 0 w 1433"/>
                  <a:gd name="T1" fmla="*/ 5726 h 5727"/>
                  <a:gd name="T2" fmla="*/ 1432 w 1433"/>
                  <a:gd name="T3" fmla="*/ 5726 h 5727"/>
                  <a:gd name="T4" fmla="*/ 1432 w 1433"/>
                  <a:gd name="T5" fmla="*/ 0 h 5727"/>
                  <a:gd name="T6" fmla="*/ 0 w 1433"/>
                  <a:gd name="T7" fmla="*/ 0 h 5727"/>
                  <a:gd name="T8" fmla="*/ 0 w 1433"/>
                  <a:gd name="T9" fmla="*/ 5726 h 5727"/>
                </a:gdLst>
                <a:ahLst/>
                <a:cxnLst>
                  <a:cxn ang="0">
                    <a:pos x="T0" y="T1"/>
                  </a:cxn>
                  <a:cxn ang="0">
                    <a:pos x="T2" y="T3"/>
                  </a:cxn>
                  <a:cxn ang="0">
                    <a:pos x="T4" y="T5"/>
                  </a:cxn>
                  <a:cxn ang="0">
                    <a:pos x="T6" y="T7"/>
                  </a:cxn>
                  <a:cxn ang="0">
                    <a:pos x="T8" y="T9"/>
                  </a:cxn>
                </a:cxnLst>
                <a:rect l="0" t="0" r="r" b="b"/>
                <a:pathLst>
                  <a:path w="1433" h="5727">
                    <a:moveTo>
                      <a:pt x="0" y="5726"/>
                    </a:moveTo>
                    <a:lnTo>
                      <a:pt x="1432" y="5726"/>
                    </a:lnTo>
                    <a:lnTo>
                      <a:pt x="1432" y="0"/>
                    </a:lnTo>
                    <a:lnTo>
                      <a:pt x="0" y="0"/>
                    </a:lnTo>
                    <a:lnTo>
                      <a:pt x="0" y="572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sp>
            <p:nvSpPr>
              <p:cNvPr id="11" name="Freeform 4">
                <a:extLst>
                  <a:ext uri="{FF2B5EF4-FFF2-40B4-BE49-F238E27FC236}">
                    <a16:creationId xmlns:a16="http://schemas.microsoft.com/office/drawing/2014/main" id="{86F2626B-BD07-452E-8FA7-A847733B82A1}"/>
                  </a:ext>
                </a:extLst>
              </p:cNvPr>
              <p:cNvSpPr>
                <a:spLocks noChangeArrowheads="1"/>
              </p:cNvSpPr>
              <p:nvPr/>
            </p:nvSpPr>
            <p:spPr bwMode="auto">
              <a:xfrm>
                <a:off x="4592638" y="2332041"/>
                <a:ext cx="2160584" cy="1009652"/>
              </a:xfrm>
              <a:custGeom>
                <a:avLst/>
                <a:gdLst>
                  <a:gd name="T0" fmla="*/ 2986 w 6002"/>
                  <a:gd name="T1" fmla="*/ 0 h 2804"/>
                  <a:gd name="T2" fmla="*/ 2986 w 6002"/>
                  <a:gd name="T3" fmla="*/ 0 h 2804"/>
                  <a:gd name="T4" fmla="*/ 0 w 6002"/>
                  <a:gd name="T5" fmla="*/ 2803 h 2804"/>
                  <a:gd name="T6" fmla="*/ 1493 w 6002"/>
                  <a:gd name="T7" fmla="*/ 2803 h 2804"/>
                  <a:gd name="T8" fmla="*/ 3016 w 6002"/>
                  <a:gd name="T9" fmla="*/ 1309 h 2804"/>
                  <a:gd name="T10" fmla="*/ 4539 w 6002"/>
                  <a:gd name="T11" fmla="*/ 2803 h 2804"/>
                  <a:gd name="T12" fmla="*/ 6001 w 6002"/>
                  <a:gd name="T13" fmla="*/ 2803 h 2804"/>
                  <a:gd name="T14" fmla="*/ 2986 w 6002"/>
                  <a:gd name="T15" fmla="*/ 0 h 28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02" h="2804">
                    <a:moveTo>
                      <a:pt x="2986" y="0"/>
                    </a:moveTo>
                    <a:lnTo>
                      <a:pt x="2986" y="0"/>
                    </a:lnTo>
                    <a:cubicBezTo>
                      <a:pt x="1311" y="0"/>
                      <a:pt x="62" y="1157"/>
                      <a:pt x="0" y="2803"/>
                    </a:cubicBezTo>
                    <a:cubicBezTo>
                      <a:pt x="1493" y="2803"/>
                      <a:pt x="1493" y="2803"/>
                      <a:pt x="1493" y="2803"/>
                    </a:cubicBezTo>
                    <a:cubicBezTo>
                      <a:pt x="1555" y="1918"/>
                      <a:pt x="2163" y="1309"/>
                      <a:pt x="3016" y="1309"/>
                    </a:cubicBezTo>
                    <a:cubicBezTo>
                      <a:pt x="3869" y="1309"/>
                      <a:pt x="4478" y="1918"/>
                      <a:pt x="4539" y="2803"/>
                    </a:cubicBezTo>
                    <a:cubicBezTo>
                      <a:pt x="6001" y="2803"/>
                      <a:pt x="6001" y="2803"/>
                      <a:pt x="6001" y="2803"/>
                    </a:cubicBezTo>
                    <a:cubicBezTo>
                      <a:pt x="5941" y="1157"/>
                      <a:pt x="4692" y="0"/>
                      <a:pt x="298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sp>
            <p:nvSpPr>
              <p:cNvPr id="12" name="Freeform 5">
                <a:extLst>
                  <a:ext uri="{FF2B5EF4-FFF2-40B4-BE49-F238E27FC236}">
                    <a16:creationId xmlns:a16="http://schemas.microsoft.com/office/drawing/2014/main" id="{361E31C5-6156-42C6-BE09-A23E73750E04}"/>
                  </a:ext>
                </a:extLst>
              </p:cNvPr>
              <p:cNvSpPr>
                <a:spLocks noChangeArrowheads="1"/>
              </p:cNvSpPr>
              <p:nvPr/>
            </p:nvSpPr>
            <p:spPr bwMode="auto">
              <a:xfrm>
                <a:off x="4592638" y="3592519"/>
                <a:ext cx="2160584" cy="1997069"/>
              </a:xfrm>
              <a:custGeom>
                <a:avLst/>
                <a:gdLst>
                  <a:gd name="T0" fmla="*/ 4478 w 6002"/>
                  <a:gd name="T1" fmla="*/ 0 h 5546"/>
                  <a:gd name="T2" fmla="*/ 4478 w 6002"/>
                  <a:gd name="T3" fmla="*/ 0 h 5546"/>
                  <a:gd name="T4" fmla="*/ 4387 w 6002"/>
                  <a:gd name="T5" fmla="*/ 213 h 5546"/>
                  <a:gd name="T6" fmla="*/ 4387 w 6002"/>
                  <a:gd name="T7" fmla="*/ 243 h 5546"/>
                  <a:gd name="T8" fmla="*/ 4387 w 6002"/>
                  <a:gd name="T9" fmla="*/ 275 h 5546"/>
                  <a:gd name="T10" fmla="*/ 3016 w 6002"/>
                  <a:gd name="T11" fmla="*/ 1096 h 5546"/>
                  <a:gd name="T12" fmla="*/ 1555 w 6002"/>
                  <a:gd name="T13" fmla="*/ 0 h 5546"/>
                  <a:gd name="T14" fmla="*/ 1555 w 6002"/>
                  <a:gd name="T15" fmla="*/ 0 h 5546"/>
                  <a:gd name="T16" fmla="*/ 31 w 6002"/>
                  <a:gd name="T17" fmla="*/ 0 h 5546"/>
                  <a:gd name="T18" fmla="*/ 31 w 6002"/>
                  <a:gd name="T19" fmla="*/ 0 h 5546"/>
                  <a:gd name="T20" fmla="*/ 2742 w 6002"/>
                  <a:gd name="T21" fmla="*/ 2407 h 5546"/>
                  <a:gd name="T22" fmla="*/ 4539 w 6002"/>
                  <a:gd name="T23" fmla="*/ 1797 h 5546"/>
                  <a:gd name="T24" fmla="*/ 4539 w 6002"/>
                  <a:gd name="T25" fmla="*/ 2224 h 5546"/>
                  <a:gd name="T26" fmla="*/ 4539 w 6002"/>
                  <a:gd name="T27" fmla="*/ 2315 h 5546"/>
                  <a:gd name="T28" fmla="*/ 4539 w 6002"/>
                  <a:gd name="T29" fmla="*/ 2437 h 5546"/>
                  <a:gd name="T30" fmla="*/ 4509 w 6002"/>
                  <a:gd name="T31" fmla="*/ 3046 h 5546"/>
                  <a:gd name="T32" fmla="*/ 3016 w 6002"/>
                  <a:gd name="T33" fmla="*/ 4235 h 5546"/>
                  <a:gd name="T34" fmla="*/ 1524 w 6002"/>
                  <a:gd name="T35" fmla="*/ 3046 h 5546"/>
                  <a:gd name="T36" fmla="*/ 0 w 6002"/>
                  <a:gd name="T37" fmla="*/ 3046 h 5546"/>
                  <a:gd name="T38" fmla="*/ 2986 w 6002"/>
                  <a:gd name="T39" fmla="*/ 5545 h 5546"/>
                  <a:gd name="T40" fmla="*/ 5971 w 6002"/>
                  <a:gd name="T41" fmla="*/ 3108 h 5546"/>
                  <a:gd name="T42" fmla="*/ 5971 w 6002"/>
                  <a:gd name="T43" fmla="*/ 3108 h 5546"/>
                  <a:gd name="T44" fmla="*/ 5971 w 6002"/>
                  <a:gd name="T45" fmla="*/ 3077 h 5546"/>
                  <a:gd name="T46" fmla="*/ 5971 w 6002"/>
                  <a:gd name="T47" fmla="*/ 3046 h 5546"/>
                  <a:gd name="T48" fmla="*/ 5971 w 6002"/>
                  <a:gd name="T49" fmla="*/ 3046 h 5546"/>
                  <a:gd name="T50" fmla="*/ 6001 w 6002"/>
                  <a:gd name="T51" fmla="*/ 2224 h 5546"/>
                  <a:gd name="T52" fmla="*/ 6001 w 6002"/>
                  <a:gd name="T53" fmla="*/ 2315 h 5546"/>
                  <a:gd name="T54" fmla="*/ 6001 w 6002"/>
                  <a:gd name="T55" fmla="*/ 2285 h 5546"/>
                  <a:gd name="T56" fmla="*/ 6001 w 6002"/>
                  <a:gd name="T57" fmla="*/ 0 h 5546"/>
                  <a:gd name="T58" fmla="*/ 4478 w 6002"/>
                  <a:gd name="T59" fmla="*/ 0 h 5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02" h="5546">
                    <a:moveTo>
                      <a:pt x="4478" y="0"/>
                    </a:moveTo>
                    <a:lnTo>
                      <a:pt x="4478" y="0"/>
                    </a:lnTo>
                    <a:cubicBezTo>
                      <a:pt x="4448" y="91"/>
                      <a:pt x="4417" y="153"/>
                      <a:pt x="4387" y="213"/>
                    </a:cubicBezTo>
                    <a:cubicBezTo>
                      <a:pt x="4387" y="243"/>
                      <a:pt x="4387" y="243"/>
                      <a:pt x="4387" y="243"/>
                    </a:cubicBezTo>
                    <a:cubicBezTo>
                      <a:pt x="4387" y="243"/>
                      <a:pt x="4387" y="243"/>
                      <a:pt x="4387" y="275"/>
                    </a:cubicBezTo>
                    <a:cubicBezTo>
                      <a:pt x="4113" y="762"/>
                      <a:pt x="3625" y="1096"/>
                      <a:pt x="3016" y="1096"/>
                    </a:cubicBezTo>
                    <a:cubicBezTo>
                      <a:pt x="2285" y="1096"/>
                      <a:pt x="1736" y="670"/>
                      <a:pt x="1555" y="0"/>
                    </a:cubicBezTo>
                    <a:lnTo>
                      <a:pt x="1555" y="0"/>
                    </a:lnTo>
                    <a:cubicBezTo>
                      <a:pt x="31" y="0"/>
                      <a:pt x="31" y="0"/>
                      <a:pt x="31" y="0"/>
                    </a:cubicBezTo>
                    <a:lnTo>
                      <a:pt x="31" y="0"/>
                    </a:lnTo>
                    <a:cubicBezTo>
                      <a:pt x="244" y="1432"/>
                      <a:pt x="1341" y="2407"/>
                      <a:pt x="2742" y="2407"/>
                    </a:cubicBezTo>
                    <a:cubicBezTo>
                      <a:pt x="3442" y="2407"/>
                      <a:pt x="4083" y="2193"/>
                      <a:pt x="4539" y="1797"/>
                    </a:cubicBezTo>
                    <a:cubicBezTo>
                      <a:pt x="4539" y="2224"/>
                      <a:pt x="4539" y="2224"/>
                      <a:pt x="4539" y="2224"/>
                    </a:cubicBezTo>
                    <a:cubicBezTo>
                      <a:pt x="4539" y="2315"/>
                      <a:pt x="4539" y="2315"/>
                      <a:pt x="4539" y="2315"/>
                    </a:cubicBezTo>
                    <a:cubicBezTo>
                      <a:pt x="4539" y="2437"/>
                      <a:pt x="4539" y="2437"/>
                      <a:pt x="4539" y="2437"/>
                    </a:cubicBezTo>
                    <a:cubicBezTo>
                      <a:pt x="4539" y="2437"/>
                      <a:pt x="4539" y="2834"/>
                      <a:pt x="4509" y="3046"/>
                    </a:cubicBezTo>
                    <a:cubicBezTo>
                      <a:pt x="4326" y="3747"/>
                      <a:pt x="3747" y="4235"/>
                      <a:pt x="3016" y="4235"/>
                    </a:cubicBezTo>
                    <a:cubicBezTo>
                      <a:pt x="2255" y="4235"/>
                      <a:pt x="1676" y="3747"/>
                      <a:pt x="1524" y="3046"/>
                    </a:cubicBezTo>
                    <a:cubicBezTo>
                      <a:pt x="0" y="3046"/>
                      <a:pt x="0" y="3046"/>
                      <a:pt x="0" y="3046"/>
                    </a:cubicBezTo>
                    <a:cubicBezTo>
                      <a:pt x="214" y="4509"/>
                      <a:pt x="1402" y="5545"/>
                      <a:pt x="2986" y="5545"/>
                    </a:cubicBezTo>
                    <a:cubicBezTo>
                      <a:pt x="4570" y="5545"/>
                      <a:pt x="5757" y="4570"/>
                      <a:pt x="5971" y="3108"/>
                    </a:cubicBezTo>
                    <a:lnTo>
                      <a:pt x="5971" y="3108"/>
                    </a:lnTo>
                    <a:cubicBezTo>
                      <a:pt x="5971" y="3108"/>
                      <a:pt x="5971" y="3108"/>
                      <a:pt x="5971" y="3077"/>
                    </a:cubicBezTo>
                    <a:lnTo>
                      <a:pt x="5971" y="3046"/>
                    </a:lnTo>
                    <a:lnTo>
                      <a:pt x="5971" y="3046"/>
                    </a:lnTo>
                    <a:cubicBezTo>
                      <a:pt x="6001" y="2924"/>
                      <a:pt x="6001" y="2681"/>
                      <a:pt x="6001" y="2224"/>
                    </a:cubicBezTo>
                    <a:cubicBezTo>
                      <a:pt x="6001" y="2315"/>
                      <a:pt x="6001" y="2315"/>
                      <a:pt x="6001" y="2315"/>
                    </a:cubicBezTo>
                    <a:cubicBezTo>
                      <a:pt x="6001" y="2285"/>
                      <a:pt x="6001" y="2285"/>
                      <a:pt x="6001" y="2285"/>
                    </a:cubicBezTo>
                    <a:cubicBezTo>
                      <a:pt x="6001" y="0"/>
                      <a:pt x="6001" y="0"/>
                      <a:pt x="6001" y="0"/>
                    </a:cubicBezTo>
                    <a:cubicBezTo>
                      <a:pt x="4478" y="0"/>
                      <a:pt x="4478" y="0"/>
                      <a:pt x="447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sp>
            <p:nvSpPr>
              <p:cNvPr id="13" name="Freeform 6">
                <a:extLst>
                  <a:ext uri="{FF2B5EF4-FFF2-40B4-BE49-F238E27FC236}">
                    <a16:creationId xmlns:a16="http://schemas.microsoft.com/office/drawing/2014/main" id="{DD2420B7-C7C2-4655-BFE1-1DBBF368A831}"/>
                  </a:ext>
                </a:extLst>
              </p:cNvPr>
              <p:cNvSpPr>
                <a:spLocks noChangeArrowheads="1"/>
              </p:cNvSpPr>
              <p:nvPr/>
            </p:nvSpPr>
            <p:spPr bwMode="auto">
              <a:xfrm>
                <a:off x="9242429" y="1728787"/>
                <a:ext cx="998534" cy="2676528"/>
              </a:xfrm>
              <a:custGeom>
                <a:avLst/>
                <a:gdLst>
                  <a:gd name="T0" fmla="*/ 2499 w 2774"/>
                  <a:gd name="T1" fmla="*/ 6031 h 7434"/>
                  <a:gd name="T2" fmla="*/ 2499 w 2774"/>
                  <a:gd name="T3" fmla="*/ 6031 h 7434"/>
                  <a:gd name="T4" fmla="*/ 1706 w 2774"/>
                  <a:gd name="T5" fmla="*/ 5818 h 7434"/>
                  <a:gd name="T6" fmla="*/ 1463 w 2774"/>
                  <a:gd name="T7" fmla="*/ 5088 h 7434"/>
                  <a:gd name="T8" fmla="*/ 1463 w 2774"/>
                  <a:gd name="T9" fmla="*/ 2619 h 7434"/>
                  <a:gd name="T10" fmla="*/ 2438 w 2774"/>
                  <a:gd name="T11" fmla="*/ 2619 h 7434"/>
                  <a:gd name="T12" fmla="*/ 2438 w 2774"/>
                  <a:gd name="T13" fmla="*/ 1310 h 7434"/>
                  <a:gd name="T14" fmla="*/ 1463 w 2774"/>
                  <a:gd name="T15" fmla="*/ 1310 h 7434"/>
                  <a:gd name="T16" fmla="*/ 1463 w 2774"/>
                  <a:gd name="T17" fmla="*/ 0 h 7434"/>
                  <a:gd name="T18" fmla="*/ 0 w 2774"/>
                  <a:gd name="T19" fmla="*/ 0 h 7434"/>
                  <a:gd name="T20" fmla="*/ 0 w 2774"/>
                  <a:gd name="T21" fmla="*/ 5088 h 7434"/>
                  <a:gd name="T22" fmla="*/ 732 w 2774"/>
                  <a:gd name="T23" fmla="*/ 6915 h 7434"/>
                  <a:gd name="T24" fmla="*/ 2164 w 2774"/>
                  <a:gd name="T25" fmla="*/ 7433 h 7434"/>
                  <a:gd name="T26" fmla="*/ 2529 w 2774"/>
                  <a:gd name="T27" fmla="*/ 7402 h 7434"/>
                  <a:gd name="T28" fmla="*/ 2773 w 2774"/>
                  <a:gd name="T29" fmla="*/ 7402 h 7434"/>
                  <a:gd name="T30" fmla="*/ 2773 w 2774"/>
                  <a:gd name="T31" fmla="*/ 6001 h 7434"/>
                  <a:gd name="T32" fmla="*/ 2499 w 2774"/>
                  <a:gd name="T33" fmla="*/ 6031 h 7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4" h="7434">
                    <a:moveTo>
                      <a:pt x="2499" y="6031"/>
                    </a:moveTo>
                    <a:lnTo>
                      <a:pt x="2499" y="6031"/>
                    </a:lnTo>
                    <a:cubicBezTo>
                      <a:pt x="2133" y="6062"/>
                      <a:pt x="1859" y="6001"/>
                      <a:pt x="1706" y="5818"/>
                    </a:cubicBezTo>
                    <a:cubicBezTo>
                      <a:pt x="1524" y="5696"/>
                      <a:pt x="1463" y="5421"/>
                      <a:pt x="1463" y="5088"/>
                    </a:cubicBezTo>
                    <a:cubicBezTo>
                      <a:pt x="1463" y="2619"/>
                      <a:pt x="1463" y="2619"/>
                      <a:pt x="1463" y="2619"/>
                    </a:cubicBezTo>
                    <a:cubicBezTo>
                      <a:pt x="2438" y="2619"/>
                      <a:pt x="2438" y="2619"/>
                      <a:pt x="2438" y="2619"/>
                    </a:cubicBezTo>
                    <a:cubicBezTo>
                      <a:pt x="2438" y="1310"/>
                      <a:pt x="2438" y="1310"/>
                      <a:pt x="2438" y="1310"/>
                    </a:cubicBezTo>
                    <a:cubicBezTo>
                      <a:pt x="1463" y="1310"/>
                      <a:pt x="1463" y="1310"/>
                      <a:pt x="1463" y="1310"/>
                    </a:cubicBezTo>
                    <a:cubicBezTo>
                      <a:pt x="1463" y="0"/>
                      <a:pt x="1463" y="0"/>
                      <a:pt x="1463" y="0"/>
                    </a:cubicBezTo>
                    <a:cubicBezTo>
                      <a:pt x="0" y="0"/>
                      <a:pt x="0" y="0"/>
                      <a:pt x="0" y="0"/>
                    </a:cubicBezTo>
                    <a:cubicBezTo>
                      <a:pt x="0" y="5088"/>
                      <a:pt x="0" y="5088"/>
                      <a:pt x="0" y="5088"/>
                    </a:cubicBezTo>
                    <a:cubicBezTo>
                      <a:pt x="0" y="5879"/>
                      <a:pt x="244" y="6488"/>
                      <a:pt x="732" y="6915"/>
                    </a:cubicBezTo>
                    <a:cubicBezTo>
                      <a:pt x="1097" y="7249"/>
                      <a:pt x="1615" y="7433"/>
                      <a:pt x="2164" y="7433"/>
                    </a:cubicBezTo>
                    <a:cubicBezTo>
                      <a:pt x="2286" y="7433"/>
                      <a:pt x="2407" y="7433"/>
                      <a:pt x="2529" y="7402"/>
                    </a:cubicBezTo>
                    <a:cubicBezTo>
                      <a:pt x="2773" y="7402"/>
                      <a:pt x="2773" y="7402"/>
                      <a:pt x="2773" y="7402"/>
                    </a:cubicBezTo>
                    <a:cubicBezTo>
                      <a:pt x="2773" y="6001"/>
                      <a:pt x="2773" y="6001"/>
                      <a:pt x="2773" y="6001"/>
                    </a:cubicBezTo>
                    <a:lnTo>
                      <a:pt x="2499" y="603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sp>
            <p:nvSpPr>
              <p:cNvPr id="14" name="Freeform 7">
                <a:extLst>
                  <a:ext uri="{FF2B5EF4-FFF2-40B4-BE49-F238E27FC236}">
                    <a16:creationId xmlns:a16="http://schemas.microsoft.com/office/drawing/2014/main" id="{1972615F-B067-4E7C-90CA-48DD60D00949}"/>
                  </a:ext>
                </a:extLst>
              </p:cNvPr>
              <p:cNvSpPr>
                <a:spLocks noChangeArrowheads="1"/>
              </p:cNvSpPr>
              <p:nvPr/>
            </p:nvSpPr>
            <p:spPr bwMode="auto">
              <a:xfrm>
                <a:off x="2574928" y="1552573"/>
                <a:ext cx="954088" cy="2873372"/>
              </a:xfrm>
              <a:custGeom>
                <a:avLst/>
                <a:gdLst>
                  <a:gd name="T0" fmla="*/ 1676 w 2651"/>
                  <a:gd name="T1" fmla="*/ 6367 h 7982"/>
                  <a:gd name="T2" fmla="*/ 1676 w 2651"/>
                  <a:gd name="T3" fmla="*/ 6367 h 7982"/>
                  <a:gd name="T4" fmla="*/ 1492 w 2651"/>
                  <a:gd name="T5" fmla="*/ 5788 h 7982"/>
                  <a:gd name="T6" fmla="*/ 1492 w 2651"/>
                  <a:gd name="T7" fmla="*/ 0 h 7982"/>
                  <a:gd name="T8" fmla="*/ 0 w 2651"/>
                  <a:gd name="T9" fmla="*/ 0 h 7982"/>
                  <a:gd name="T10" fmla="*/ 0 w 2651"/>
                  <a:gd name="T11" fmla="*/ 5819 h 7982"/>
                  <a:gd name="T12" fmla="*/ 670 w 2651"/>
                  <a:gd name="T13" fmla="*/ 7494 h 7982"/>
                  <a:gd name="T14" fmla="*/ 2011 w 2651"/>
                  <a:gd name="T15" fmla="*/ 7981 h 7982"/>
                  <a:gd name="T16" fmla="*/ 2345 w 2651"/>
                  <a:gd name="T17" fmla="*/ 7951 h 7982"/>
                  <a:gd name="T18" fmla="*/ 2650 w 2651"/>
                  <a:gd name="T19" fmla="*/ 7921 h 7982"/>
                  <a:gd name="T20" fmla="*/ 2650 w 2651"/>
                  <a:gd name="T21" fmla="*/ 6489 h 7982"/>
                  <a:gd name="T22" fmla="*/ 2285 w 2651"/>
                  <a:gd name="T23" fmla="*/ 6519 h 7982"/>
                  <a:gd name="T24" fmla="*/ 1676 w 2651"/>
                  <a:gd name="T25" fmla="*/ 6367 h 7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1" h="7982">
                    <a:moveTo>
                      <a:pt x="1676" y="6367"/>
                    </a:moveTo>
                    <a:lnTo>
                      <a:pt x="1676" y="6367"/>
                    </a:lnTo>
                    <a:cubicBezTo>
                      <a:pt x="1554" y="6245"/>
                      <a:pt x="1492" y="6062"/>
                      <a:pt x="1492" y="5788"/>
                    </a:cubicBezTo>
                    <a:cubicBezTo>
                      <a:pt x="1492" y="0"/>
                      <a:pt x="1492" y="0"/>
                      <a:pt x="1492" y="0"/>
                    </a:cubicBezTo>
                    <a:cubicBezTo>
                      <a:pt x="0" y="0"/>
                      <a:pt x="0" y="0"/>
                      <a:pt x="0" y="0"/>
                    </a:cubicBezTo>
                    <a:cubicBezTo>
                      <a:pt x="0" y="5819"/>
                      <a:pt x="0" y="5819"/>
                      <a:pt x="0" y="5819"/>
                    </a:cubicBezTo>
                    <a:cubicBezTo>
                      <a:pt x="0" y="6519"/>
                      <a:pt x="243" y="7098"/>
                      <a:pt x="670" y="7494"/>
                    </a:cubicBezTo>
                    <a:cubicBezTo>
                      <a:pt x="1005" y="7799"/>
                      <a:pt x="1492" y="7981"/>
                      <a:pt x="2011" y="7981"/>
                    </a:cubicBezTo>
                    <a:cubicBezTo>
                      <a:pt x="2132" y="7981"/>
                      <a:pt x="2223" y="7981"/>
                      <a:pt x="2345" y="7951"/>
                    </a:cubicBezTo>
                    <a:cubicBezTo>
                      <a:pt x="2650" y="7921"/>
                      <a:pt x="2650" y="7921"/>
                      <a:pt x="2650" y="7921"/>
                    </a:cubicBezTo>
                    <a:cubicBezTo>
                      <a:pt x="2650" y="6489"/>
                      <a:pt x="2650" y="6489"/>
                      <a:pt x="2650" y="6489"/>
                    </a:cubicBezTo>
                    <a:cubicBezTo>
                      <a:pt x="2285" y="6519"/>
                      <a:pt x="2285" y="6519"/>
                      <a:pt x="2285" y="6519"/>
                    </a:cubicBezTo>
                    <a:cubicBezTo>
                      <a:pt x="2011" y="6519"/>
                      <a:pt x="1797" y="6489"/>
                      <a:pt x="1676" y="636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sp>
            <p:nvSpPr>
              <p:cNvPr id="15" name="Freeform 8">
                <a:extLst>
                  <a:ext uri="{FF2B5EF4-FFF2-40B4-BE49-F238E27FC236}">
                    <a16:creationId xmlns:a16="http://schemas.microsoft.com/office/drawing/2014/main" id="{F3BD8F93-C887-4850-B6DC-681A8C1FE580}"/>
                  </a:ext>
                </a:extLst>
              </p:cNvPr>
              <p:cNvSpPr>
                <a:spLocks noChangeArrowheads="1"/>
              </p:cNvSpPr>
              <p:nvPr/>
            </p:nvSpPr>
            <p:spPr bwMode="auto">
              <a:xfrm>
                <a:off x="7059610" y="1563690"/>
                <a:ext cx="1919282" cy="2828926"/>
              </a:xfrm>
              <a:custGeom>
                <a:avLst/>
                <a:gdLst>
                  <a:gd name="T0" fmla="*/ 2895 w 5333"/>
                  <a:gd name="T1" fmla="*/ 1949 h 7860"/>
                  <a:gd name="T2" fmla="*/ 2895 w 5333"/>
                  <a:gd name="T3" fmla="*/ 1949 h 7860"/>
                  <a:gd name="T4" fmla="*/ 1494 w 5333"/>
                  <a:gd name="T5" fmla="*/ 2407 h 7860"/>
                  <a:gd name="T6" fmla="*/ 1494 w 5333"/>
                  <a:gd name="T7" fmla="*/ 0 h 7860"/>
                  <a:gd name="T8" fmla="*/ 1463 w 5333"/>
                  <a:gd name="T9" fmla="*/ 0 h 7860"/>
                  <a:gd name="T10" fmla="*/ 0 w 5333"/>
                  <a:gd name="T11" fmla="*/ 0 h 7860"/>
                  <a:gd name="T12" fmla="*/ 0 w 5333"/>
                  <a:gd name="T13" fmla="*/ 30 h 7860"/>
                  <a:gd name="T14" fmla="*/ 0 w 5333"/>
                  <a:gd name="T15" fmla="*/ 7859 h 7860"/>
                  <a:gd name="T16" fmla="*/ 1494 w 5333"/>
                  <a:gd name="T17" fmla="*/ 7859 h 7860"/>
                  <a:gd name="T18" fmla="*/ 1494 w 5333"/>
                  <a:gd name="T19" fmla="*/ 4448 h 7860"/>
                  <a:gd name="T20" fmla="*/ 2651 w 5333"/>
                  <a:gd name="T21" fmla="*/ 3290 h 7860"/>
                  <a:gd name="T22" fmla="*/ 3809 w 5333"/>
                  <a:gd name="T23" fmla="*/ 4448 h 7860"/>
                  <a:gd name="T24" fmla="*/ 3840 w 5333"/>
                  <a:gd name="T25" fmla="*/ 7859 h 7860"/>
                  <a:gd name="T26" fmla="*/ 5272 w 5333"/>
                  <a:gd name="T27" fmla="*/ 7859 h 7860"/>
                  <a:gd name="T28" fmla="*/ 5332 w 5333"/>
                  <a:gd name="T29" fmla="*/ 7859 h 7860"/>
                  <a:gd name="T30" fmla="*/ 5332 w 5333"/>
                  <a:gd name="T31" fmla="*/ 4387 h 7860"/>
                  <a:gd name="T32" fmla="*/ 5302 w 5333"/>
                  <a:gd name="T33" fmla="*/ 4083 h 7860"/>
                  <a:gd name="T34" fmla="*/ 2895 w 5333"/>
                  <a:gd name="T35" fmla="*/ 1949 h 7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33" h="7860">
                    <a:moveTo>
                      <a:pt x="2895" y="1949"/>
                    </a:moveTo>
                    <a:lnTo>
                      <a:pt x="2895" y="1949"/>
                    </a:lnTo>
                    <a:cubicBezTo>
                      <a:pt x="2377" y="1949"/>
                      <a:pt x="1890" y="2133"/>
                      <a:pt x="1494" y="2407"/>
                    </a:cubicBezTo>
                    <a:cubicBezTo>
                      <a:pt x="1494" y="0"/>
                      <a:pt x="1494" y="0"/>
                      <a:pt x="1494" y="0"/>
                    </a:cubicBezTo>
                    <a:cubicBezTo>
                      <a:pt x="1463" y="0"/>
                      <a:pt x="1463" y="0"/>
                      <a:pt x="1463" y="0"/>
                    </a:cubicBezTo>
                    <a:cubicBezTo>
                      <a:pt x="0" y="0"/>
                      <a:pt x="0" y="0"/>
                      <a:pt x="0" y="0"/>
                    </a:cubicBezTo>
                    <a:cubicBezTo>
                      <a:pt x="0" y="30"/>
                      <a:pt x="0" y="30"/>
                      <a:pt x="0" y="30"/>
                    </a:cubicBezTo>
                    <a:cubicBezTo>
                      <a:pt x="0" y="7859"/>
                      <a:pt x="0" y="7859"/>
                      <a:pt x="0" y="7859"/>
                    </a:cubicBezTo>
                    <a:cubicBezTo>
                      <a:pt x="1494" y="7859"/>
                      <a:pt x="1494" y="7859"/>
                      <a:pt x="1494" y="7859"/>
                    </a:cubicBezTo>
                    <a:cubicBezTo>
                      <a:pt x="1494" y="4448"/>
                      <a:pt x="1494" y="4448"/>
                      <a:pt x="1494" y="4448"/>
                    </a:cubicBezTo>
                    <a:cubicBezTo>
                      <a:pt x="1494" y="3808"/>
                      <a:pt x="1890" y="3290"/>
                      <a:pt x="2651" y="3290"/>
                    </a:cubicBezTo>
                    <a:cubicBezTo>
                      <a:pt x="3291" y="3290"/>
                      <a:pt x="3809" y="3808"/>
                      <a:pt x="3809" y="4448"/>
                    </a:cubicBezTo>
                    <a:cubicBezTo>
                      <a:pt x="3840" y="7859"/>
                      <a:pt x="3840" y="7859"/>
                      <a:pt x="3840" y="7859"/>
                    </a:cubicBezTo>
                    <a:cubicBezTo>
                      <a:pt x="5272" y="7859"/>
                      <a:pt x="5272" y="7859"/>
                      <a:pt x="5272" y="7859"/>
                    </a:cubicBezTo>
                    <a:cubicBezTo>
                      <a:pt x="5332" y="7859"/>
                      <a:pt x="5332" y="7859"/>
                      <a:pt x="5332" y="7859"/>
                    </a:cubicBezTo>
                    <a:cubicBezTo>
                      <a:pt x="5332" y="4387"/>
                      <a:pt x="5332" y="4387"/>
                      <a:pt x="5332" y="4387"/>
                    </a:cubicBezTo>
                    <a:cubicBezTo>
                      <a:pt x="5332" y="4295"/>
                      <a:pt x="5302" y="4173"/>
                      <a:pt x="5302" y="4083"/>
                    </a:cubicBezTo>
                    <a:cubicBezTo>
                      <a:pt x="5150" y="2894"/>
                      <a:pt x="4144" y="1949"/>
                      <a:pt x="2895" y="1949"/>
                    </a:cubicBezTo>
                  </a:path>
                </a:pathLst>
              </a:custGeom>
              <a:grpFill/>
              <a:ln>
                <a:noFill/>
              </a:ln>
              <a:effectLst/>
              <a:extLst>
                <a:ext uri="{91240B29-F687-4F45-9708-019B960494DF}">
                  <a14:hiddenLine xmlns:a14="http://schemas.microsoft.com/office/drawing/2010/main" w="9525" cap="flat">
                    <a:solidFill>
                      <a:srgbClr val="00000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Arial" panose="020B0604020202020204" pitchFamily="34" charset="0"/>
                </a:endParaRPr>
              </a:p>
            </p:txBody>
          </p:sp>
        </p:grpSp>
        <p:sp>
          <p:nvSpPr>
            <p:cNvPr id="7" name="Content Placeholder 2">
              <a:extLst>
                <a:ext uri="{FF2B5EF4-FFF2-40B4-BE49-F238E27FC236}">
                  <a16:creationId xmlns:a16="http://schemas.microsoft.com/office/drawing/2014/main" id="{581B833A-F153-41C6-901C-65E507D13347}"/>
                </a:ext>
              </a:extLst>
            </p:cNvPr>
            <p:cNvSpPr txBox="1">
              <a:spLocks/>
            </p:cNvSpPr>
            <p:nvPr/>
          </p:nvSpPr>
          <p:spPr>
            <a:xfrm>
              <a:off x="6302049" y="5131832"/>
              <a:ext cx="2508930" cy="1093591"/>
            </a:xfrm>
            <a:prstGeom prst="rect">
              <a:avLst/>
            </a:prstGeom>
          </p:spPr>
          <p:txBody>
            <a:bodyPr/>
            <a:lstStyle>
              <a:lvl1pPr marL="342900" indent="-342900" algn="l" defTabSz="457200" rtl="0" eaLnBrk="1" latinLnBrk="0" hangingPunct="1">
                <a:lnSpc>
                  <a:spcPct val="100000"/>
                </a:lnSpc>
                <a:spcBef>
                  <a:spcPts val="0"/>
                </a:spcBef>
                <a:buFont typeface="Arial"/>
                <a:buChar char="•"/>
                <a:defRPr sz="1200" b="0" i="0" kern="1200">
                  <a:solidFill>
                    <a:schemeClr val="tx1"/>
                  </a:solidFill>
                  <a:latin typeface="+mn-lt"/>
                  <a:ea typeface="+mn-ea"/>
                  <a:cs typeface="FS Thrive Elliot Regular"/>
                </a:defRPr>
              </a:lvl1pPr>
              <a:lvl2pPr marL="742950" indent="-285750" algn="l" defTabSz="457200" rtl="0" eaLnBrk="1" latinLnBrk="0" hangingPunct="1">
                <a:lnSpc>
                  <a:spcPct val="100000"/>
                </a:lnSpc>
                <a:spcBef>
                  <a:spcPts val="0"/>
                </a:spcBef>
                <a:buFont typeface="Arial"/>
                <a:buChar char="–"/>
                <a:defRPr sz="1200" b="0" i="0" kern="1200">
                  <a:solidFill>
                    <a:schemeClr val="tx1"/>
                  </a:solidFill>
                  <a:latin typeface="+mn-lt"/>
                  <a:ea typeface="+mn-ea"/>
                  <a:cs typeface="FS Thrive Elliot Regular"/>
                </a:defRPr>
              </a:lvl2pPr>
              <a:lvl3pPr marL="1143000" indent="-228600" algn="l" defTabSz="457200" rtl="0" eaLnBrk="1" latinLnBrk="0" hangingPunct="1">
                <a:lnSpc>
                  <a:spcPct val="100000"/>
                </a:lnSpc>
                <a:spcBef>
                  <a:spcPts val="0"/>
                </a:spcBef>
                <a:buFont typeface="Wingdings" charset="2"/>
                <a:buChar char="§"/>
                <a:defRPr sz="1200" b="0" i="0" kern="1200">
                  <a:solidFill>
                    <a:schemeClr val="tx1"/>
                  </a:solidFill>
                  <a:latin typeface="+mn-lt"/>
                  <a:ea typeface="+mn-ea"/>
                  <a:cs typeface="FS Thrive Elliot Regular"/>
                </a:defRPr>
              </a:lvl3pPr>
              <a:lvl4pPr marL="1600200" indent="-228600" algn="l" defTabSz="457200" rtl="0" eaLnBrk="1" latinLnBrk="0" hangingPunct="1">
                <a:spcBef>
                  <a:spcPct val="20000"/>
                </a:spcBef>
                <a:buFont typeface="Arial"/>
                <a:buChar char="–"/>
                <a:defRPr sz="1100" b="0" i="0" kern="1200">
                  <a:solidFill>
                    <a:schemeClr val="tx1"/>
                  </a:solidFill>
                  <a:latin typeface="FS Thrive Elliot Regular"/>
                  <a:ea typeface="+mn-ea"/>
                  <a:cs typeface="FS Thrive Elliot Regular"/>
                </a:defRPr>
              </a:lvl4pPr>
              <a:lvl5pPr marL="2057400" indent="-228600" algn="l" defTabSz="457200" rtl="0" eaLnBrk="1" latinLnBrk="0" hangingPunct="1">
                <a:spcBef>
                  <a:spcPct val="20000"/>
                </a:spcBef>
                <a:buFont typeface="Arial"/>
                <a:buChar char="»"/>
                <a:defRPr sz="800" b="0" i="0" kern="1200">
                  <a:solidFill>
                    <a:schemeClr val="tx1"/>
                  </a:solidFill>
                  <a:latin typeface="FS Thrive Elliot Regular"/>
                  <a:ea typeface="+mn-ea"/>
                  <a:cs typeface="FS Thrive Ellio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latin typeface="Arial" panose="020B0604020202020204" pitchFamily="34" charset="0"/>
                  <a:cs typeface="Arial" panose="020B0604020202020204" pitchFamily="34" charset="0"/>
                </a:rPr>
                <a:t>Tom retires at age 65</a:t>
              </a:r>
            </a:p>
          </p:txBody>
        </p:sp>
      </p:grpSp>
      <p:sp>
        <p:nvSpPr>
          <p:cNvPr id="16" name="Content Placeholder 1">
            <a:extLst>
              <a:ext uri="{FF2B5EF4-FFF2-40B4-BE49-F238E27FC236}">
                <a16:creationId xmlns:a16="http://schemas.microsoft.com/office/drawing/2014/main" id="{46637DBB-2D54-44FA-AC0E-1F87FC3FF435}"/>
              </a:ext>
            </a:extLst>
          </p:cNvPr>
          <p:cNvSpPr txBox="1">
            <a:spLocks/>
          </p:cNvSpPr>
          <p:nvPr/>
        </p:nvSpPr>
        <p:spPr>
          <a:xfrm>
            <a:off x="630724" y="1803566"/>
            <a:ext cx="4572000" cy="3225634"/>
          </a:xfrm>
          <a:prstGeom prst="rect">
            <a:avLst/>
          </a:prstGeom>
        </p:spPr>
        <p:txBody>
          <a:bodyPr/>
          <a:lstStyle>
            <a:lvl1pPr marL="342900" indent="-342900" algn="l" defTabSz="457200" rtl="0" eaLnBrk="1" latinLnBrk="0" hangingPunct="1">
              <a:lnSpc>
                <a:spcPct val="100000"/>
              </a:lnSpc>
              <a:spcBef>
                <a:spcPts val="0"/>
              </a:spcBef>
              <a:buFont typeface="Arial"/>
              <a:buChar char="•"/>
              <a:defRPr sz="1200" b="0" i="0" kern="1200">
                <a:solidFill>
                  <a:schemeClr val="tx1"/>
                </a:solidFill>
                <a:latin typeface="+mn-lt"/>
                <a:ea typeface="+mn-ea"/>
                <a:cs typeface="FS Thrive Elliot Regular"/>
              </a:defRPr>
            </a:lvl1pPr>
            <a:lvl2pPr marL="742950" indent="-285750" algn="l" defTabSz="457200" rtl="0" eaLnBrk="1" latinLnBrk="0" hangingPunct="1">
              <a:lnSpc>
                <a:spcPct val="100000"/>
              </a:lnSpc>
              <a:spcBef>
                <a:spcPts val="0"/>
              </a:spcBef>
              <a:buFont typeface="Arial"/>
              <a:buChar char="–"/>
              <a:defRPr sz="1200" b="0" i="0" kern="1200">
                <a:solidFill>
                  <a:schemeClr val="tx1"/>
                </a:solidFill>
                <a:latin typeface="+mn-lt"/>
                <a:ea typeface="+mn-ea"/>
                <a:cs typeface="FS Thrive Elliot Regular"/>
              </a:defRPr>
            </a:lvl2pPr>
            <a:lvl3pPr marL="1143000" indent="-228600" algn="l" defTabSz="457200" rtl="0" eaLnBrk="1" latinLnBrk="0" hangingPunct="1">
              <a:lnSpc>
                <a:spcPct val="100000"/>
              </a:lnSpc>
              <a:spcBef>
                <a:spcPts val="0"/>
              </a:spcBef>
              <a:buFont typeface="Wingdings" charset="2"/>
              <a:buChar char="§"/>
              <a:defRPr sz="1200" b="0" i="0" kern="1200">
                <a:solidFill>
                  <a:schemeClr val="tx1"/>
                </a:solidFill>
                <a:latin typeface="+mn-lt"/>
                <a:ea typeface="+mn-ea"/>
                <a:cs typeface="FS Thrive Elliot Regular"/>
              </a:defRPr>
            </a:lvl3pPr>
            <a:lvl4pPr marL="1600200" indent="-228600" algn="l" defTabSz="457200" rtl="0" eaLnBrk="1" latinLnBrk="0" hangingPunct="1">
              <a:spcBef>
                <a:spcPct val="20000"/>
              </a:spcBef>
              <a:buFont typeface="Arial"/>
              <a:buChar char="–"/>
              <a:defRPr sz="1100" b="0" i="0" kern="1200">
                <a:solidFill>
                  <a:schemeClr val="tx1"/>
                </a:solidFill>
                <a:latin typeface="FS Thrive Elliot Regular"/>
                <a:ea typeface="+mn-ea"/>
                <a:cs typeface="FS Thrive Elliot Regular"/>
              </a:defRPr>
            </a:lvl4pPr>
            <a:lvl5pPr marL="2057400" indent="-228600" algn="l" defTabSz="457200" rtl="0" eaLnBrk="1" latinLnBrk="0" hangingPunct="1">
              <a:spcBef>
                <a:spcPct val="20000"/>
              </a:spcBef>
              <a:buFont typeface="Arial"/>
              <a:buChar char="»"/>
              <a:defRPr sz="800" b="0" i="0" kern="1200">
                <a:solidFill>
                  <a:schemeClr val="tx1"/>
                </a:solidFill>
                <a:latin typeface="FS Thrive Elliot Regular"/>
                <a:ea typeface="+mn-ea"/>
                <a:cs typeface="FS Thrive Ellio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182880">
              <a:spcBef>
                <a:spcPts val="600"/>
              </a:spcBef>
              <a:spcAft>
                <a:spcPts val="12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Tom will be 65 in 3 months and plans to retire then</a:t>
            </a:r>
          </a:p>
          <a:p>
            <a:pPr marL="182880" indent="-182880">
              <a:spcBef>
                <a:spcPts val="600"/>
              </a:spcBef>
              <a:spcAft>
                <a:spcPts val="12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Tom will be starting Medicare upon retirement but holding off on collecting his Social Security benefits until he is 70 years old</a:t>
            </a:r>
          </a:p>
          <a:p>
            <a:pPr marL="182880" indent="-182880">
              <a:spcBef>
                <a:spcPts val="600"/>
              </a:spcBef>
              <a:spcAft>
                <a:spcPts val="12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He will use Medicare as his primary insurance and his retiree health insurance benefits as contingent insurance protection</a:t>
            </a:r>
          </a:p>
        </p:txBody>
      </p:sp>
      <p:pic>
        <p:nvPicPr>
          <p:cNvPr id="18" name="Picture 17" descr="A person sitting at a table with a cup of coffee&#10;&#10;Description automatically generated">
            <a:extLst>
              <a:ext uri="{FF2B5EF4-FFF2-40B4-BE49-F238E27FC236}">
                <a16:creationId xmlns:a16="http://schemas.microsoft.com/office/drawing/2014/main" id="{8D442504-D6A8-44CE-9853-7B6B39896985}"/>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b="-40229"/>
          <a:stretch/>
        </p:blipFill>
        <p:spPr>
          <a:xfrm>
            <a:off x="5952436" y="0"/>
            <a:ext cx="3191564" cy="6858000"/>
          </a:xfrm>
          <a:prstGeom prst="rect">
            <a:avLst/>
          </a:prstGeom>
        </p:spPr>
      </p:pic>
      <p:pic>
        <p:nvPicPr>
          <p:cNvPr id="20" name="Picture 19">
            <a:extLst>
              <a:ext uri="{FF2B5EF4-FFF2-40B4-BE49-F238E27FC236}">
                <a16:creationId xmlns:a16="http://schemas.microsoft.com/office/drawing/2014/main" id="{EF6385AA-EDF0-45A8-AB78-DB0A44E48F17}"/>
              </a:ext>
            </a:extLst>
          </p:cNvPr>
          <p:cNvPicPr>
            <a:picLocks noChangeAspect="1"/>
          </p:cNvPicPr>
          <p:nvPr/>
        </p:nvPicPr>
        <p:blipFill>
          <a:blip r:embed="rId4"/>
          <a:stretch>
            <a:fillRect/>
          </a:stretch>
        </p:blipFill>
        <p:spPr>
          <a:xfrm>
            <a:off x="395661" y="323321"/>
            <a:ext cx="731583" cy="731583"/>
          </a:xfrm>
          <a:prstGeom prst="rect">
            <a:avLst/>
          </a:prstGeom>
        </p:spPr>
      </p:pic>
    </p:spTree>
    <p:extLst>
      <p:ext uri="{BB962C8B-B14F-4D97-AF65-F5344CB8AC3E}">
        <p14:creationId xmlns:p14="http://schemas.microsoft.com/office/powerpoint/2010/main" val="1315155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4B9541-0209-43CF-949A-06C1FE0CBC1C}"/>
              </a:ext>
            </a:extLst>
          </p:cNvPr>
          <p:cNvSpPr>
            <a:spLocks noGrp="1"/>
          </p:cNvSpPr>
          <p:nvPr>
            <p:ph type="title"/>
          </p:nvPr>
        </p:nvSpPr>
        <p:spPr>
          <a:xfrm>
            <a:off x="457200" y="457200"/>
            <a:ext cx="8229600" cy="904122"/>
          </a:xfrm>
        </p:spPr>
        <p:txBody>
          <a:bodyPr/>
          <a:lstStyle/>
          <a:p>
            <a:r>
              <a:rPr lang="en-US" dirty="0"/>
              <a:t>Contact Information</a:t>
            </a:r>
          </a:p>
        </p:txBody>
      </p:sp>
      <p:sp>
        <p:nvSpPr>
          <p:cNvPr id="9" name="Rectangle 8">
            <a:extLst>
              <a:ext uri="{FF2B5EF4-FFF2-40B4-BE49-F238E27FC236}">
                <a16:creationId xmlns:a16="http://schemas.microsoft.com/office/drawing/2014/main" id="{31FDBAD9-E09F-469C-B94F-0520A6A4691B}"/>
              </a:ext>
            </a:extLst>
          </p:cNvPr>
          <p:cNvSpPr/>
          <p:nvPr/>
        </p:nvSpPr>
        <p:spPr>
          <a:xfrm>
            <a:off x="6019800" y="1981200"/>
            <a:ext cx="2590800" cy="2895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600"/>
              </a:spcBef>
            </a:pPr>
            <a:r>
              <a:rPr lang="en-US" sz="2000" b="1" dirty="0">
                <a:solidFill>
                  <a:schemeClr val="bg1"/>
                </a:solidFill>
                <a:latin typeface="Arial" panose="020B0604020202020204" pitchFamily="34" charset="0"/>
                <a:cs typeface="Arial" panose="020B0604020202020204" pitchFamily="34" charset="0"/>
              </a:rPr>
              <a:t>Social Security </a:t>
            </a:r>
          </a:p>
          <a:p>
            <a:pPr algn="ctr">
              <a:spcBef>
                <a:spcPts val="600"/>
              </a:spcBef>
            </a:pPr>
            <a:r>
              <a:rPr lang="en-US" b="1" dirty="0">
                <a:solidFill>
                  <a:schemeClr val="bg2"/>
                </a:solidFill>
                <a:latin typeface="Arial" panose="020B0604020202020204" pitchFamily="34" charset="0"/>
                <a:cs typeface="Arial" panose="020B0604020202020204" pitchFamily="34" charset="0"/>
              </a:rPr>
              <a:t>www.ssa.gov</a:t>
            </a:r>
          </a:p>
          <a:p>
            <a:pPr algn="ctr">
              <a:spcBef>
                <a:spcPts val="600"/>
              </a:spcBef>
            </a:pPr>
            <a:r>
              <a:rPr lang="en-US" b="1" dirty="0">
                <a:solidFill>
                  <a:schemeClr val="bg1"/>
                </a:solidFill>
                <a:latin typeface="Arial" panose="020B0604020202020204" pitchFamily="34" charset="0"/>
                <a:cs typeface="Arial" panose="020B0604020202020204" pitchFamily="34" charset="0"/>
              </a:rPr>
              <a:t>1-800-772-1213</a:t>
            </a:r>
          </a:p>
          <a:p>
            <a:pPr algn="ctr">
              <a:spcBef>
                <a:spcPts val="600"/>
              </a:spcBef>
            </a:pPr>
            <a:endParaRPr lang="en-US" sz="2000" b="1" dirty="0">
              <a:solidFill>
                <a:schemeClr val="bg1"/>
              </a:solidFill>
              <a:latin typeface="Arial" panose="020B0604020202020204" pitchFamily="34" charset="0"/>
              <a:cs typeface="Arial" panose="020B0604020202020204" pitchFamily="34" charset="0"/>
            </a:endParaRPr>
          </a:p>
          <a:p>
            <a:pPr algn="ctr">
              <a:spcBef>
                <a:spcPts val="600"/>
              </a:spcBef>
            </a:pPr>
            <a:r>
              <a:rPr lang="en-US" sz="2000" b="1" dirty="0">
                <a:solidFill>
                  <a:schemeClr val="bg1"/>
                </a:solidFill>
                <a:latin typeface="Arial" panose="020B0604020202020204" pitchFamily="34" charset="0"/>
                <a:cs typeface="Arial" panose="020B0604020202020204" pitchFamily="34" charset="0"/>
              </a:rPr>
              <a:t>Medicare</a:t>
            </a:r>
          </a:p>
          <a:p>
            <a:pPr algn="ctr">
              <a:spcBef>
                <a:spcPts val="600"/>
              </a:spcBef>
            </a:pPr>
            <a:r>
              <a:rPr lang="en-US" b="1" dirty="0">
                <a:solidFill>
                  <a:schemeClr val="bg2"/>
                </a:solidFill>
                <a:latin typeface="Arial" panose="020B0604020202020204" pitchFamily="34" charset="0"/>
                <a:cs typeface="Arial" panose="020B0604020202020204" pitchFamily="34" charset="0"/>
              </a:rPr>
              <a:t>www.medicare.gov</a:t>
            </a:r>
          </a:p>
          <a:p>
            <a:pPr algn="ctr">
              <a:spcBef>
                <a:spcPts val="600"/>
              </a:spcBef>
            </a:pPr>
            <a:r>
              <a:rPr lang="en-US" b="1" dirty="0">
                <a:solidFill>
                  <a:schemeClr val="bg1"/>
                </a:solidFill>
                <a:latin typeface="Arial" panose="020B0604020202020204" pitchFamily="34" charset="0"/>
                <a:cs typeface="Arial" panose="020B0604020202020204" pitchFamily="34" charset="0"/>
              </a:rPr>
              <a:t>1-800-633-4227</a:t>
            </a:r>
            <a:endParaRPr lang="en-US" sz="16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8F1C869-67B6-429A-B735-DBC53015E31A}"/>
              </a:ext>
            </a:extLst>
          </p:cNvPr>
          <p:cNvSpPr/>
          <p:nvPr/>
        </p:nvSpPr>
        <p:spPr>
          <a:xfrm>
            <a:off x="457200" y="1295400"/>
            <a:ext cx="5181600" cy="43243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a:spcBef>
                <a:spcPts val="600"/>
              </a:spcBef>
            </a:pPr>
            <a:r>
              <a:rPr lang="en-US" sz="2000" b="1" dirty="0">
                <a:solidFill>
                  <a:schemeClr val="tx1"/>
                </a:solidFill>
                <a:latin typeface="Arial" panose="020B0604020202020204" pitchFamily="34" charset="0"/>
                <a:cs typeface="Arial" panose="020B0604020202020204" pitchFamily="34" charset="0"/>
              </a:rPr>
              <a:t>Benefits Website</a:t>
            </a:r>
          </a:p>
          <a:p>
            <a:pPr>
              <a:spcBef>
                <a:spcPts val="600"/>
              </a:spcBef>
            </a:pPr>
            <a:r>
              <a:rPr lang="en-US" b="1" dirty="0">
                <a:solidFill>
                  <a:schemeClr val="tx1"/>
                </a:solidFill>
                <a:latin typeface="Arial" panose="020B0604020202020204" pitchFamily="34" charset="0"/>
                <a:cs typeface="Arial" panose="020B0604020202020204" pitchFamily="34" charset="0"/>
              </a:rPr>
              <a:t>http://CatBenefitsCenter.com</a:t>
            </a:r>
          </a:p>
          <a:p>
            <a:pPr>
              <a:spcBef>
                <a:spcPts val="600"/>
              </a:spcBef>
            </a:pPr>
            <a:endParaRPr lang="en-US" sz="2400" b="1" dirty="0">
              <a:solidFill>
                <a:schemeClr val="tx1"/>
              </a:solidFill>
              <a:latin typeface="Arial" panose="020B0604020202020204" pitchFamily="34" charset="0"/>
              <a:cs typeface="Arial" panose="020B0604020202020204" pitchFamily="34" charset="0"/>
            </a:endParaRPr>
          </a:p>
          <a:p>
            <a:pPr>
              <a:spcBef>
                <a:spcPts val="600"/>
              </a:spcBef>
            </a:pPr>
            <a:r>
              <a:rPr lang="en-US" sz="2000" b="1" dirty="0">
                <a:solidFill>
                  <a:schemeClr val="tx1"/>
                </a:solidFill>
                <a:latin typeface="Arial" panose="020B0604020202020204" pitchFamily="34" charset="0"/>
                <a:cs typeface="Arial" panose="020B0604020202020204" pitchFamily="34" charset="0"/>
              </a:rPr>
              <a:t>Benefits Center</a:t>
            </a:r>
          </a:p>
          <a:p>
            <a:pPr>
              <a:spcBef>
                <a:spcPts val="600"/>
              </a:spcBef>
            </a:pPr>
            <a:r>
              <a:rPr lang="en-US" b="1" dirty="0">
                <a:solidFill>
                  <a:schemeClr val="tx1"/>
                </a:solidFill>
                <a:latin typeface="Arial" panose="020B0604020202020204" pitchFamily="34" charset="0"/>
                <a:cs typeface="Arial" panose="020B0604020202020204" pitchFamily="34" charset="0"/>
              </a:rPr>
              <a:t>877-228-4010</a:t>
            </a:r>
          </a:p>
          <a:p>
            <a:pPr>
              <a:spcBef>
                <a:spcPts val="600"/>
              </a:spcBef>
            </a:pPr>
            <a:r>
              <a:rPr lang="en-US" b="1" dirty="0">
                <a:solidFill>
                  <a:schemeClr val="tx1"/>
                </a:solidFill>
                <a:latin typeface="Arial" panose="020B0604020202020204" pitchFamily="34" charset="0"/>
                <a:cs typeface="Arial" panose="020B0604020202020204" pitchFamily="34" charset="0"/>
              </a:rPr>
              <a:t>8 a.m. – 6 p.m. CT, Monday - Friday</a:t>
            </a:r>
          </a:p>
          <a:p>
            <a:pPr>
              <a:spcBef>
                <a:spcPts val="600"/>
              </a:spcBef>
            </a:pPr>
            <a:endParaRPr lang="en-US" sz="2400" b="1" dirty="0">
              <a:solidFill>
                <a:schemeClr val="tx1"/>
              </a:solidFill>
              <a:latin typeface="Arial" panose="020B0604020202020204" pitchFamily="34" charset="0"/>
              <a:cs typeface="Arial" panose="020B0604020202020204" pitchFamily="34" charset="0"/>
            </a:endParaRPr>
          </a:p>
          <a:p>
            <a:pPr>
              <a:spcBef>
                <a:spcPts val="600"/>
              </a:spcBef>
            </a:pPr>
            <a:r>
              <a:rPr lang="en-US" sz="2000" b="1" dirty="0">
                <a:solidFill>
                  <a:schemeClr val="tx1"/>
                </a:solidFill>
                <a:latin typeface="Arial" panose="020B0604020202020204" pitchFamily="34" charset="0"/>
                <a:cs typeface="Arial" panose="020B0604020202020204" pitchFamily="34" charset="0"/>
              </a:rPr>
              <a:t>Alight Financial Advisors</a:t>
            </a:r>
          </a:p>
          <a:p>
            <a:pPr>
              <a:spcBef>
                <a:spcPts val="600"/>
              </a:spcBef>
            </a:pPr>
            <a:r>
              <a:rPr lang="en-US" b="1" dirty="0">
                <a:solidFill>
                  <a:schemeClr val="tx1"/>
                </a:solidFill>
                <a:latin typeface="Arial" panose="020B0604020202020204" pitchFamily="34" charset="0"/>
                <a:cs typeface="Arial" panose="020B0604020202020204" pitchFamily="34" charset="0"/>
              </a:rPr>
              <a:t>877-228-4010, </a:t>
            </a:r>
            <a:r>
              <a:rPr lang="en-US" dirty="0">
                <a:solidFill>
                  <a:schemeClr val="tx1"/>
                </a:solidFill>
                <a:latin typeface="Arial" panose="020B0604020202020204" pitchFamily="34" charset="0"/>
                <a:cs typeface="Arial" panose="020B0604020202020204" pitchFamily="34" charset="0"/>
              </a:rPr>
              <a:t>Select “Investment Advice”</a:t>
            </a:r>
          </a:p>
          <a:p>
            <a:pPr>
              <a:spcBef>
                <a:spcPts val="600"/>
              </a:spcBef>
            </a:pPr>
            <a:r>
              <a:rPr lang="en-US" b="1" dirty="0">
                <a:solidFill>
                  <a:schemeClr val="tx1"/>
                </a:solidFill>
                <a:latin typeface="Arial" panose="020B0604020202020204" pitchFamily="34" charset="0"/>
                <a:cs typeface="Arial" panose="020B0604020202020204" pitchFamily="34" charset="0"/>
              </a:rPr>
              <a:t>8 a.m. – 8 p.m. </a:t>
            </a:r>
            <a:r>
              <a:rPr lang="en-US" b="1">
                <a:solidFill>
                  <a:schemeClr val="tx1"/>
                </a:solidFill>
                <a:latin typeface="Arial" panose="020B0604020202020204" pitchFamily="34" charset="0"/>
                <a:cs typeface="Arial" panose="020B0604020202020204" pitchFamily="34" charset="0"/>
              </a:rPr>
              <a:t>CT</a:t>
            </a:r>
            <a:r>
              <a:rPr lang="en-US" b="1" dirty="0">
                <a:solidFill>
                  <a:schemeClr val="tx1"/>
                </a:solidFill>
                <a:latin typeface="Arial" panose="020B0604020202020204" pitchFamily="34" charset="0"/>
                <a:cs typeface="Arial" panose="020B0604020202020204" pitchFamily="34" charset="0"/>
              </a:rPr>
              <a:t>, Monday - Friday</a:t>
            </a:r>
          </a:p>
          <a:p>
            <a:pPr>
              <a:spcBef>
                <a:spcPts val="600"/>
              </a:spcBef>
              <a:spcAft>
                <a:spcPts val="1200"/>
              </a:spcAft>
            </a:pP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1658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62116" y="457200"/>
            <a:ext cx="4396964" cy="730250"/>
          </a:xfrm>
        </p:spPr>
        <p:txBody>
          <a:bodyPr/>
          <a:lstStyle/>
          <a:p>
            <a:r>
              <a:rPr lang="en-US" u="sng" dirty="0"/>
              <a:t>Workshop Evaluation</a:t>
            </a:r>
          </a:p>
        </p:txBody>
      </p:sp>
      <p:sp>
        <p:nvSpPr>
          <p:cNvPr id="7" name="TextBox 6">
            <a:extLst>
              <a:ext uri="{FF2B5EF4-FFF2-40B4-BE49-F238E27FC236}">
                <a16:creationId xmlns:a16="http://schemas.microsoft.com/office/drawing/2014/main" id="{C45DF964-E308-4FD3-80CA-0E528935FB13}"/>
              </a:ext>
            </a:extLst>
          </p:cNvPr>
          <p:cNvSpPr txBox="1"/>
          <p:nvPr/>
        </p:nvSpPr>
        <p:spPr>
          <a:xfrm>
            <a:off x="2241754" y="1799303"/>
            <a:ext cx="4935793" cy="2064774"/>
          </a:xfrm>
          <a:prstGeom prst="rect">
            <a:avLst/>
          </a:prstGeom>
          <a:solidFill>
            <a:schemeClr val="bg2"/>
          </a:solidFill>
          <a:ln>
            <a:solidFill>
              <a:srgbClr val="FFF200"/>
            </a:solidFill>
          </a:ln>
        </p:spPr>
        <p:txBody>
          <a:bodyPr wrap="square" lIns="91440" tIns="91440" rIns="91440" bIns="91440" rtlCol="0" anchor="ctr">
            <a:noAutofit/>
          </a:bodyPr>
          <a:lstStyle/>
          <a:p>
            <a:pPr algn="ctr"/>
            <a:r>
              <a:rPr lang="en-US" sz="2800" b="1" i="1" dirty="0">
                <a:solidFill>
                  <a:srgbClr val="000000"/>
                </a:solidFill>
                <a:latin typeface="Arial" panose="020B0604020202020204" pitchFamily="34" charset="0"/>
                <a:cs typeface="Arial" panose="020B0604020202020204" pitchFamily="34" charset="0"/>
              </a:rPr>
              <a:t>Your feedback is </a:t>
            </a:r>
          </a:p>
          <a:p>
            <a:pPr algn="ctr"/>
            <a:r>
              <a:rPr lang="en-US" sz="2800" b="1" i="1" dirty="0">
                <a:solidFill>
                  <a:srgbClr val="000000"/>
                </a:solidFill>
                <a:latin typeface="Arial" panose="020B0604020202020204" pitchFamily="34" charset="0"/>
                <a:cs typeface="Arial" panose="020B0604020202020204" pitchFamily="34" charset="0"/>
              </a:rPr>
              <a:t>greatly appreciated!</a:t>
            </a:r>
            <a:endParaRPr lang="en-US" sz="2800" b="1" i="1" baseline="30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5407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D286BA-6D56-4414-9FC2-2E3827512D6F}"/>
              </a:ext>
            </a:extLst>
          </p:cNvPr>
          <p:cNvSpPr>
            <a:spLocks noGrp="1"/>
          </p:cNvSpPr>
          <p:nvPr>
            <p:ph type="title"/>
          </p:nvPr>
        </p:nvSpPr>
        <p:spPr/>
        <p:txBody>
          <a:bodyPr/>
          <a:lstStyle/>
          <a:p>
            <a:r>
              <a:rPr lang="en-US" dirty="0"/>
              <a:t>Course Summary</a:t>
            </a:r>
          </a:p>
        </p:txBody>
      </p:sp>
      <p:graphicFrame>
        <p:nvGraphicFramePr>
          <p:cNvPr id="12" name="Diagram 11">
            <a:extLst>
              <a:ext uri="{FF2B5EF4-FFF2-40B4-BE49-F238E27FC236}">
                <a16:creationId xmlns:a16="http://schemas.microsoft.com/office/drawing/2014/main" id="{911B245A-8256-4138-854F-6715D53243D1}"/>
              </a:ext>
            </a:extLst>
          </p:cNvPr>
          <p:cNvGraphicFramePr/>
          <p:nvPr>
            <p:extLst>
              <p:ext uri="{D42A27DB-BD31-4B8C-83A1-F6EECF244321}">
                <p14:modId xmlns:p14="http://schemas.microsoft.com/office/powerpoint/2010/main" val="1362319631"/>
              </p:ext>
            </p:extLst>
          </p:nvPr>
        </p:nvGraphicFramePr>
        <p:xfrm>
          <a:off x="457200" y="1143000"/>
          <a:ext cx="8153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8135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2D7B87-B4A2-465C-BB16-56B88F0F3EDB}"/>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640329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328674-63EA-4818-BA1E-238F73E14E60}"/>
              </a:ext>
            </a:extLst>
          </p:cNvPr>
          <p:cNvSpPr>
            <a:spLocks noGrp="1"/>
          </p:cNvSpPr>
          <p:nvPr>
            <p:ph type="ctrTitle"/>
          </p:nvPr>
        </p:nvSpPr>
        <p:spPr/>
        <p:txBody>
          <a:bodyPr/>
          <a:lstStyle/>
          <a:p>
            <a:r>
              <a:rPr lang="en-US" dirty="0"/>
              <a:t>Overview</a:t>
            </a:r>
          </a:p>
        </p:txBody>
      </p:sp>
      <p:sp>
        <p:nvSpPr>
          <p:cNvPr id="4" name="Content Placeholder 1">
            <a:extLst>
              <a:ext uri="{FF2B5EF4-FFF2-40B4-BE49-F238E27FC236}">
                <a16:creationId xmlns:a16="http://schemas.microsoft.com/office/drawing/2014/main" id="{DF58DF66-0EE0-4F3F-BE41-7038F43209F6}"/>
              </a:ext>
            </a:extLst>
          </p:cNvPr>
          <p:cNvSpPr txBox="1">
            <a:spLocks/>
          </p:cNvSpPr>
          <p:nvPr/>
        </p:nvSpPr>
        <p:spPr>
          <a:xfrm>
            <a:off x="363681" y="1339845"/>
            <a:ext cx="6265719" cy="4046515"/>
          </a:xfrm>
          <a:prstGeom prst="rect">
            <a:avLst/>
          </a:prstGeom>
        </p:spPr>
        <p:txBody>
          <a:bodyPr/>
          <a:lstStyle>
            <a:lvl1pPr marL="342900" indent="-342900" algn="l" defTabSz="457200" rtl="0" eaLnBrk="1" latinLnBrk="0" hangingPunct="1">
              <a:lnSpc>
                <a:spcPct val="100000"/>
              </a:lnSpc>
              <a:spcBef>
                <a:spcPts val="0"/>
              </a:spcBef>
              <a:buFont typeface="Arial"/>
              <a:buChar char="•"/>
              <a:defRPr sz="1200" b="0" i="0" kern="1200">
                <a:solidFill>
                  <a:schemeClr val="tx1"/>
                </a:solidFill>
                <a:latin typeface="+mn-lt"/>
                <a:ea typeface="+mn-ea"/>
                <a:cs typeface="FS Thrive Elliot Regular"/>
              </a:defRPr>
            </a:lvl1pPr>
            <a:lvl2pPr marL="742950" indent="-285750" algn="l" defTabSz="457200" rtl="0" eaLnBrk="1" latinLnBrk="0" hangingPunct="1">
              <a:lnSpc>
                <a:spcPct val="100000"/>
              </a:lnSpc>
              <a:spcBef>
                <a:spcPts val="0"/>
              </a:spcBef>
              <a:buFont typeface="Arial"/>
              <a:buChar char="–"/>
              <a:defRPr sz="1200" b="0" i="0" kern="1200">
                <a:solidFill>
                  <a:schemeClr val="tx1"/>
                </a:solidFill>
                <a:latin typeface="+mn-lt"/>
                <a:ea typeface="+mn-ea"/>
                <a:cs typeface="FS Thrive Elliot Regular"/>
              </a:defRPr>
            </a:lvl2pPr>
            <a:lvl3pPr marL="1143000" indent="-228600" algn="l" defTabSz="457200" rtl="0" eaLnBrk="1" latinLnBrk="0" hangingPunct="1">
              <a:lnSpc>
                <a:spcPct val="100000"/>
              </a:lnSpc>
              <a:spcBef>
                <a:spcPts val="0"/>
              </a:spcBef>
              <a:buFont typeface="Wingdings" charset="2"/>
              <a:buChar char="§"/>
              <a:defRPr sz="1200" b="0" i="0" kern="1200">
                <a:solidFill>
                  <a:schemeClr val="tx1"/>
                </a:solidFill>
                <a:latin typeface="+mn-lt"/>
                <a:ea typeface="+mn-ea"/>
                <a:cs typeface="FS Thrive Elliot Regular"/>
              </a:defRPr>
            </a:lvl3pPr>
            <a:lvl4pPr marL="1600200" indent="-228600" algn="l" defTabSz="457200" rtl="0" eaLnBrk="1" latinLnBrk="0" hangingPunct="1">
              <a:spcBef>
                <a:spcPct val="20000"/>
              </a:spcBef>
              <a:buFont typeface="Arial"/>
              <a:buChar char="–"/>
              <a:defRPr sz="1100" b="0" i="0" kern="1200">
                <a:solidFill>
                  <a:schemeClr val="tx1"/>
                </a:solidFill>
                <a:latin typeface="FS Thrive Elliot Regular"/>
                <a:ea typeface="+mn-ea"/>
                <a:cs typeface="FS Thrive Elliot Regular"/>
              </a:defRPr>
            </a:lvl4pPr>
            <a:lvl5pPr marL="2057400" indent="-228600" algn="l" defTabSz="457200" rtl="0" eaLnBrk="1" latinLnBrk="0" hangingPunct="1">
              <a:spcBef>
                <a:spcPct val="20000"/>
              </a:spcBef>
              <a:buFont typeface="Arial"/>
              <a:buChar char="»"/>
              <a:defRPr sz="800" b="0" i="0" kern="1200">
                <a:solidFill>
                  <a:schemeClr val="tx1"/>
                </a:solidFill>
                <a:latin typeface="FS Thrive Elliot Regular"/>
                <a:ea typeface="+mn-ea"/>
                <a:cs typeface="FS Thrive Ellio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182880">
              <a:lnSpc>
                <a:spcPct val="150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Origins of Social Security</a:t>
            </a:r>
          </a:p>
          <a:p>
            <a:pPr marL="182880" indent="-182880">
              <a:lnSpc>
                <a:spcPct val="150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The Retirement Benefit</a:t>
            </a:r>
          </a:p>
          <a:p>
            <a:pPr marL="182880" indent="-182880">
              <a:lnSpc>
                <a:spcPct val="150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Spouse and Survivor Benefits</a:t>
            </a:r>
          </a:p>
          <a:p>
            <a:pPr marL="182880" indent="-182880">
              <a:lnSpc>
                <a:spcPct val="150000"/>
              </a:lnSpc>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a:p>
            <a:pPr marL="182880" indent="-182880">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9746084C-F0D8-47C1-BDE0-45DB8E26E2A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67600" y="2881269"/>
            <a:ext cx="1097280" cy="1095461"/>
          </a:xfrm>
          <a:prstGeom prst="rect">
            <a:avLst/>
          </a:prstGeom>
        </p:spPr>
      </p:pic>
    </p:spTree>
    <p:extLst>
      <p:ext uri="{BB962C8B-B14F-4D97-AF65-F5344CB8AC3E}">
        <p14:creationId xmlns:p14="http://schemas.microsoft.com/office/powerpoint/2010/main" val="4264492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EA7F8A9-BF85-46D4-8205-0EB4CFB6C5FE}"/>
              </a:ext>
            </a:extLst>
          </p:cNvPr>
          <p:cNvSpPr>
            <a:spLocks noGrp="1"/>
          </p:cNvSpPr>
          <p:nvPr>
            <p:ph type="title"/>
          </p:nvPr>
        </p:nvSpPr>
        <p:spPr>
          <a:xfrm>
            <a:off x="1219200" y="457200"/>
            <a:ext cx="8229600" cy="904122"/>
          </a:xfrm>
        </p:spPr>
        <p:txBody>
          <a:bodyPr/>
          <a:lstStyle/>
          <a:p>
            <a:r>
              <a:rPr lang="en-US" dirty="0">
                <a:cs typeface="Arial" panose="020B0604020202020204" pitchFamily="34" charset="0"/>
              </a:rPr>
              <a:t>Origins of Social Security</a:t>
            </a:r>
            <a:br>
              <a:rPr lang="en-US" sz="2800" dirty="0">
                <a:latin typeface="Arial" panose="020B0604020202020204" pitchFamily="34" charset="0"/>
                <a:cs typeface="Arial" panose="020B0604020202020204" pitchFamily="34" charset="0"/>
              </a:rPr>
            </a:br>
            <a:endParaRPr lang="en-US" dirty="0"/>
          </a:p>
        </p:txBody>
      </p:sp>
      <p:sp>
        <p:nvSpPr>
          <p:cNvPr id="24" name="TextBox 23"/>
          <p:cNvSpPr txBox="1"/>
          <p:nvPr/>
        </p:nvSpPr>
        <p:spPr>
          <a:xfrm>
            <a:off x="381000" y="5943600"/>
            <a:ext cx="3214341" cy="400110"/>
          </a:xfrm>
          <a:prstGeom prst="rect">
            <a:avLst/>
          </a:prstGeom>
          <a:noFill/>
        </p:spPr>
        <p:txBody>
          <a:bodyPr wrap="none" rtlCol="0">
            <a:spAutoFit/>
          </a:bodyPr>
          <a:lstStyle/>
          <a:p>
            <a:r>
              <a:rPr lang="en-US" sz="1000" baseline="30000" dirty="0">
                <a:latin typeface="Arial" panose="020B0604020202020204" pitchFamily="34" charset="0"/>
                <a:cs typeface="Arial" panose="020B0604020202020204" pitchFamily="34" charset="0"/>
              </a:rPr>
              <a:t>1</a:t>
            </a:r>
            <a:r>
              <a:rPr lang="en-US" sz="1000" dirty="0">
                <a:latin typeface="Arial" panose="020B0604020202020204" pitchFamily="34" charset="0"/>
                <a:cs typeface="Arial" panose="020B0604020202020204" pitchFamily="34" charset="0"/>
              </a:rPr>
              <a:t> COLA = Cost of Living Adjustment </a:t>
            </a:r>
          </a:p>
          <a:p>
            <a:r>
              <a:rPr lang="en-US" sz="1000"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hlinkClick r:id="rId3"/>
              </a:rPr>
              <a:t>https://www.ssa.gov/history/briefhistory3.html</a:t>
            </a:r>
            <a:endParaRPr lang="en-US" sz="1000" dirty="0">
              <a:latin typeface="Arial" panose="020B0604020202020204" pitchFamily="34" charset="0"/>
              <a:cs typeface="Arial" panose="020B0604020202020204" pitchFamily="34" charset="0"/>
            </a:endParaRPr>
          </a:p>
        </p:txBody>
      </p:sp>
      <p:grpSp>
        <p:nvGrpSpPr>
          <p:cNvPr id="56" name="Group 55">
            <a:extLst>
              <a:ext uri="{FF2B5EF4-FFF2-40B4-BE49-F238E27FC236}">
                <a16:creationId xmlns:a16="http://schemas.microsoft.com/office/drawing/2014/main" id="{87CB1844-1D95-4C8E-A1C0-38442471468E}"/>
              </a:ext>
            </a:extLst>
          </p:cNvPr>
          <p:cNvGrpSpPr/>
          <p:nvPr/>
        </p:nvGrpSpPr>
        <p:grpSpPr>
          <a:xfrm>
            <a:off x="228600" y="1254641"/>
            <a:ext cx="8461453" cy="3957999"/>
            <a:chOff x="225346" y="1254641"/>
            <a:chExt cx="8461453" cy="3957999"/>
          </a:xfrm>
        </p:grpSpPr>
        <p:grpSp>
          <p:nvGrpSpPr>
            <p:cNvPr id="57" name="Group 56">
              <a:extLst>
                <a:ext uri="{FF2B5EF4-FFF2-40B4-BE49-F238E27FC236}">
                  <a16:creationId xmlns:a16="http://schemas.microsoft.com/office/drawing/2014/main" id="{D23FD046-D619-4371-B9C0-3BBC38393DDB}"/>
                </a:ext>
              </a:extLst>
            </p:cNvPr>
            <p:cNvGrpSpPr/>
            <p:nvPr/>
          </p:nvGrpSpPr>
          <p:grpSpPr>
            <a:xfrm>
              <a:off x="225346" y="1254641"/>
              <a:ext cx="8461453" cy="3957999"/>
              <a:chOff x="225346" y="1254641"/>
              <a:chExt cx="8461453" cy="3957999"/>
            </a:xfrm>
          </p:grpSpPr>
          <p:sp>
            <p:nvSpPr>
              <p:cNvPr id="63" name="Arrow: Notched Right 62">
                <a:extLst>
                  <a:ext uri="{FF2B5EF4-FFF2-40B4-BE49-F238E27FC236}">
                    <a16:creationId xmlns:a16="http://schemas.microsoft.com/office/drawing/2014/main" id="{008D9B5B-E537-457C-A293-DF28BE300297}"/>
                  </a:ext>
                </a:extLst>
              </p:cNvPr>
              <p:cNvSpPr/>
              <p:nvPr/>
            </p:nvSpPr>
            <p:spPr>
              <a:xfrm>
                <a:off x="225346" y="2439107"/>
                <a:ext cx="8461453" cy="1968585"/>
              </a:xfrm>
              <a:prstGeom prst="notchedRightArrow">
                <a:avLst/>
              </a:prstGeom>
              <a:solidFill>
                <a:schemeClr val="bg2"/>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4" name="Freeform: Shape 63">
                <a:extLst>
                  <a:ext uri="{FF2B5EF4-FFF2-40B4-BE49-F238E27FC236}">
                    <a16:creationId xmlns:a16="http://schemas.microsoft.com/office/drawing/2014/main" id="{CD0B9738-63F9-41A4-ACE8-03C331369C6C}"/>
                  </a:ext>
                </a:extLst>
              </p:cNvPr>
              <p:cNvSpPr/>
              <p:nvPr/>
            </p:nvSpPr>
            <p:spPr>
              <a:xfrm>
                <a:off x="377747" y="1254641"/>
                <a:ext cx="1676400" cy="1182105"/>
              </a:xfrm>
              <a:custGeom>
                <a:avLst/>
                <a:gdLst>
                  <a:gd name="connsiteX0" fmla="*/ 0 w 1423101"/>
                  <a:gd name="connsiteY0" fmla="*/ 0 h 1968585"/>
                  <a:gd name="connsiteX1" fmla="*/ 1423101 w 1423101"/>
                  <a:gd name="connsiteY1" fmla="*/ 0 h 1968585"/>
                  <a:gd name="connsiteX2" fmla="*/ 1423101 w 1423101"/>
                  <a:gd name="connsiteY2" fmla="*/ 1968585 h 1968585"/>
                  <a:gd name="connsiteX3" fmla="*/ 0 w 1423101"/>
                  <a:gd name="connsiteY3" fmla="*/ 1968585 h 1968585"/>
                  <a:gd name="connsiteX4" fmla="*/ 0 w 1423101"/>
                  <a:gd name="connsiteY4" fmla="*/ 0 h 1968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101" h="1968585">
                    <a:moveTo>
                      <a:pt x="0" y="0"/>
                    </a:moveTo>
                    <a:lnTo>
                      <a:pt x="1423101" y="0"/>
                    </a:lnTo>
                    <a:lnTo>
                      <a:pt x="1423101" y="1968585"/>
                    </a:lnTo>
                    <a:lnTo>
                      <a:pt x="0" y="19685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rPr>
                  <a:t>Social Security Established Under FDR</a:t>
                </a:r>
              </a:p>
            </p:txBody>
          </p:sp>
          <p:sp>
            <p:nvSpPr>
              <p:cNvPr id="65" name="Oval 64">
                <a:extLst>
                  <a:ext uri="{FF2B5EF4-FFF2-40B4-BE49-F238E27FC236}">
                    <a16:creationId xmlns:a16="http://schemas.microsoft.com/office/drawing/2014/main" id="{41A11160-0120-4C1A-AF7B-CD67F09270BF}"/>
                  </a:ext>
                </a:extLst>
              </p:cNvPr>
              <p:cNvSpPr/>
              <p:nvPr/>
            </p:nvSpPr>
            <p:spPr>
              <a:xfrm>
                <a:off x="863726" y="3154398"/>
                <a:ext cx="637583" cy="609600"/>
              </a:xfrm>
              <a:prstGeom prst="ellipse">
                <a:avLst/>
              </a:prstGeom>
              <a:solidFill>
                <a:schemeClr val="tx1"/>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6" name="Freeform: Shape 65">
                <a:extLst>
                  <a:ext uri="{FF2B5EF4-FFF2-40B4-BE49-F238E27FC236}">
                    <a16:creationId xmlns:a16="http://schemas.microsoft.com/office/drawing/2014/main" id="{4457671B-0F1D-4EA4-B4D6-0D756645CFEC}"/>
                  </a:ext>
                </a:extLst>
              </p:cNvPr>
              <p:cNvSpPr/>
              <p:nvPr/>
            </p:nvSpPr>
            <p:spPr>
              <a:xfrm>
                <a:off x="1954710" y="4394009"/>
                <a:ext cx="1423101" cy="808054"/>
              </a:xfrm>
              <a:custGeom>
                <a:avLst/>
                <a:gdLst>
                  <a:gd name="connsiteX0" fmla="*/ 0 w 1423101"/>
                  <a:gd name="connsiteY0" fmla="*/ 0 h 1968585"/>
                  <a:gd name="connsiteX1" fmla="*/ 1423101 w 1423101"/>
                  <a:gd name="connsiteY1" fmla="*/ 0 h 1968585"/>
                  <a:gd name="connsiteX2" fmla="*/ 1423101 w 1423101"/>
                  <a:gd name="connsiteY2" fmla="*/ 1968585 h 1968585"/>
                  <a:gd name="connsiteX3" fmla="*/ 0 w 1423101"/>
                  <a:gd name="connsiteY3" fmla="*/ 1968585 h 1968585"/>
                  <a:gd name="connsiteX4" fmla="*/ 0 w 1423101"/>
                  <a:gd name="connsiteY4" fmla="*/ 0 h 1968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101" h="1968585">
                    <a:moveTo>
                      <a:pt x="0" y="0"/>
                    </a:moveTo>
                    <a:lnTo>
                      <a:pt x="1423101" y="0"/>
                    </a:lnTo>
                    <a:lnTo>
                      <a:pt x="1423101" y="1968585"/>
                    </a:lnTo>
                    <a:lnTo>
                      <a:pt x="0" y="19685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rPr>
                  <a:t>Survivor Benefits Added</a:t>
                </a:r>
              </a:p>
            </p:txBody>
          </p:sp>
          <p:sp>
            <p:nvSpPr>
              <p:cNvPr id="67" name="Oval 66">
                <a:extLst>
                  <a:ext uri="{FF2B5EF4-FFF2-40B4-BE49-F238E27FC236}">
                    <a16:creationId xmlns:a16="http://schemas.microsoft.com/office/drawing/2014/main" id="{66DB24BB-683D-48F3-A3B2-3105FA1CA129}"/>
                  </a:ext>
                </a:extLst>
              </p:cNvPr>
              <p:cNvSpPr/>
              <p:nvPr/>
            </p:nvSpPr>
            <p:spPr>
              <a:xfrm>
                <a:off x="2357983" y="3154398"/>
                <a:ext cx="637583" cy="609600"/>
              </a:xfrm>
              <a:prstGeom prst="ellipse">
                <a:avLst/>
              </a:prstGeom>
              <a:solidFill>
                <a:schemeClr val="tx2">
                  <a:lumMod val="60000"/>
                  <a:lumOff val="4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68" name="Freeform: Shape 67">
                <a:extLst>
                  <a:ext uri="{FF2B5EF4-FFF2-40B4-BE49-F238E27FC236}">
                    <a16:creationId xmlns:a16="http://schemas.microsoft.com/office/drawing/2014/main" id="{E8548BED-8F39-407E-BC5E-497F3925069A}"/>
                  </a:ext>
                </a:extLst>
              </p:cNvPr>
              <p:cNvSpPr/>
              <p:nvPr/>
            </p:nvSpPr>
            <p:spPr>
              <a:xfrm>
                <a:off x="3458493" y="1395839"/>
                <a:ext cx="1423101" cy="1040012"/>
              </a:xfrm>
              <a:custGeom>
                <a:avLst/>
                <a:gdLst>
                  <a:gd name="connsiteX0" fmla="*/ 0 w 1423101"/>
                  <a:gd name="connsiteY0" fmla="*/ 0 h 1968585"/>
                  <a:gd name="connsiteX1" fmla="*/ 1423101 w 1423101"/>
                  <a:gd name="connsiteY1" fmla="*/ 0 h 1968585"/>
                  <a:gd name="connsiteX2" fmla="*/ 1423101 w 1423101"/>
                  <a:gd name="connsiteY2" fmla="*/ 1968585 h 1968585"/>
                  <a:gd name="connsiteX3" fmla="*/ 0 w 1423101"/>
                  <a:gd name="connsiteY3" fmla="*/ 1968585 h 1968585"/>
                  <a:gd name="connsiteX4" fmla="*/ 0 w 1423101"/>
                  <a:gd name="connsiteY4" fmla="*/ 0 h 1968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101" h="1968585">
                    <a:moveTo>
                      <a:pt x="0" y="0"/>
                    </a:moveTo>
                    <a:lnTo>
                      <a:pt x="1423101" y="0"/>
                    </a:lnTo>
                    <a:lnTo>
                      <a:pt x="1423101" y="1968585"/>
                    </a:lnTo>
                    <a:lnTo>
                      <a:pt x="0" y="19685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rPr>
                  <a:t>COLAs</a:t>
                </a:r>
                <a:r>
                  <a:rPr lang="en-US" sz="1700" kern="1200" baseline="30000" dirty="0">
                    <a:latin typeface="Arial" panose="020B0604020202020204" pitchFamily="34" charset="0"/>
                  </a:rPr>
                  <a:t>1</a:t>
                </a:r>
                <a:r>
                  <a:rPr lang="en-US" sz="1700" kern="1200" dirty="0">
                    <a:latin typeface="Arial" panose="020B0604020202020204" pitchFamily="34" charset="0"/>
                  </a:rPr>
                  <a:t> Enacted by Congress</a:t>
                </a:r>
              </a:p>
            </p:txBody>
          </p:sp>
          <p:sp>
            <p:nvSpPr>
              <p:cNvPr id="69" name="Oval 68">
                <a:extLst>
                  <a:ext uri="{FF2B5EF4-FFF2-40B4-BE49-F238E27FC236}">
                    <a16:creationId xmlns:a16="http://schemas.microsoft.com/office/drawing/2014/main" id="{1E6653FD-79F6-4E09-A03C-AD01DE34A7B4}"/>
                  </a:ext>
                </a:extLst>
              </p:cNvPr>
              <p:cNvSpPr/>
              <p:nvPr/>
            </p:nvSpPr>
            <p:spPr>
              <a:xfrm>
                <a:off x="3852240" y="3154398"/>
                <a:ext cx="637583" cy="609600"/>
              </a:xfrm>
              <a:prstGeom prst="ellipse">
                <a:avLst/>
              </a:prstGeom>
              <a:solidFill>
                <a:schemeClr val="tx2">
                  <a:lumMod val="40000"/>
                  <a:lumOff val="6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0" name="Freeform: Shape 69">
                <a:extLst>
                  <a:ext uri="{FF2B5EF4-FFF2-40B4-BE49-F238E27FC236}">
                    <a16:creationId xmlns:a16="http://schemas.microsoft.com/office/drawing/2014/main" id="{0802404C-B6CF-4F57-B12F-AD3DF2254D74}"/>
                  </a:ext>
                </a:extLst>
              </p:cNvPr>
              <p:cNvSpPr/>
              <p:nvPr/>
            </p:nvSpPr>
            <p:spPr>
              <a:xfrm>
                <a:off x="5152442" y="4394016"/>
                <a:ext cx="1176116" cy="818624"/>
              </a:xfrm>
              <a:custGeom>
                <a:avLst/>
                <a:gdLst>
                  <a:gd name="connsiteX0" fmla="*/ 0 w 1423101"/>
                  <a:gd name="connsiteY0" fmla="*/ 0 h 1968585"/>
                  <a:gd name="connsiteX1" fmla="*/ 1423101 w 1423101"/>
                  <a:gd name="connsiteY1" fmla="*/ 0 h 1968585"/>
                  <a:gd name="connsiteX2" fmla="*/ 1423101 w 1423101"/>
                  <a:gd name="connsiteY2" fmla="*/ 1968585 h 1968585"/>
                  <a:gd name="connsiteX3" fmla="*/ 0 w 1423101"/>
                  <a:gd name="connsiteY3" fmla="*/ 1968585 h 1968585"/>
                  <a:gd name="connsiteX4" fmla="*/ 0 w 1423101"/>
                  <a:gd name="connsiteY4" fmla="*/ 0 h 1968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101" h="1968585">
                    <a:moveTo>
                      <a:pt x="0" y="0"/>
                    </a:moveTo>
                    <a:lnTo>
                      <a:pt x="1423101" y="0"/>
                    </a:lnTo>
                    <a:lnTo>
                      <a:pt x="1423101" y="1968585"/>
                    </a:lnTo>
                    <a:lnTo>
                      <a:pt x="0" y="19685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rPr>
                  <a:t>Disability Benefits Added</a:t>
                </a:r>
              </a:p>
            </p:txBody>
          </p:sp>
          <p:sp>
            <p:nvSpPr>
              <p:cNvPr id="71" name="Oval 70">
                <a:extLst>
                  <a:ext uri="{FF2B5EF4-FFF2-40B4-BE49-F238E27FC236}">
                    <a16:creationId xmlns:a16="http://schemas.microsoft.com/office/drawing/2014/main" id="{54DA9CFA-3001-41BC-B902-4D37C195BDED}"/>
                  </a:ext>
                </a:extLst>
              </p:cNvPr>
              <p:cNvSpPr/>
              <p:nvPr/>
            </p:nvSpPr>
            <p:spPr>
              <a:xfrm>
                <a:off x="5346497" y="3154398"/>
                <a:ext cx="637583" cy="609600"/>
              </a:xfrm>
              <a:prstGeom prst="ellipse">
                <a:avLst/>
              </a:prstGeom>
              <a:solidFill>
                <a:schemeClr val="tx2">
                  <a:lumMod val="20000"/>
                  <a:lumOff val="8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2" name="Freeform: Shape 71">
                <a:extLst>
                  <a:ext uri="{FF2B5EF4-FFF2-40B4-BE49-F238E27FC236}">
                    <a16:creationId xmlns:a16="http://schemas.microsoft.com/office/drawing/2014/main" id="{DCBD58A2-742F-46D3-9293-55248E4BEE3D}"/>
                  </a:ext>
                </a:extLst>
              </p:cNvPr>
              <p:cNvSpPr/>
              <p:nvPr/>
            </p:nvSpPr>
            <p:spPr>
              <a:xfrm>
                <a:off x="6437482" y="1391501"/>
                <a:ext cx="1423101" cy="1040012"/>
              </a:xfrm>
              <a:custGeom>
                <a:avLst/>
                <a:gdLst>
                  <a:gd name="connsiteX0" fmla="*/ 0 w 1423101"/>
                  <a:gd name="connsiteY0" fmla="*/ 0 h 1968585"/>
                  <a:gd name="connsiteX1" fmla="*/ 1423101 w 1423101"/>
                  <a:gd name="connsiteY1" fmla="*/ 0 h 1968585"/>
                  <a:gd name="connsiteX2" fmla="*/ 1423101 w 1423101"/>
                  <a:gd name="connsiteY2" fmla="*/ 1968585 h 1968585"/>
                  <a:gd name="connsiteX3" fmla="*/ 0 w 1423101"/>
                  <a:gd name="connsiteY3" fmla="*/ 1968585 h 1968585"/>
                  <a:gd name="connsiteX4" fmla="*/ 0 w 1423101"/>
                  <a:gd name="connsiteY4" fmla="*/ 0 h 1968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101" h="1968585">
                    <a:moveTo>
                      <a:pt x="0" y="0"/>
                    </a:moveTo>
                    <a:lnTo>
                      <a:pt x="1423101" y="0"/>
                    </a:lnTo>
                    <a:lnTo>
                      <a:pt x="1423101" y="1968585"/>
                    </a:lnTo>
                    <a:lnTo>
                      <a:pt x="0" y="19685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rPr>
                  <a:t>Medicare Established</a:t>
                </a:r>
              </a:p>
            </p:txBody>
          </p:sp>
          <p:sp>
            <p:nvSpPr>
              <p:cNvPr id="73" name="Oval 72">
                <a:extLst>
                  <a:ext uri="{FF2B5EF4-FFF2-40B4-BE49-F238E27FC236}">
                    <a16:creationId xmlns:a16="http://schemas.microsoft.com/office/drawing/2014/main" id="{1DF4BCD9-6FA8-4AC4-9AA2-492D08C1953A}"/>
                  </a:ext>
                </a:extLst>
              </p:cNvPr>
              <p:cNvSpPr/>
              <p:nvPr/>
            </p:nvSpPr>
            <p:spPr>
              <a:xfrm>
                <a:off x="6840754" y="3154398"/>
                <a:ext cx="637583" cy="609600"/>
              </a:xfrm>
              <a:prstGeom prst="ellipse">
                <a:avLst/>
              </a:prstGeom>
              <a:solidFill>
                <a:schemeClr val="bg1"/>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sp>
          <p:nvSpPr>
            <p:cNvPr id="58" name="TextBox 57">
              <a:extLst>
                <a:ext uri="{FF2B5EF4-FFF2-40B4-BE49-F238E27FC236}">
                  <a16:creationId xmlns:a16="http://schemas.microsoft.com/office/drawing/2014/main" id="{9564FD54-934E-487D-8E98-324269F8C099}"/>
                </a:ext>
              </a:extLst>
            </p:cNvPr>
            <p:cNvSpPr txBox="1"/>
            <p:nvPr/>
          </p:nvSpPr>
          <p:spPr>
            <a:xfrm>
              <a:off x="933720" y="3411159"/>
              <a:ext cx="491836" cy="140731"/>
            </a:xfrm>
            <a:prstGeom prst="rect">
              <a:avLst/>
            </a:prstGeom>
          </p:spPr>
          <p:txBody>
            <a:bodyPr wrap="square" lIns="0" tIns="0" rIns="0" bIns="0" rtlCol="0" anchor="t">
              <a:noAutofit/>
            </a:bodyPr>
            <a:lstStyle/>
            <a:p>
              <a:pPr algn="ctr">
                <a:lnSpc>
                  <a:spcPts val="1200"/>
                </a:lnSpc>
              </a:pPr>
              <a:r>
                <a:rPr lang="en-US" sz="1600" b="1" dirty="0">
                  <a:solidFill>
                    <a:schemeClr val="bg1"/>
                  </a:solidFill>
                  <a:latin typeface="Arial" panose="020B0604020202020204" pitchFamily="34" charset="0"/>
                  <a:cs typeface="FS Thrive Elliot Regular"/>
                </a:rPr>
                <a:t>1935</a:t>
              </a:r>
              <a:endParaRPr lang="en-US" b="1" dirty="0">
                <a:solidFill>
                  <a:schemeClr val="bg1"/>
                </a:solidFill>
                <a:latin typeface="Arial" panose="020B0604020202020204" pitchFamily="34" charset="0"/>
                <a:cs typeface="FS Thrive Elliot Regular"/>
              </a:endParaRPr>
            </a:p>
          </p:txBody>
        </p:sp>
        <p:sp>
          <p:nvSpPr>
            <p:cNvPr id="59" name="TextBox 58">
              <a:extLst>
                <a:ext uri="{FF2B5EF4-FFF2-40B4-BE49-F238E27FC236}">
                  <a16:creationId xmlns:a16="http://schemas.microsoft.com/office/drawing/2014/main" id="{4505F7F8-F23B-43F8-B126-29BDCC7162CC}"/>
                </a:ext>
              </a:extLst>
            </p:cNvPr>
            <p:cNvSpPr txBox="1"/>
            <p:nvPr/>
          </p:nvSpPr>
          <p:spPr>
            <a:xfrm>
              <a:off x="2414425" y="3411159"/>
              <a:ext cx="491836" cy="140731"/>
            </a:xfrm>
            <a:prstGeom prst="rect">
              <a:avLst/>
            </a:prstGeom>
          </p:spPr>
          <p:txBody>
            <a:bodyPr wrap="square" lIns="0" tIns="0" rIns="0" bIns="0" rtlCol="0" anchor="t">
              <a:noAutofit/>
            </a:bodyPr>
            <a:lstStyle/>
            <a:p>
              <a:pPr algn="ctr">
                <a:lnSpc>
                  <a:spcPts val="1200"/>
                </a:lnSpc>
              </a:pPr>
              <a:r>
                <a:rPr lang="en-US" sz="1600" b="1" dirty="0">
                  <a:solidFill>
                    <a:srgbClr val="000000"/>
                  </a:solidFill>
                  <a:latin typeface="Arial" panose="020B0604020202020204" pitchFamily="34" charset="0"/>
                  <a:cs typeface="FS Thrive Elliot Regular"/>
                </a:rPr>
                <a:t>1940</a:t>
              </a:r>
              <a:endParaRPr lang="en-US" b="1" dirty="0">
                <a:solidFill>
                  <a:srgbClr val="000000"/>
                </a:solidFill>
                <a:latin typeface="Arial" panose="020B0604020202020204" pitchFamily="34" charset="0"/>
                <a:cs typeface="FS Thrive Elliot Regular"/>
              </a:endParaRPr>
            </a:p>
          </p:txBody>
        </p:sp>
        <p:sp>
          <p:nvSpPr>
            <p:cNvPr id="60" name="TextBox 59">
              <a:extLst>
                <a:ext uri="{FF2B5EF4-FFF2-40B4-BE49-F238E27FC236}">
                  <a16:creationId xmlns:a16="http://schemas.microsoft.com/office/drawing/2014/main" id="{35D68D36-09A5-414B-B9A4-9F3D1CB88CA0}"/>
                </a:ext>
              </a:extLst>
            </p:cNvPr>
            <p:cNvSpPr txBox="1"/>
            <p:nvPr/>
          </p:nvSpPr>
          <p:spPr>
            <a:xfrm>
              <a:off x="3914179" y="3414371"/>
              <a:ext cx="491836" cy="140731"/>
            </a:xfrm>
            <a:prstGeom prst="rect">
              <a:avLst/>
            </a:prstGeom>
          </p:spPr>
          <p:txBody>
            <a:bodyPr wrap="square" lIns="0" tIns="0" rIns="0" bIns="0" rtlCol="0" anchor="t">
              <a:noAutofit/>
            </a:bodyPr>
            <a:lstStyle/>
            <a:p>
              <a:pPr algn="ctr">
                <a:lnSpc>
                  <a:spcPts val="1200"/>
                </a:lnSpc>
              </a:pPr>
              <a:r>
                <a:rPr lang="en-US" sz="1600" b="1" dirty="0">
                  <a:solidFill>
                    <a:srgbClr val="000000"/>
                  </a:solidFill>
                  <a:latin typeface="Arial" panose="020B0604020202020204" pitchFamily="34" charset="0"/>
                  <a:cs typeface="FS Thrive Elliot Regular"/>
                </a:rPr>
                <a:t>1950</a:t>
              </a:r>
              <a:endParaRPr lang="en-US" b="1" dirty="0">
                <a:solidFill>
                  <a:srgbClr val="000000"/>
                </a:solidFill>
                <a:latin typeface="Arial" panose="020B0604020202020204" pitchFamily="34" charset="0"/>
                <a:cs typeface="FS Thrive Elliot Regular"/>
              </a:endParaRPr>
            </a:p>
          </p:txBody>
        </p:sp>
        <p:sp>
          <p:nvSpPr>
            <p:cNvPr id="61" name="TextBox 60">
              <a:extLst>
                <a:ext uri="{FF2B5EF4-FFF2-40B4-BE49-F238E27FC236}">
                  <a16:creationId xmlns:a16="http://schemas.microsoft.com/office/drawing/2014/main" id="{A6A934DC-2BD5-4E43-A052-9927C22B7D76}"/>
                </a:ext>
              </a:extLst>
            </p:cNvPr>
            <p:cNvSpPr txBox="1"/>
            <p:nvPr/>
          </p:nvSpPr>
          <p:spPr>
            <a:xfrm>
              <a:off x="5420861" y="3414371"/>
              <a:ext cx="491836" cy="140731"/>
            </a:xfrm>
            <a:prstGeom prst="rect">
              <a:avLst/>
            </a:prstGeom>
          </p:spPr>
          <p:txBody>
            <a:bodyPr wrap="square" lIns="0" tIns="0" rIns="0" bIns="0" rtlCol="0" anchor="t">
              <a:noAutofit/>
            </a:bodyPr>
            <a:lstStyle/>
            <a:p>
              <a:pPr algn="ctr">
                <a:lnSpc>
                  <a:spcPts val="1200"/>
                </a:lnSpc>
              </a:pPr>
              <a:r>
                <a:rPr lang="en-US" sz="1600" b="1" dirty="0">
                  <a:solidFill>
                    <a:srgbClr val="000000"/>
                  </a:solidFill>
                  <a:latin typeface="Arial" panose="020B0604020202020204" pitchFamily="34" charset="0"/>
                  <a:cs typeface="FS Thrive Elliot Regular"/>
                </a:rPr>
                <a:t>1956</a:t>
              </a:r>
              <a:endParaRPr lang="en-US" b="1" dirty="0">
                <a:solidFill>
                  <a:srgbClr val="000000"/>
                </a:solidFill>
                <a:latin typeface="Arial" panose="020B0604020202020204" pitchFamily="34" charset="0"/>
                <a:cs typeface="FS Thrive Elliot Regular"/>
              </a:endParaRPr>
            </a:p>
          </p:txBody>
        </p:sp>
        <p:sp>
          <p:nvSpPr>
            <p:cNvPr id="62" name="TextBox 61">
              <a:extLst>
                <a:ext uri="{FF2B5EF4-FFF2-40B4-BE49-F238E27FC236}">
                  <a16:creationId xmlns:a16="http://schemas.microsoft.com/office/drawing/2014/main" id="{A45D319E-CCFE-479B-86BE-F0A9AF93FF90}"/>
                </a:ext>
              </a:extLst>
            </p:cNvPr>
            <p:cNvSpPr txBox="1"/>
            <p:nvPr/>
          </p:nvSpPr>
          <p:spPr>
            <a:xfrm>
              <a:off x="6913628" y="3423872"/>
              <a:ext cx="491836" cy="140731"/>
            </a:xfrm>
            <a:prstGeom prst="rect">
              <a:avLst/>
            </a:prstGeom>
          </p:spPr>
          <p:txBody>
            <a:bodyPr wrap="square" lIns="0" tIns="0" rIns="0" bIns="0" rtlCol="0" anchor="t">
              <a:noAutofit/>
            </a:bodyPr>
            <a:lstStyle/>
            <a:p>
              <a:pPr algn="ctr">
                <a:lnSpc>
                  <a:spcPts val="1200"/>
                </a:lnSpc>
              </a:pPr>
              <a:r>
                <a:rPr lang="en-US" sz="1600" b="1" dirty="0">
                  <a:solidFill>
                    <a:srgbClr val="000000"/>
                  </a:solidFill>
                  <a:latin typeface="Arial" panose="020B0604020202020204" pitchFamily="34" charset="0"/>
                  <a:cs typeface="FS Thrive Elliot Regular"/>
                </a:rPr>
                <a:t>1965</a:t>
              </a:r>
              <a:endParaRPr lang="en-US" b="1" dirty="0">
                <a:solidFill>
                  <a:srgbClr val="000000"/>
                </a:solidFill>
                <a:latin typeface="Arial" panose="020B0604020202020204" pitchFamily="34" charset="0"/>
                <a:cs typeface="FS Thrive Elliot Regular"/>
              </a:endParaRPr>
            </a:p>
          </p:txBody>
        </p:sp>
      </p:grpSp>
      <p:cxnSp>
        <p:nvCxnSpPr>
          <p:cNvPr id="3" name="Straight Connector 2">
            <a:extLst>
              <a:ext uri="{FF2B5EF4-FFF2-40B4-BE49-F238E27FC236}">
                <a16:creationId xmlns:a16="http://schemas.microsoft.com/office/drawing/2014/main" id="{F3A56AF7-A390-42AD-B26A-679EE3FA2F71}"/>
              </a:ext>
            </a:extLst>
          </p:cNvPr>
          <p:cNvCxnSpPr/>
          <p:nvPr/>
        </p:nvCxnSpPr>
        <p:spPr>
          <a:xfrm>
            <a:off x="1219200" y="2514600"/>
            <a:ext cx="0" cy="22860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8434BCD-E0B9-42E6-9DCC-418BAECE3B73}"/>
              </a:ext>
            </a:extLst>
          </p:cNvPr>
          <p:cNvCxnSpPr/>
          <p:nvPr/>
        </p:nvCxnSpPr>
        <p:spPr>
          <a:xfrm>
            <a:off x="4191000" y="2505075"/>
            <a:ext cx="0" cy="22860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0F9BA72-DA5C-469E-9BCC-4DBBCB0F5148}"/>
              </a:ext>
            </a:extLst>
          </p:cNvPr>
          <p:cNvCxnSpPr/>
          <p:nvPr/>
        </p:nvCxnSpPr>
        <p:spPr>
          <a:xfrm>
            <a:off x="7162800" y="2514600"/>
            <a:ext cx="0" cy="22860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7BC21679-EB37-45BE-B2BD-FB36480E974F}"/>
              </a:ext>
            </a:extLst>
          </p:cNvPr>
          <p:cNvCxnSpPr/>
          <p:nvPr/>
        </p:nvCxnSpPr>
        <p:spPr>
          <a:xfrm>
            <a:off x="2686050" y="4155884"/>
            <a:ext cx="0" cy="22860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0D69190-005E-474F-B1A1-231742E4F8CD}"/>
              </a:ext>
            </a:extLst>
          </p:cNvPr>
          <p:cNvCxnSpPr/>
          <p:nvPr/>
        </p:nvCxnSpPr>
        <p:spPr>
          <a:xfrm>
            <a:off x="5705475" y="4165409"/>
            <a:ext cx="0" cy="22860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30" name="Picture 29" descr="A picture containing flower&#10;&#10;Description automatically generated">
            <a:extLst>
              <a:ext uri="{FF2B5EF4-FFF2-40B4-BE49-F238E27FC236}">
                <a16:creationId xmlns:a16="http://schemas.microsoft.com/office/drawing/2014/main" id="{0C1A3451-0102-43CE-9BCE-FB2D53CC012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42868" y="304800"/>
            <a:ext cx="731547" cy="730332"/>
          </a:xfrm>
          <a:prstGeom prst="rect">
            <a:avLst/>
          </a:prstGeom>
        </p:spPr>
      </p:pic>
    </p:spTree>
    <p:extLst>
      <p:ext uri="{BB962C8B-B14F-4D97-AF65-F5344CB8AC3E}">
        <p14:creationId xmlns:p14="http://schemas.microsoft.com/office/powerpoint/2010/main" val="3370169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8229600" cy="904122"/>
          </a:xfrm>
        </p:spPr>
        <p:txBody>
          <a:bodyPr/>
          <a:lstStyle/>
          <a:p>
            <a:r>
              <a:rPr lang="en-US" dirty="0"/>
              <a:t>The Retirement Benefit</a:t>
            </a:r>
          </a:p>
        </p:txBody>
      </p:sp>
      <p:grpSp>
        <p:nvGrpSpPr>
          <p:cNvPr id="16" name="Group 15">
            <a:extLst>
              <a:ext uri="{FF2B5EF4-FFF2-40B4-BE49-F238E27FC236}">
                <a16:creationId xmlns:a16="http://schemas.microsoft.com/office/drawing/2014/main" id="{2AA2DF34-9E05-4866-895F-3B886E459A7D}"/>
              </a:ext>
            </a:extLst>
          </p:cNvPr>
          <p:cNvGrpSpPr/>
          <p:nvPr/>
        </p:nvGrpSpPr>
        <p:grpSpPr>
          <a:xfrm>
            <a:off x="792480" y="1610516"/>
            <a:ext cx="7589520" cy="4256884"/>
            <a:chOff x="792480" y="1610516"/>
            <a:chExt cx="7589520" cy="4256884"/>
          </a:xfrm>
        </p:grpSpPr>
        <p:sp>
          <p:nvSpPr>
            <p:cNvPr id="18" name="Content Placeholder 5">
              <a:extLst>
                <a:ext uri="{FF2B5EF4-FFF2-40B4-BE49-F238E27FC236}">
                  <a16:creationId xmlns:a16="http://schemas.microsoft.com/office/drawing/2014/main" id="{7F77AAA5-2FB3-48DE-8DC0-327C9674D905}"/>
                </a:ext>
              </a:extLst>
            </p:cNvPr>
            <p:cNvSpPr txBox="1">
              <a:spLocks/>
            </p:cNvSpPr>
            <p:nvPr/>
          </p:nvSpPr>
          <p:spPr>
            <a:xfrm>
              <a:off x="3535680" y="3007698"/>
              <a:ext cx="2103120" cy="2859702"/>
            </a:xfrm>
            <a:prstGeom prst="rect">
              <a:avLst/>
            </a:prstGeom>
            <a:solidFill>
              <a:schemeClr val="tx2">
                <a:lumMod val="20000"/>
                <a:lumOff val="80000"/>
              </a:schemeClr>
            </a:solidFill>
          </p:spPr>
          <p:txBody>
            <a:bodyPr vert="horz" wrap="square" lIns="91440" tIns="91440" rIns="91440" bIns="91440" numCol="1" rtlCol="0">
              <a:noAutofit/>
            </a:bodyPr>
            <a:lstStyle>
              <a:lvl1pPr marL="342900" indent="-342900" algn="l" defTabSz="457200" rtl="0" eaLnBrk="1" latinLnBrk="0" hangingPunct="1">
                <a:lnSpc>
                  <a:spcPct val="100000"/>
                </a:lnSpc>
                <a:spcBef>
                  <a:spcPts val="0"/>
                </a:spcBef>
                <a:spcAft>
                  <a:spcPts val="800"/>
                </a:spcAft>
                <a:buFont typeface="Arial"/>
                <a:buChar char="•"/>
                <a:defRPr sz="2000" b="0" i="0" kern="1200">
                  <a:solidFill>
                    <a:schemeClr val="tx1"/>
                  </a:solidFill>
                  <a:latin typeface="+mn-lt"/>
                  <a:ea typeface="+mn-ea"/>
                  <a:cs typeface="FS Thrive Elliot Regular"/>
                </a:defRPr>
              </a:lvl1pPr>
              <a:lvl2pPr marL="742950" indent="-285750" algn="l" defTabSz="457200" rtl="0" eaLnBrk="1" latinLnBrk="0" hangingPunct="1">
                <a:lnSpc>
                  <a:spcPct val="100000"/>
                </a:lnSpc>
                <a:spcBef>
                  <a:spcPts val="0"/>
                </a:spcBef>
                <a:spcAft>
                  <a:spcPts val="800"/>
                </a:spcAft>
                <a:buFont typeface="Arial"/>
                <a:buChar char="–"/>
                <a:defRPr sz="2000" b="0" i="0" kern="1200">
                  <a:solidFill>
                    <a:schemeClr val="tx1"/>
                  </a:solidFill>
                  <a:latin typeface="+mn-lt"/>
                  <a:ea typeface="+mn-ea"/>
                  <a:cs typeface="FS Thrive Elliot Regular"/>
                </a:defRPr>
              </a:lvl2pPr>
              <a:lvl3pPr marL="1143000" indent="-228600" algn="l" defTabSz="457200" rtl="0" eaLnBrk="1" latinLnBrk="0" hangingPunct="1">
                <a:lnSpc>
                  <a:spcPct val="100000"/>
                </a:lnSpc>
                <a:spcBef>
                  <a:spcPts val="0"/>
                </a:spcBef>
                <a:spcAft>
                  <a:spcPts val="800"/>
                </a:spcAft>
                <a:buFont typeface="Wingdings" charset="2"/>
                <a:buChar char="§"/>
                <a:defRPr sz="2000" b="0" i="0" kern="1200">
                  <a:solidFill>
                    <a:schemeClr val="tx1"/>
                  </a:solidFill>
                  <a:latin typeface="+mn-lt"/>
                  <a:ea typeface="+mn-ea"/>
                  <a:cs typeface="FS Thrive Elliot Regular"/>
                </a:defRPr>
              </a:lvl3pPr>
              <a:lvl4pPr marL="1600200" indent="-228600" algn="l" defTabSz="457200" rtl="0" eaLnBrk="1" latinLnBrk="0" hangingPunct="1">
                <a:spcBef>
                  <a:spcPct val="20000"/>
                </a:spcBef>
                <a:buFont typeface="Arial"/>
                <a:buChar char="–"/>
                <a:defRPr sz="1100" b="0" i="0" kern="1200">
                  <a:solidFill>
                    <a:schemeClr val="tx1"/>
                  </a:solidFill>
                  <a:latin typeface="FS Thrive Elliot Regular"/>
                  <a:ea typeface="+mn-ea"/>
                  <a:cs typeface="FS Thrive Elliot Regular"/>
                </a:defRPr>
              </a:lvl4pPr>
              <a:lvl5pPr marL="2057400" indent="-228600" algn="l" defTabSz="457200" rtl="0" eaLnBrk="1" latinLnBrk="0" hangingPunct="1">
                <a:spcBef>
                  <a:spcPct val="20000"/>
                </a:spcBef>
                <a:buFont typeface="Arial"/>
                <a:buChar char="»"/>
                <a:defRPr sz="800" b="0" i="0" kern="1200">
                  <a:solidFill>
                    <a:schemeClr val="tx1"/>
                  </a:solidFill>
                  <a:latin typeface="FS Thrive Elliot Regular"/>
                  <a:ea typeface="+mn-ea"/>
                  <a:cs typeface="FS Thrive Ellio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182880">
                <a:buFont typeface="Wingdings" panose="05000000000000000000" pitchFamily="2" charset="2"/>
                <a:buChar char="§"/>
              </a:pPr>
              <a:r>
                <a:rPr lang="en-US" sz="1400" dirty="0">
                  <a:latin typeface="Arial" panose="020B0604020202020204" pitchFamily="34" charset="0"/>
                </a:rPr>
                <a:t>Employee contributes 6.2% to program</a:t>
              </a:r>
            </a:p>
            <a:p>
              <a:pPr marL="182880" indent="-182880">
                <a:buFont typeface="Wingdings" panose="05000000000000000000" pitchFamily="2" charset="2"/>
                <a:buChar char="§"/>
              </a:pPr>
              <a:r>
                <a:rPr lang="en-US" sz="1400" dirty="0">
                  <a:latin typeface="Arial" panose="020B0604020202020204" pitchFamily="34" charset="0"/>
                </a:rPr>
                <a:t>Employer contributes 6.2% to program</a:t>
              </a:r>
            </a:p>
            <a:p>
              <a:pPr marL="182880" indent="-182880">
                <a:buFont typeface="Wingdings" panose="05000000000000000000" pitchFamily="2" charset="2"/>
                <a:buChar char="§"/>
              </a:pPr>
              <a:r>
                <a:rPr lang="en-US" sz="1400" dirty="0">
                  <a:latin typeface="Arial" panose="020B0604020202020204" pitchFamily="34" charset="0"/>
                </a:rPr>
                <a:t>Wage capped at $137,700 for 2020 ($142,800 for 2021)</a:t>
              </a:r>
            </a:p>
            <a:p>
              <a:pPr marL="182880" indent="-182880">
                <a:buFont typeface="Wingdings" panose="05000000000000000000" pitchFamily="2" charset="2"/>
                <a:buChar char="§"/>
              </a:pPr>
              <a:r>
                <a:rPr lang="en-US" sz="1400" dirty="0">
                  <a:latin typeface="Arial" panose="020B0604020202020204" pitchFamily="34" charset="0"/>
                </a:rPr>
                <a:t>Known as “Old Age, Survivor and Disability Insurance” (OASDI) tax</a:t>
              </a:r>
            </a:p>
          </p:txBody>
        </p:sp>
        <p:sp>
          <p:nvSpPr>
            <p:cNvPr id="19" name="Content Placeholder 5">
              <a:extLst>
                <a:ext uri="{FF2B5EF4-FFF2-40B4-BE49-F238E27FC236}">
                  <a16:creationId xmlns:a16="http://schemas.microsoft.com/office/drawing/2014/main" id="{7DB2AE1A-460E-425C-95C8-8004934399A7}"/>
                </a:ext>
              </a:extLst>
            </p:cNvPr>
            <p:cNvSpPr txBox="1">
              <a:spLocks/>
            </p:cNvSpPr>
            <p:nvPr/>
          </p:nvSpPr>
          <p:spPr>
            <a:xfrm>
              <a:off x="6278880" y="3007699"/>
              <a:ext cx="2103120" cy="1645920"/>
            </a:xfrm>
            <a:prstGeom prst="rect">
              <a:avLst/>
            </a:prstGeom>
            <a:solidFill>
              <a:schemeClr val="tx2">
                <a:lumMod val="20000"/>
                <a:lumOff val="80000"/>
              </a:schemeClr>
            </a:solidFill>
          </p:spPr>
          <p:txBody>
            <a:bodyPr vert="horz" lIns="91440" tIns="91440" rIns="91440" bIns="91440" numCol="1" rtlCol="0">
              <a:noAutofit/>
            </a:bodyPr>
            <a:lstStyle>
              <a:lvl1pPr marL="342900" indent="-342900" algn="l" defTabSz="457200" rtl="0" eaLnBrk="1" latinLnBrk="0" hangingPunct="1">
                <a:lnSpc>
                  <a:spcPct val="100000"/>
                </a:lnSpc>
                <a:spcBef>
                  <a:spcPts val="0"/>
                </a:spcBef>
                <a:spcAft>
                  <a:spcPts val="800"/>
                </a:spcAft>
                <a:buFont typeface="Arial"/>
                <a:buChar char="•"/>
                <a:defRPr sz="2000" b="0" i="0" kern="1200">
                  <a:solidFill>
                    <a:schemeClr val="tx1"/>
                  </a:solidFill>
                  <a:latin typeface="+mn-lt"/>
                  <a:ea typeface="+mn-ea"/>
                  <a:cs typeface="FS Thrive Elliot Regular"/>
                </a:defRPr>
              </a:lvl1pPr>
              <a:lvl2pPr marL="742950" indent="-285750" algn="l" defTabSz="457200" rtl="0" eaLnBrk="1" latinLnBrk="0" hangingPunct="1">
                <a:lnSpc>
                  <a:spcPct val="100000"/>
                </a:lnSpc>
                <a:spcBef>
                  <a:spcPts val="0"/>
                </a:spcBef>
                <a:spcAft>
                  <a:spcPts val="800"/>
                </a:spcAft>
                <a:buFont typeface="Arial"/>
                <a:buChar char="–"/>
                <a:defRPr sz="2000" b="0" i="0" kern="1200">
                  <a:solidFill>
                    <a:schemeClr val="tx1"/>
                  </a:solidFill>
                  <a:latin typeface="+mn-lt"/>
                  <a:ea typeface="+mn-ea"/>
                  <a:cs typeface="FS Thrive Elliot Regular"/>
                </a:defRPr>
              </a:lvl2pPr>
              <a:lvl3pPr marL="1143000" indent="-228600" algn="l" defTabSz="457200" rtl="0" eaLnBrk="1" latinLnBrk="0" hangingPunct="1">
                <a:lnSpc>
                  <a:spcPct val="100000"/>
                </a:lnSpc>
                <a:spcBef>
                  <a:spcPts val="0"/>
                </a:spcBef>
                <a:spcAft>
                  <a:spcPts val="800"/>
                </a:spcAft>
                <a:buFont typeface="Wingdings" charset="2"/>
                <a:buChar char="§"/>
                <a:defRPr sz="2000" b="0" i="0" kern="1200">
                  <a:solidFill>
                    <a:schemeClr val="tx1"/>
                  </a:solidFill>
                  <a:latin typeface="+mn-lt"/>
                  <a:ea typeface="+mn-ea"/>
                  <a:cs typeface="FS Thrive Elliot Regular"/>
                </a:defRPr>
              </a:lvl3pPr>
              <a:lvl4pPr marL="1600200" indent="-228600" algn="l" defTabSz="457200" rtl="0" eaLnBrk="1" latinLnBrk="0" hangingPunct="1">
                <a:spcBef>
                  <a:spcPct val="20000"/>
                </a:spcBef>
                <a:buFont typeface="Arial"/>
                <a:buChar char="–"/>
                <a:defRPr sz="1100" b="0" i="0" kern="1200">
                  <a:solidFill>
                    <a:schemeClr val="tx1"/>
                  </a:solidFill>
                  <a:latin typeface="FS Thrive Elliot Regular"/>
                  <a:ea typeface="+mn-ea"/>
                  <a:cs typeface="FS Thrive Elliot Regular"/>
                </a:defRPr>
              </a:lvl4pPr>
              <a:lvl5pPr marL="2057400" indent="-228600" algn="l" defTabSz="457200" rtl="0" eaLnBrk="1" latinLnBrk="0" hangingPunct="1">
                <a:spcBef>
                  <a:spcPct val="20000"/>
                </a:spcBef>
                <a:buFont typeface="Arial"/>
                <a:buChar char="»"/>
                <a:defRPr sz="800" b="0" i="0" kern="1200">
                  <a:solidFill>
                    <a:schemeClr val="tx1"/>
                  </a:solidFill>
                  <a:latin typeface="FS Thrive Elliot Regular"/>
                  <a:ea typeface="+mn-ea"/>
                  <a:cs typeface="FS Thrive Ellio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182880">
                <a:buFont typeface="Wingdings" panose="05000000000000000000" pitchFamily="2" charset="2"/>
                <a:buChar char="§"/>
              </a:pPr>
              <a:r>
                <a:rPr lang="en-US" sz="1400" dirty="0">
                  <a:latin typeface="Arial" panose="020B0604020202020204" pitchFamily="34" charset="0"/>
                </a:rPr>
                <a:t>Earlier payments will reduce benefits</a:t>
              </a:r>
            </a:p>
            <a:p>
              <a:pPr marL="182880" indent="-182880">
                <a:buFont typeface="Wingdings" panose="05000000000000000000" pitchFamily="2" charset="2"/>
                <a:buChar char="§"/>
              </a:pPr>
              <a:r>
                <a:rPr lang="en-US" sz="1400" dirty="0">
                  <a:latin typeface="Arial" panose="020B0604020202020204" pitchFamily="34" charset="0"/>
                </a:rPr>
                <a:t>Later payments will increase benefit</a:t>
              </a:r>
            </a:p>
            <a:p>
              <a:pPr marL="182880" indent="-182880">
                <a:buFont typeface="Wingdings" panose="05000000000000000000" pitchFamily="2" charset="2"/>
                <a:buChar char="§"/>
              </a:pPr>
              <a:r>
                <a:rPr lang="en-US" sz="1400" dirty="0">
                  <a:latin typeface="Arial" panose="020B0604020202020204" pitchFamily="34" charset="0"/>
                </a:rPr>
                <a:t>May be adjusted annually for COLA</a:t>
              </a:r>
            </a:p>
          </p:txBody>
        </p:sp>
        <p:sp>
          <p:nvSpPr>
            <p:cNvPr id="24" name="Content Placeholder 5">
              <a:extLst>
                <a:ext uri="{FF2B5EF4-FFF2-40B4-BE49-F238E27FC236}">
                  <a16:creationId xmlns:a16="http://schemas.microsoft.com/office/drawing/2014/main" id="{A172ADBD-6565-4500-B34C-6A5E38EB3E2A}"/>
                </a:ext>
              </a:extLst>
            </p:cNvPr>
            <p:cNvSpPr txBox="1">
              <a:spLocks/>
            </p:cNvSpPr>
            <p:nvPr/>
          </p:nvSpPr>
          <p:spPr>
            <a:xfrm>
              <a:off x="792480" y="3000234"/>
              <a:ext cx="2103120" cy="2333765"/>
            </a:xfrm>
            <a:prstGeom prst="rect">
              <a:avLst/>
            </a:prstGeom>
            <a:solidFill>
              <a:schemeClr val="tx2">
                <a:lumMod val="20000"/>
                <a:lumOff val="80000"/>
              </a:schemeClr>
            </a:solidFill>
          </p:spPr>
          <p:txBody>
            <a:bodyPr vert="horz" lIns="91440" tIns="91440" rIns="91440" bIns="91440" numCol="1" rtlCol="0">
              <a:noAutofit/>
            </a:bodyPr>
            <a:lstStyle>
              <a:lvl1pPr marL="342900" indent="-342900" algn="l" defTabSz="457200" rtl="0" eaLnBrk="1" latinLnBrk="0" hangingPunct="1">
                <a:lnSpc>
                  <a:spcPct val="100000"/>
                </a:lnSpc>
                <a:spcBef>
                  <a:spcPts val="0"/>
                </a:spcBef>
                <a:spcAft>
                  <a:spcPts val="800"/>
                </a:spcAft>
                <a:buFont typeface="Arial"/>
                <a:buChar char="•"/>
                <a:defRPr sz="2000" b="0" i="0" kern="1200">
                  <a:solidFill>
                    <a:schemeClr val="tx1"/>
                  </a:solidFill>
                  <a:latin typeface="+mn-lt"/>
                  <a:ea typeface="+mn-ea"/>
                  <a:cs typeface="FS Thrive Elliot Regular"/>
                </a:defRPr>
              </a:lvl1pPr>
              <a:lvl2pPr marL="742950" indent="-285750" algn="l" defTabSz="457200" rtl="0" eaLnBrk="1" latinLnBrk="0" hangingPunct="1">
                <a:lnSpc>
                  <a:spcPct val="100000"/>
                </a:lnSpc>
                <a:spcBef>
                  <a:spcPts val="0"/>
                </a:spcBef>
                <a:spcAft>
                  <a:spcPts val="800"/>
                </a:spcAft>
                <a:buFont typeface="Arial"/>
                <a:buChar char="–"/>
                <a:defRPr sz="2000" b="0" i="0" kern="1200">
                  <a:solidFill>
                    <a:schemeClr val="tx1"/>
                  </a:solidFill>
                  <a:latin typeface="+mn-lt"/>
                  <a:ea typeface="+mn-ea"/>
                  <a:cs typeface="FS Thrive Elliot Regular"/>
                </a:defRPr>
              </a:lvl2pPr>
              <a:lvl3pPr marL="1143000" indent="-228600" algn="l" defTabSz="457200" rtl="0" eaLnBrk="1" latinLnBrk="0" hangingPunct="1">
                <a:lnSpc>
                  <a:spcPct val="100000"/>
                </a:lnSpc>
                <a:spcBef>
                  <a:spcPts val="0"/>
                </a:spcBef>
                <a:spcAft>
                  <a:spcPts val="800"/>
                </a:spcAft>
                <a:buFont typeface="Wingdings" charset="2"/>
                <a:buChar char="§"/>
                <a:defRPr sz="2000" b="0" i="0" kern="1200">
                  <a:solidFill>
                    <a:schemeClr val="tx1"/>
                  </a:solidFill>
                  <a:latin typeface="+mn-lt"/>
                  <a:ea typeface="+mn-ea"/>
                  <a:cs typeface="FS Thrive Elliot Regular"/>
                </a:defRPr>
              </a:lvl3pPr>
              <a:lvl4pPr marL="1600200" indent="-228600" algn="l" defTabSz="457200" rtl="0" eaLnBrk="1" latinLnBrk="0" hangingPunct="1">
                <a:spcBef>
                  <a:spcPct val="20000"/>
                </a:spcBef>
                <a:buFont typeface="Arial"/>
                <a:buChar char="–"/>
                <a:defRPr sz="1100" b="0" i="0" kern="1200">
                  <a:solidFill>
                    <a:schemeClr val="tx1"/>
                  </a:solidFill>
                  <a:latin typeface="FS Thrive Elliot Regular"/>
                  <a:ea typeface="+mn-ea"/>
                  <a:cs typeface="FS Thrive Elliot Regular"/>
                </a:defRPr>
              </a:lvl4pPr>
              <a:lvl5pPr marL="2057400" indent="-228600" algn="l" defTabSz="457200" rtl="0" eaLnBrk="1" latinLnBrk="0" hangingPunct="1">
                <a:spcBef>
                  <a:spcPct val="20000"/>
                </a:spcBef>
                <a:buFont typeface="Arial"/>
                <a:buChar char="»"/>
                <a:defRPr sz="800" b="0" i="0" kern="1200">
                  <a:solidFill>
                    <a:schemeClr val="tx1"/>
                  </a:solidFill>
                  <a:latin typeface="FS Thrive Elliot Regular"/>
                  <a:ea typeface="+mn-ea"/>
                  <a:cs typeface="FS Thrive Ellio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182880">
                <a:buFont typeface="Wingdings" panose="05000000000000000000" pitchFamily="2" charset="2"/>
                <a:buChar char="§"/>
              </a:pPr>
              <a:r>
                <a:rPr lang="en-US" sz="1400" dirty="0">
                  <a:latin typeface="Arial" panose="020B0604020202020204" pitchFamily="34" charset="0"/>
                </a:rPr>
                <a:t>40 credits to be considered fully insured</a:t>
              </a:r>
            </a:p>
            <a:p>
              <a:pPr marL="182880" indent="-182880">
                <a:buFont typeface="Wingdings" panose="05000000000000000000" pitchFamily="2" charset="2"/>
                <a:buChar char="§"/>
              </a:pPr>
              <a:r>
                <a:rPr lang="en-US" sz="1400" dirty="0">
                  <a:latin typeface="Arial" panose="020B0604020202020204" pitchFamily="34" charset="0"/>
                </a:rPr>
                <a:t>1 credit for every $1,410 earned income in 2020 ($1,470 in 2021)</a:t>
              </a:r>
            </a:p>
            <a:p>
              <a:pPr marL="182880" indent="-182880">
                <a:buFont typeface="Wingdings" panose="05000000000000000000" pitchFamily="2" charset="2"/>
                <a:buChar char="§"/>
              </a:pPr>
              <a:r>
                <a:rPr lang="en-US" sz="1400" dirty="0">
                  <a:latin typeface="Arial" panose="020B0604020202020204" pitchFamily="34" charset="0"/>
                </a:rPr>
                <a:t>Maximum of 4 credits per year</a:t>
              </a:r>
            </a:p>
          </p:txBody>
        </p:sp>
        <p:sp>
          <p:nvSpPr>
            <p:cNvPr id="25" name="Content Placeholder 5">
              <a:extLst>
                <a:ext uri="{FF2B5EF4-FFF2-40B4-BE49-F238E27FC236}">
                  <a16:creationId xmlns:a16="http://schemas.microsoft.com/office/drawing/2014/main" id="{AA5D41A7-3124-4C43-83F2-E848D753F28E}"/>
                </a:ext>
              </a:extLst>
            </p:cNvPr>
            <p:cNvSpPr txBox="1">
              <a:spLocks/>
            </p:cNvSpPr>
            <p:nvPr/>
          </p:nvSpPr>
          <p:spPr>
            <a:xfrm>
              <a:off x="1243069" y="2487999"/>
              <a:ext cx="1195331" cy="307777"/>
            </a:xfrm>
            <a:prstGeom prst="rect">
              <a:avLst/>
            </a:prstGeom>
          </p:spPr>
          <p:txBody>
            <a:bodyPr vert="horz" wrap="square" lIns="0" tIns="0" rIns="0" bIns="0" numCol="1" rtlCol="0">
              <a:spAutoFit/>
            </a:bodyPr>
            <a:lstStyle>
              <a:lvl1pPr marL="342900" indent="-342900" algn="l" defTabSz="457200" rtl="0" eaLnBrk="1" latinLnBrk="0" hangingPunct="1">
                <a:lnSpc>
                  <a:spcPct val="100000"/>
                </a:lnSpc>
                <a:spcBef>
                  <a:spcPts val="0"/>
                </a:spcBef>
                <a:spcAft>
                  <a:spcPts val="800"/>
                </a:spcAft>
                <a:buFont typeface="Arial"/>
                <a:buChar char="•"/>
                <a:defRPr sz="2000" b="0" i="0" kern="1200">
                  <a:solidFill>
                    <a:schemeClr val="tx1"/>
                  </a:solidFill>
                  <a:latin typeface="+mn-lt"/>
                  <a:ea typeface="+mn-ea"/>
                  <a:cs typeface="FS Thrive Elliot Regular"/>
                </a:defRPr>
              </a:lvl1pPr>
              <a:lvl2pPr marL="742950" indent="-285750" algn="l" defTabSz="457200" rtl="0" eaLnBrk="1" latinLnBrk="0" hangingPunct="1">
                <a:lnSpc>
                  <a:spcPct val="100000"/>
                </a:lnSpc>
                <a:spcBef>
                  <a:spcPts val="0"/>
                </a:spcBef>
                <a:spcAft>
                  <a:spcPts val="800"/>
                </a:spcAft>
                <a:buFont typeface="Arial"/>
                <a:buChar char="–"/>
                <a:defRPr sz="2000" b="0" i="0" kern="1200">
                  <a:solidFill>
                    <a:schemeClr val="tx1"/>
                  </a:solidFill>
                  <a:latin typeface="+mn-lt"/>
                  <a:ea typeface="+mn-ea"/>
                  <a:cs typeface="FS Thrive Elliot Regular"/>
                </a:defRPr>
              </a:lvl2pPr>
              <a:lvl3pPr marL="1143000" indent="-228600" algn="l" defTabSz="457200" rtl="0" eaLnBrk="1" latinLnBrk="0" hangingPunct="1">
                <a:lnSpc>
                  <a:spcPct val="100000"/>
                </a:lnSpc>
                <a:spcBef>
                  <a:spcPts val="0"/>
                </a:spcBef>
                <a:spcAft>
                  <a:spcPts val="800"/>
                </a:spcAft>
                <a:buFont typeface="Wingdings" charset="2"/>
                <a:buChar char="§"/>
                <a:defRPr sz="2000" b="0" i="0" kern="1200">
                  <a:solidFill>
                    <a:schemeClr val="tx1"/>
                  </a:solidFill>
                  <a:latin typeface="+mn-lt"/>
                  <a:ea typeface="+mn-ea"/>
                  <a:cs typeface="FS Thrive Elliot Regular"/>
                </a:defRPr>
              </a:lvl3pPr>
              <a:lvl4pPr marL="1600200" indent="-228600" algn="l" defTabSz="457200" rtl="0" eaLnBrk="1" latinLnBrk="0" hangingPunct="1">
                <a:spcBef>
                  <a:spcPct val="20000"/>
                </a:spcBef>
                <a:buFont typeface="Arial"/>
                <a:buChar char="–"/>
                <a:defRPr sz="1100" b="0" i="0" kern="1200">
                  <a:solidFill>
                    <a:schemeClr val="tx1"/>
                  </a:solidFill>
                  <a:latin typeface="FS Thrive Elliot Regular"/>
                  <a:ea typeface="+mn-ea"/>
                  <a:cs typeface="FS Thrive Elliot Regular"/>
                </a:defRPr>
              </a:lvl4pPr>
              <a:lvl5pPr marL="2057400" indent="-228600" algn="l" defTabSz="457200" rtl="0" eaLnBrk="1" latinLnBrk="0" hangingPunct="1">
                <a:spcBef>
                  <a:spcPct val="20000"/>
                </a:spcBef>
                <a:buFont typeface="Arial"/>
                <a:buChar char="»"/>
                <a:defRPr sz="800" b="0" i="0" kern="1200">
                  <a:solidFill>
                    <a:schemeClr val="tx1"/>
                  </a:solidFill>
                  <a:latin typeface="FS Thrive Elliot Regular"/>
                  <a:ea typeface="+mn-ea"/>
                  <a:cs typeface="FS Thrive Ellio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a:latin typeface="Arial" panose="020B0604020202020204" pitchFamily="34" charset="0"/>
                </a:rPr>
                <a:t>Eligibility</a:t>
              </a:r>
            </a:p>
          </p:txBody>
        </p:sp>
        <p:sp>
          <p:nvSpPr>
            <p:cNvPr id="26" name="Content Placeholder 5">
              <a:extLst>
                <a:ext uri="{FF2B5EF4-FFF2-40B4-BE49-F238E27FC236}">
                  <a16:creationId xmlns:a16="http://schemas.microsoft.com/office/drawing/2014/main" id="{46B4638B-7601-425D-9053-339B228C576A}"/>
                </a:ext>
              </a:extLst>
            </p:cNvPr>
            <p:cNvSpPr txBox="1">
              <a:spLocks/>
            </p:cNvSpPr>
            <p:nvPr/>
          </p:nvSpPr>
          <p:spPr>
            <a:xfrm>
              <a:off x="3730589" y="2486510"/>
              <a:ext cx="1700729" cy="307777"/>
            </a:xfrm>
            <a:prstGeom prst="rect">
              <a:avLst/>
            </a:prstGeom>
          </p:spPr>
          <p:txBody>
            <a:bodyPr vert="horz" wrap="square" lIns="0" tIns="0" rIns="0" bIns="0" numCol="1" rtlCol="0">
              <a:spAutoFit/>
            </a:bodyPr>
            <a:lstStyle>
              <a:lvl1pPr marL="342900" indent="-342900" algn="l" defTabSz="457200" rtl="0" eaLnBrk="1" latinLnBrk="0" hangingPunct="1">
                <a:lnSpc>
                  <a:spcPct val="100000"/>
                </a:lnSpc>
                <a:spcBef>
                  <a:spcPts val="0"/>
                </a:spcBef>
                <a:spcAft>
                  <a:spcPts val="800"/>
                </a:spcAft>
                <a:buFont typeface="Arial"/>
                <a:buChar char="•"/>
                <a:defRPr sz="2000" b="0" i="0" kern="1200">
                  <a:solidFill>
                    <a:schemeClr val="tx1"/>
                  </a:solidFill>
                  <a:latin typeface="+mn-lt"/>
                  <a:ea typeface="+mn-ea"/>
                  <a:cs typeface="FS Thrive Elliot Regular"/>
                </a:defRPr>
              </a:lvl1pPr>
              <a:lvl2pPr marL="742950" indent="-285750" algn="l" defTabSz="457200" rtl="0" eaLnBrk="1" latinLnBrk="0" hangingPunct="1">
                <a:lnSpc>
                  <a:spcPct val="100000"/>
                </a:lnSpc>
                <a:spcBef>
                  <a:spcPts val="0"/>
                </a:spcBef>
                <a:spcAft>
                  <a:spcPts val="800"/>
                </a:spcAft>
                <a:buFont typeface="Arial"/>
                <a:buChar char="–"/>
                <a:defRPr sz="2000" b="0" i="0" kern="1200">
                  <a:solidFill>
                    <a:schemeClr val="tx1"/>
                  </a:solidFill>
                  <a:latin typeface="+mn-lt"/>
                  <a:ea typeface="+mn-ea"/>
                  <a:cs typeface="FS Thrive Elliot Regular"/>
                </a:defRPr>
              </a:lvl2pPr>
              <a:lvl3pPr marL="1143000" indent="-228600" algn="l" defTabSz="457200" rtl="0" eaLnBrk="1" latinLnBrk="0" hangingPunct="1">
                <a:lnSpc>
                  <a:spcPct val="100000"/>
                </a:lnSpc>
                <a:spcBef>
                  <a:spcPts val="0"/>
                </a:spcBef>
                <a:spcAft>
                  <a:spcPts val="800"/>
                </a:spcAft>
                <a:buFont typeface="Wingdings" charset="2"/>
                <a:buChar char="§"/>
                <a:defRPr sz="2000" b="0" i="0" kern="1200">
                  <a:solidFill>
                    <a:schemeClr val="tx1"/>
                  </a:solidFill>
                  <a:latin typeface="+mn-lt"/>
                  <a:ea typeface="+mn-ea"/>
                  <a:cs typeface="FS Thrive Elliot Regular"/>
                </a:defRPr>
              </a:lvl3pPr>
              <a:lvl4pPr marL="1600200" indent="-228600" algn="l" defTabSz="457200" rtl="0" eaLnBrk="1" latinLnBrk="0" hangingPunct="1">
                <a:spcBef>
                  <a:spcPct val="20000"/>
                </a:spcBef>
                <a:buFont typeface="Arial"/>
                <a:buChar char="–"/>
                <a:defRPr sz="1100" b="0" i="0" kern="1200">
                  <a:solidFill>
                    <a:schemeClr val="tx1"/>
                  </a:solidFill>
                  <a:latin typeface="FS Thrive Elliot Regular"/>
                  <a:ea typeface="+mn-ea"/>
                  <a:cs typeface="FS Thrive Elliot Regular"/>
                </a:defRPr>
              </a:lvl4pPr>
              <a:lvl5pPr marL="2057400" indent="-228600" algn="l" defTabSz="457200" rtl="0" eaLnBrk="1" latinLnBrk="0" hangingPunct="1">
                <a:spcBef>
                  <a:spcPct val="20000"/>
                </a:spcBef>
                <a:buFont typeface="Arial"/>
                <a:buChar char="»"/>
                <a:defRPr sz="800" b="0" i="0" kern="1200">
                  <a:solidFill>
                    <a:schemeClr val="tx1"/>
                  </a:solidFill>
                  <a:latin typeface="FS Thrive Elliot Regular"/>
                  <a:ea typeface="+mn-ea"/>
                  <a:cs typeface="FS Thrive Ellio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a:latin typeface="Arial" panose="020B0604020202020204" pitchFamily="34" charset="0"/>
                </a:rPr>
                <a:t>Contributions</a:t>
              </a:r>
            </a:p>
          </p:txBody>
        </p:sp>
        <p:sp>
          <p:nvSpPr>
            <p:cNvPr id="27" name="Content Placeholder 5">
              <a:extLst>
                <a:ext uri="{FF2B5EF4-FFF2-40B4-BE49-F238E27FC236}">
                  <a16:creationId xmlns:a16="http://schemas.microsoft.com/office/drawing/2014/main" id="{7814248E-25E4-4CED-8CA8-B9C316B4381F}"/>
                </a:ext>
              </a:extLst>
            </p:cNvPr>
            <p:cNvSpPr txBox="1">
              <a:spLocks/>
            </p:cNvSpPr>
            <p:nvPr/>
          </p:nvSpPr>
          <p:spPr>
            <a:xfrm>
              <a:off x="6781800" y="2486509"/>
              <a:ext cx="1107612" cy="307777"/>
            </a:xfrm>
            <a:prstGeom prst="rect">
              <a:avLst/>
            </a:prstGeom>
          </p:spPr>
          <p:txBody>
            <a:bodyPr vert="horz" wrap="square" lIns="0" tIns="0" rIns="0" bIns="0" numCol="1" rtlCol="0">
              <a:spAutoFit/>
            </a:bodyPr>
            <a:lstStyle>
              <a:lvl1pPr marL="342900" indent="-342900" algn="l" defTabSz="457200" rtl="0" eaLnBrk="1" latinLnBrk="0" hangingPunct="1">
                <a:lnSpc>
                  <a:spcPct val="100000"/>
                </a:lnSpc>
                <a:spcBef>
                  <a:spcPts val="0"/>
                </a:spcBef>
                <a:spcAft>
                  <a:spcPts val="800"/>
                </a:spcAft>
                <a:buFont typeface="Arial"/>
                <a:buChar char="•"/>
                <a:defRPr sz="2000" b="0" i="0" kern="1200">
                  <a:solidFill>
                    <a:schemeClr val="tx1"/>
                  </a:solidFill>
                  <a:latin typeface="+mn-lt"/>
                  <a:ea typeface="+mn-ea"/>
                  <a:cs typeface="FS Thrive Elliot Regular"/>
                </a:defRPr>
              </a:lvl1pPr>
              <a:lvl2pPr marL="742950" indent="-285750" algn="l" defTabSz="457200" rtl="0" eaLnBrk="1" latinLnBrk="0" hangingPunct="1">
                <a:lnSpc>
                  <a:spcPct val="100000"/>
                </a:lnSpc>
                <a:spcBef>
                  <a:spcPts val="0"/>
                </a:spcBef>
                <a:spcAft>
                  <a:spcPts val="800"/>
                </a:spcAft>
                <a:buFont typeface="Arial"/>
                <a:buChar char="–"/>
                <a:defRPr sz="2000" b="0" i="0" kern="1200">
                  <a:solidFill>
                    <a:schemeClr val="tx1"/>
                  </a:solidFill>
                  <a:latin typeface="+mn-lt"/>
                  <a:ea typeface="+mn-ea"/>
                  <a:cs typeface="FS Thrive Elliot Regular"/>
                </a:defRPr>
              </a:lvl2pPr>
              <a:lvl3pPr marL="1143000" indent="-228600" algn="l" defTabSz="457200" rtl="0" eaLnBrk="1" latinLnBrk="0" hangingPunct="1">
                <a:lnSpc>
                  <a:spcPct val="100000"/>
                </a:lnSpc>
                <a:spcBef>
                  <a:spcPts val="0"/>
                </a:spcBef>
                <a:spcAft>
                  <a:spcPts val="800"/>
                </a:spcAft>
                <a:buFont typeface="Wingdings" charset="2"/>
                <a:buChar char="§"/>
                <a:defRPr sz="2000" b="0" i="0" kern="1200">
                  <a:solidFill>
                    <a:schemeClr val="tx1"/>
                  </a:solidFill>
                  <a:latin typeface="+mn-lt"/>
                  <a:ea typeface="+mn-ea"/>
                  <a:cs typeface="FS Thrive Elliot Regular"/>
                </a:defRPr>
              </a:lvl3pPr>
              <a:lvl4pPr marL="1600200" indent="-228600" algn="l" defTabSz="457200" rtl="0" eaLnBrk="1" latinLnBrk="0" hangingPunct="1">
                <a:spcBef>
                  <a:spcPct val="20000"/>
                </a:spcBef>
                <a:buFont typeface="Arial"/>
                <a:buChar char="–"/>
                <a:defRPr sz="1100" b="0" i="0" kern="1200">
                  <a:solidFill>
                    <a:schemeClr val="tx1"/>
                  </a:solidFill>
                  <a:latin typeface="FS Thrive Elliot Regular"/>
                  <a:ea typeface="+mn-ea"/>
                  <a:cs typeface="FS Thrive Elliot Regular"/>
                </a:defRPr>
              </a:lvl4pPr>
              <a:lvl5pPr marL="2057400" indent="-228600" algn="l" defTabSz="457200" rtl="0" eaLnBrk="1" latinLnBrk="0" hangingPunct="1">
                <a:spcBef>
                  <a:spcPct val="20000"/>
                </a:spcBef>
                <a:buFont typeface="Arial"/>
                <a:buChar char="»"/>
                <a:defRPr sz="800" b="0" i="0" kern="1200">
                  <a:solidFill>
                    <a:schemeClr val="tx1"/>
                  </a:solidFill>
                  <a:latin typeface="FS Thrive Elliot Regular"/>
                  <a:ea typeface="+mn-ea"/>
                  <a:cs typeface="FS Thrive Ellio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a:latin typeface="Arial" panose="020B0604020202020204" pitchFamily="34" charset="0"/>
                </a:rPr>
                <a:t>Benefits</a:t>
              </a:r>
            </a:p>
          </p:txBody>
        </p:sp>
        <p:sp>
          <p:nvSpPr>
            <p:cNvPr id="28" name="Freeform 5">
              <a:extLst>
                <a:ext uri="{FF2B5EF4-FFF2-40B4-BE49-F238E27FC236}">
                  <a16:creationId xmlns:a16="http://schemas.microsoft.com/office/drawing/2014/main" id="{6D009DD0-CB35-4E68-97BB-B206E2F7794B}"/>
                </a:ext>
              </a:extLst>
            </p:cNvPr>
            <p:cNvSpPr>
              <a:spLocks/>
            </p:cNvSpPr>
            <p:nvPr/>
          </p:nvSpPr>
          <p:spPr bwMode="auto">
            <a:xfrm>
              <a:off x="1064894" y="1610516"/>
              <a:ext cx="1602106" cy="680396"/>
            </a:xfrm>
            <a:custGeom>
              <a:avLst/>
              <a:gdLst>
                <a:gd name="T0" fmla="*/ 1606 w 3212"/>
                <a:gd name="T1" fmla="*/ 700 h 1406"/>
                <a:gd name="T2" fmla="*/ 717 w 3212"/>
                <a:gd name="T3" fmla="*/ 0 h 1406"/>
                <a:gd name="T4" fmla="*/ 0 w 3212"/>
                <a:gd name="T5" fmla="*/ 0 h 1406"/>
                <a:gd name="T6" fmla="*/ 1606 w 3212"/>
                <a:gd name="T7" fmla="*/ 1406 h 1406"/>
                <a:gd name="T8" fmla="*/ 3212 w 3212"/>
                <a:gd name="T9" fmla="*/ 0 h 1406"/>
                <a:gd name="T10" fmla="*/ 2495 w 3212"/>
                <a:gd name="T11" fmla="*/ 0 h 1406"/>
                <a:gd name="T12" fmla="*/ 1606 w 3212"/>
                <a:gd name="T13" fmla="*/ 700 h 1406"/>
              </a:gdLst>
              <a:ahLst/>
              <a:cxnLst>
                <a:cxn ang="0">
                  <a:pos x="T0" y="T1"/>
                </a:cxn>
                <a:cxn ang="0">
                  <a:pos x="T2" y="T3"/>
                </a:cxn>
                <a:cxn ang="0">
                  <a:pos x="T4" y="T5"/>
                </a:cxn>
                <a:cxn ang="0">
                  <a:pos x="T6" y="T7"/>
                </a:cxn>
                <a:cxn ang="0">
                  <a:pos x="T8" y="T9"/>
                </a:cxn>
                <a:cxn ang="0">
                  <a:pos x="T10" y="T11"/>
                </a:cxn>
                <a:cxn ang="0">
                  <a:pos x="T12" y="T13"/>
                </a:cxn>
              </a:cxnLst>
              <a:rect l="0" t="0" r="r" b="b"/>
              <a:pathLst>
                <a:path w="3212" h="1406">
                  <a:moveTo>
                    <a:pt x="1606" y="700"/>
                  </a:moveTo>
                  <a:cubicBezTo>
                    <a:pt x="1175" y="700"/>
                    <a:pt x="814" y="401"/>
                    <a:pt x="717" y="0"/>
                  </a:cubicBezTo>
                  <a:cubicBezTo>
                    <a:pt x="0" y="0"/>
                    <a:pt x="0" y="0"/>
                    <a:pt x="0" y="0"/>
                  </a:cubicBezTo>
                  <a:cubicBezTo>
                    <a:pt x="105" y="792"/>
                    <a:pt x="785" y="1406"/>
                    <a:pt x="1606" y="1406"/>
                  </a:cubicBezTo>
                  <a:cubicBezTo>
                    <a:pt x="2427" y="1406"/>
                    <a:pt x="3107" y="792"/>
                    <a:pt x="3212" y="0"/>
                  </a:cubicBezTo>
                  <a:cubicBezTo>
                    <a:pt x="2495" y="0"/>
                    <a:pt x="2495" y="0"/>
                    <a:pt x="2495" y="0"/>
                  </a:cubicBezTo>
                  <a:cubicBezTo>
                    <a:pt x="2398" y="401"/>
                    <a:pt x="2037" y="700"/>
                    <a:pt x="1606" y="700"/>
                  </a:cubicBezTo>
                </a:path>
              </a:pathLst>
            </a:custGeom>
            <a:solidFill>
              <a:srgbClr val="FFF200"/>
            </a:solidFill>
            <a:ln>
              <a:noFill/>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32" name="Freeform 5">
              <a:extLst>
                <a:ext uri="{FF2B5EF4-FFF2-40B4-BE49-F238E27FC236}">
                  <a16:creationId xmlns:a16="http://schemas.microsoft.com/office/drawing/2014/main" id="{50C87899-7D42-4D3A-8E5F-4C70868683BF}"/>
                </a:ext>
              </a:extLst>
            </p:cNvPr>
            <p:cNvSpPr>
              <a:spLocks/>
            </p:cNvSpPr>
            <p:nvPr/>
          </p:nvSpPr>
          <p:spPr bwMode="auto">
            <a:xfrm>
              <a:off x="3771902" y="1610516"/>
              <a:ext cx="1602106" cy="680396"/>
            </a:xfrm>
            <a:custGeom>
              <a:avLst/>
              <a:gdLst>
                <a:gd name="T0" fmla="*/ 1606 w 3212"/>
                <a:gd name="T1" fmla="*/ 700 h 1406"/>
                <a:gd name="T2" fmla="*/ 717 w 3212"/>
                <a:gd name="T3" fmla="*/ 0 h 1406"/>
                <a:gd name="T4" fmla="*/ 0 w 3212"/>
                <a:gd name="T5" fmla="*/ 0 h 1406"/>
                <a:gd name="T6" fmla="*/ 1606 w 3212"/>
                <a:gd name="T7" fmla="*/ 1406 h 1406"/>
                <a:gd name="T8" fmla="*/ 3212 w 3212"/>
                <a:gd name="T9" fmla="*/ 0 h 1406"/>
                <a:gd name="T10" fmla="*/ 2495 w 3212"/>
                <a:gd name="T11" fmla="*/ 0 h 1406"/>
                <a:gd name="T12" fmla="*/ 1606 w 3212"/>
                <a:gd name="T13" fmla="*/ 700 h 1406"/>
              </a:gdLst>
              <a:ahLst/>
              <a:cxnLst>
                <a:cxn ang="0">
                  <a:pos x="T0" y="T1"/>
                </a:cxn>
                <a:cxn ang="0">
                  <a:pos x="T2" y="T3"/>
                </a:cxn>
                <a:cxn ang="0">
                  <a:pos x="T4" y="T5"/>
                </a:cxn>
                <a:cxn ang="0">
                  <a:pos x="T6" y="T7"/>
                </a:cxn>
                <a:cxn ang="0">
                  <a:pos x="T8" y="T9"/>
                </a:cxn>
                <a:cxn ang="0">
                  <a:pos x="T10" y="T11"/>
                </a:cxn>
                <a:cxn ang="0">
                  <a:pos x="T12" y="T13"/>
                </a:cxn>
              </a:cxnLst>
              <a:rect l="0" t="0" r="r" b="b"/>
              <a:pathLst>
                <a:path w="3212" h="1406">
                  <a:moveTo>
                    <a:pt x="1606" y="700"/>
                  </a:moveTo>
                  <a:cubicBezTo>
                    <a:pt x="1175" y="700"/>
                    <a:pt x="814" y="401"/>
                    <a:pt x="717" y="0"/>
                  </a:cubicBezTo>
                  <a:cubicBezTo>
                    <a:pt x="0" y="0"/>
                    <a:pt x="0" y="0"/>
                    <a:pt x="0" y="0"/>
                  </a:cubicBezTo>
                  <a:cubicBezTo>
                    <a:pt x="105" y="792"/>
                    <a:pt x="785" y="1406"/>
                    <a:pt x="1606" y="1406"/>
                  </a:cubicBezTo>
                  <a:cubicBezTo>
                    <a:pt x="2427" y="1406"/>
                    <a:pt x="3107" y="792"/>
                    <a:pt x="3212" y="0"/>
                  </a:cubicBezTo>
                  <a:cubicBezTo>
                    <a:pt x="2495" y="0"/>
                    <a:pt x="2495" y="0"/>
                    <a:pt x="2495" y="0"/>
                  </a:cubicBezTo>
                  <a:cubicBezTo>
                    <a:pt x="2398" y="401"/>
                    <a:pt x="2037" y="700"/>
                    <a:pt x="1606" y="70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33" name="Freeform 5">
              <a:extLst>
                <a:ext uri="{FF2B5EF4-FFF2-40B4-BE49-F238E27FC236}">
                  <a16:creationId xmlns:a16="http://schemas.microsoft.com/office/drawing/2014/main" id="{0FC16FB8-635D-4080-A4EA-D98A956CC8D5}"/>
                </a:ext>
              </a:extLst>
            </p:cNvPr>
            <p:cNvSpPr>
              <a:spLocks/>
            </p:cNvSpPr>
            <p:nvPr/>
          </p:nvSpPr>
          <p:spPr bwMode="auto">
            <a:xfrm>
              <a:off x="6551294" y="1613984"/>
              <a:ext cx="1602106" cy="680396"/>
            </a:xfrm>
            <a:custGeom>
              <a:avLst/>
              <a:gdLst>
                <a:gd name="T0" fmla="*/ 1606 w 3212"/>
                <a:gd name="T1" fmla="*/ 700 h 1406"/>
                <a:gd name="T2" fmla="*/ 717 w 3212"/>
                <a:gd name="T3" fmla="*/ 0 h 1406"/>
                <a:gd name="T4" fmla="*/ 0 w 3212"/>
                <a:gd name="T5" fmla="*/ 0 h 1406"/>
                <a:gd name="T6" fmla="*/ 1606 w 3212"/>
                <a:gd name="T7" fmla="*/ 1406 h 1406"/>
                <a:gd name="T8" fmla="*/ 3212 w 3212"/>
                <a:gd name="T9" fmla="*/ 0 h 1406"/>
                <a:gd name="T10" fmla="*/ 2495 w 3212"/>
                <a:gd name="T11" fmla="*/ 0 h 1406"/>
                <a:gd name="T12" fmla="*/ 1606 w 3212"/>
                <a:gd name="T13" fmla="*/ 700 h 1406"/>
              </a:gdLst>
              <a:ahLst/>
              <a:cxnLst>
                <a:cxn ang="0">
                  <a:pos x="T0" y="T1"/>
                </a:cxn>
                <a:cxn ang="0">
                  <a:pos x="T2" y="T3"/>
                </a:cxn>
                <a:cxn ang="0">
                  <a:pos x="T4" y="T5"/>
                </a:cxn>
                <a:cxn ang="0">
                  <a:pos x="T6" y="T7"/>
                </a:cxn>
                <a:cxn ang="0">
                  <a:pos x="T8" y="T9"/>
                </a:cxn>
                <a:cxn ang="0">
                  <a:pos x="T10" y="T11"/>
                </a:cxn>
                <a:cxn ang="0">
                  <a:pos x="T12" y="T13"/>
                </a:cxn>
              </a:cxnLst>
              <a:rect l="0" t="0" r="r" b="b"/>
              <a:pathLst>
                <a:path w="3212" h="1406">
                  <a:moveTo>
                    <a:pt x="1606" y="700"/>
                  </a:moveTo>
                  <a:cubicBezTo>
                    <a:pt x="1175" y="700"/>
                    <a:pt x="814" y="401"/>
                    <a:pt x="717" y="0"/>
                  </a:cubicBezTo>
                  <a:cubicBezTo>
                    <a:pt x="0" y="0"/>
                    <a:pt x="0" y="0"/>
                    <a:pt x="0" y="0"/>
                  </a:cubicBezTo>
                  <a:cubicBezTo>
                    <a:pt x="105" y="792"/>
                    <a:pt x="785" y="1406"/>
                    <a:pt x="1606" y="1406"/>
                  </a:cubicBezTo>
                  <a:cubicBezTo>
                    <a:pt x="2427" y="1406"/>
                    <a:pt x="3107" y="792"/>
                    <a:pt x="3212" y="0"/>
                  </a:cubicBezTo>
                  <a:cubicBezTo>
                    <a:pt x="2495" y="0"/>
                    <a:pt x="2495" y="0"/>
                    <a:pt x="2495" y="0"/>
                  </a:cubicBezTo>
                  <a:cubicBezTo>
                    <a:pt x="2398" y="401"/>
                    <a:pt x="2037" y="700"/>
                    <a:pt x="1606" y="70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grpSp>
      <p:sp>
        <p:nvSpPr>
          <p:cNvPr id="34" name="TextBox 33">
            <a:extLst>
              <a:ext uri="{FF2B5EF4-FFF2-40B4-BE49-F238E27FC236}">
                <a16:creationId xmlns:a16="http://schemas.microsoft.com/office/drawing/2014/main" id="{72574056-E2C8-4311-A2E4-CBA0C1B54319}"/>
              </a:ext>
            </a:extLst>
          </p:cNvPr>
          <p:cNvSpPr txBox="1"/>
          <p:nvPr/>
        </p:nvSpPr>
        <p:spPr>
          <a:xfrm>
            <a:off x="457200" y="6153484"/>
            <a:ext cx="5276850" cy="171116"/>
          </a:xfrm>
          <a:prstGeom prst="rect">
            <a:avLst/>
          </a:prstGeom>
        </p:spPr>
        <p:txBody>
          <a:bodyPr wrap="square" lIns="0" tIns="0" rIns="0" bIns="0" rtlCol="0" anchor="t">
            <a:noAutofit/>
          </a:bodyPr>
          <a:lstStyle/>
          <a:p>
            <a:pPr>
              <a:lnSpc>
                <a:spcPts val="1200"/>
              </a:lnSpc>
            </a:pPr>
            <a:r>
              <a:rPr lang="en-US" sz="1000" dirty="0">
                <a:solidFill>
                  <a:srgbClr val="000000"/>
                </a:solidFill>
                <a:latin typeface="Arial" panose="020B0604020202020204" pitchFamily="34" charset="0"/>
                <a:cs typeface="FS Thrive Elliot Regular"/>
              </a:rPr>
              <a:t>For 2020.</a:t>
            </a:r>
            <a:endParaRPr lang="en-US" sz="1050" dirty="0">
              <a:solidFill>
                <a:srgbClr val="000000"/>
              </a:solidFill>
              <a:latin typeface="Arial" panose="020B0604020202020204" pitchFamily="34" charset="0"/>
              <a:cs typeface="FS Thrive Elliot Regular"/>
            </a:endParaRPr>
          </a:p>
        </p:txBody>
      </p:sp>
      <p:pic>
        <p:nvPicPr>
          <p:cNvPr id="14" name="Picture 13" descr="A picture containing flower&#10;&#10;Description automatically generated">
            <a:extLst>
              <a:ext uri="{FF2B5EF4-FFF2-40B4-BE49-F238E27FC236}">
                <a16:creationId xmlns:a16="http://schemas.microsoft.com/office/drawing/2014/main" id="{8090DE61-D96D-4CB8-A03D-F5BB75DE55F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81000" y="301736"/>
            <a:ext cx="731547" cy="730332"/>
          </a:xfrm>
          <a:prstGeom prst="rect">
            <a:avLst/>
          </a:prstGeom>
        </p:spPr>
      </p:pic>
    </p:spTree>
    <p:extLst>
      <p:ext uri="{BB962C8B-B14F-4D97-AF65-F5344CB8AC3E}">
        <p14:creationId xmlns:p14="http://schemas.microsoft.com/office/powerpoint/2010/main" val="3985310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684BE1E8-7E29-466B-B729-8C58746D13FB}"/>
              </a:ext>
            </a:extLst>
          </p:cNvPr>
          <p:cNvSpPr>
            <a:spLocks noGrp="1"/>
          </p:cNvSpPr>
          <p:nvPr>
            <p:ph type="title"/>
          </p:nvPr>
        </p:nvSpPr>
        <p:spPr>
          <a:xfrm>
            <a:off x="1219200" y="457200"/>
            <a:ext cx="8229600" cy="904122"/>
          </a:xfrm>
        </p:spPr>
        <p:txBody>
          <a:bodyPr/>
          <a:lstStyle/>
          <a:p>
            <a:r>
              <a:rPr lang="en-US" dirty="0"/>
              <a:t>Spouse and Survivor Benefit</a:t>
            </a:r>
          </a:p>
        </p:txBody>
      </p:sp>
      <p:sp>
        <p:nvSpPr>
          <p:cNvPr id="8" name="Rectangle 7"/>
          <p:cNvSpPr/>
          <p:nvPr/>
        </p:nvSpPr>
        <p:spPr>
          <a:xfrm>
            <a:off x="3428104" y="4267200"/>
            <a:ext cx="4754880" cy="13716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182880" indent="-182880">
              <a:spcAft>
                <a:spcPts val="600"/>
              </a:spcAft>
              <a:buFont typeface="Wingdings" panose="05000000000000000000" pitchFamily="2" charset="2"/>
              <a:buChar char="§"/>
            </a:pPr>
            <a:r>
              <a:rPr lang="en-US" sz="1600" dirty="0">
                <a:solidFill>
                  <a:schemeClr val="tx1"/>
                </a:solidFill>
                <a:latin typeface="Arial" panose="020B0604020202020204" pitchFamily="34" charset="0"/>
                <a:cs typeface="Arial" panose="020B0604020202020204" pitchFamily="34" charset="0"/>
              </a:rPr>
              <a:t>Deceased worker must have been fully insured </a:t>
            </a:r>
          </a:p>
          <a:p>
            <a:pPr marL="182880" indent="-182880">
              <a:spcAft>
                <a:spcPts val="600"/>
              </a:spcAft>
              <a:buFont typeface="Wingdings" panose="05000000000000000000" pitchFamily="2" charset="2"/>
              <a:buChar char="§"/>
            </a:pPr>
            <a:r>
              <a:rPr lang="en-US" sz="1600" dirty="0">
                <a:solidFill>
                  <a:schemeClr val="tx1"/>
                </a:solidFill>
                <a:latin typeface="Arial" panose="020B0604020202020204" pitchFamily="34" charset="0"/>
                <a:cs typeface="Arial" panose="020B0604020202020204" pitchFamily="34" charset="0"/>
              </a:rPr>
              <a:t>100% benefit if Full Retirement Age</a:t>
            </a:r>
          </a:p>
          <a:p>
            <a:pPr marL="182880" indent="-182880">
              <a:spcAft>
                <a:spcPts val="600"/>
              </a:spcAft>
              <a:buFont typeface="Wingdings" panose="05000000000000000000" pitchFamily="2" charset="2"/>
              <a:buChar char="§"/>
            </a:pPr>
            <a:r>
              <a:rPr lang="en-US" sz="1600" dirty="0">
                <a:solidFill>
                  <a:schemeClr val="tx1"/>
                </a:solidFill>
                <a:latin typeface="Arial" panose="020B0604020202020204" pitchFamily="34" charset="0"/>
                <a:cs typeface="Arial" panose="020B0604020202020204" pitchFamily="34" charset="0"/>
              </a:rPr>
              <a:t>Could be reduced if taken early</a:t>
            </a:r>
          </a:p>
          <a:p>
            <a:pPr marL="182880" indent="-182880">
              <a:spcAft>
                <a:spcPts val="600"/>
              </a:spcAft>
              <a:buFont typeface="Wingdings" panose="05000000000000000000" pitchFamily="2" charset="2"/>
              <a:buChar char="§"/>
            </a:pPr>
            <a:r>
              <a:rPr lang="en-US" sz="1600" dirty="0">
                <a:solidFill>
                  <a:schemeClr val="tx1"/>
                </a:solidFill>
                <a:latin typeface="Arial" panose="020B0604020202020204" pitchFamily="34" charset="0"/>
                <a:cs typeface="Arial" panose="020B0604020202020204" pitchFamily="34" charset="0"/>
              </a:rPr>
              <a:t>Must be age 60 or older</a:t>
            </a:r>
            <a:r>
              <a:rPr lang="en-US" sz="1600" baseline="30000" dirty="0">
                <a:solidFill>
                  <a:schemeClr val="tx1"/>
                </a:solidFill>
                <a:latin typeface="Arial" panose="020B0604020202020204" pitchFamily="34" charset="0"/>
                <a:cs typeface="Arial" panose="020B0604020202020204" pitchFamily="34" charset="0"/>
              </a:rPr>
              <a:t>1</a:t>
            </a:r>
          </a:p>
        </p:txBody>
      </p:sp>
      <p:sp>
        <p:nvSpPr>
          <p:cNvPr id="11" name="TextBox 10"/>
          <p:cNvSpPr txBox="1"/>
          <p:nvPr/>
        </p:nvSpPr>
        <p:spPr>
          <a:xfrm>
            <a:off x="381000" y="6096000"/>
            <a:ext cx="7543800" cy="246221"/>
          </a:xfrm>
          <a:prstGeom prst="rect">
            <a:avLst/>
          </a:prstGeom>
          <a:noFill/>
        </p:spPr>
        <p:txBody>
          <a:bodyPr wrap="square" rtlCol="0">
            <a:spAutoFit/>
          </a:bodyPr>
          <a:lstStyle/>
          <a:p>
            <a:r>
              <a:rPr lang="en-US" sz="1000" baseline="30000" dirty="0">
                <a:latin typeface="Arial" panose="020B0604020202020204" pitchFamily="34" charset="0"/>
                <a:cs typeface="Arial" panose="020B0604020202020204" pitchFamily="34" charset="0"/>
              </a:rPr>
              <a:t>1 </a:t>
            </a:r>
            <a:r>
              <a:rPr lang="en-US" sz="1000" dirty="0">
                <a:latin typeface="Arial" panose="020B0604020202020204" pitchFamily="34" charset="0"/>
                <a:cs typeface="Arial" panose="020B0604020202020204" pitchFamily="34" charset="0"/>
              </a:rPr>
              <a:t>May be eligible for a survivor benefit starting at age 50 if disabled, or any age if taking care of a dependent under 16 or disabled. </a:t>
            </a:r>
          </a:p>
        </p:txBody>
      </p:sp>
      <p:sp>
        <p:nvSpPr>
          <p:cNvPr id="12" name="Rectangle 11"/>
          <p:cNvSpPr/>
          <p:nvPr/>
        </p:nvSpPr>
        <p:spPr>
          <a:xfrm>
            <a:off x="3429000" y="1219200"/>
            <a:ext cx="4754880" cy="15544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marL="182880" indent="-182880">
              <a:spcAft>
                <a:spcPts val="600"/>
              </a:spcAft>
              <a:buFont typeface="Wingdings" panose="05000000000000000000" pitchFamily="2" charset="2"/>
              <a:buChar char="§"/>
            </a:pPr>
            <a:r>
              <a:rPr lang="en-US" sz="1600" dirty="0">
                <a:solidFill>
                  <a:schemeClr val="tx1"/>
                </a:solidFill>
                <a:latin typeface="Arial" panose="020B0604020202020204" pitchFamily="34" charset="0"/>
                <a:cs typeface="Arial" panose="020B0604020202020204" pitchFamily="34" charset="0"/>
              </a:rPr>
              <a:t>50% of working spouse’s benefit   </a:t>
            </a:r>
          </a:p>
          <a:p>
            <a:pPr marL="182880" indent="-182880">
              <a:spcAft>
                <a:spcPts val="600"/>
              </a:spcAft>
              <a:buFont typeface="Wingdings" panose="05000000000000000000" pitchFamily="2" charset="2"/>
              <a:buChar char="§"/>
            </a:pPr>
            <a:r>
              <a:rPr lang="en-US" sz="1600" dirty="0">
                <a:solidFill>
                  <a:schemeClr val="tx1"/>
                </a:solidFill>
                <a:latin typeface="Arial" panose="020B0604020202020204" pitchFamily="34" charset="0"/>
                <a:cs typeface="Arial" panose="020B0604020202020204" pitchFamily="34" charset="0"/>
              </a:rPr>
              <a:t>Must be married at least 12 months</a:t>
            </a:r>
          </a:p>
          <a:p>
            <a:pPr marL="182880" indent="-182880">
              <a:spcAft>
                <a:spcPts val="600"/>
              </a:spcAft>
              <a:buFont typeface="Wingdings" panose="05000000000000000000" pitchFamily="2" charset="2"/>
              <a:buChar char="§"/>
            </a:pPr>
            <a:r>
              <a:rPr lang="en-US" sz="1600" dirty="0">
                <a:solidFill>
                  <a:schemeClr val="tx1"/>
                </a:solidFill>
                <a:latin typeface="Arial" panose="020B0604020202020204" pitchFamily="34" charset="0"/>
                <a:cs typeface="Arial" panose="020B0604020202020204" pitchFamily="34" charset="0"/>
              </a:rPr>
              <a:t>Divorced spouse if married at least 10 years and not remarried</a:t>
            </a:r>
          </a:p>
          <a:p>
            <a:pPr marL="182880" indent="-182880">
              <a:spcAft>
                <a:spcPts val="600"/>
              </a:spcAft>
              <a:buFont typeface="Wingdings" panose="05000000000000000000" pitchFamily="2" charset="2"/>
              <a:buChar char="§"/>
            </a:pPr>
            <a:r>
              <a:rPr lang="en-US" sz="1600" dirty="0">
                <a:solidFill>
                  <a:schemeClr val="tx1"/>
                </a:solidFill>
                <a:latin typeface="Arial" panose="020B0604020202020204" pitchFamily="34" charset="0"/>
                <a:cs typeface="Arial" panose="020B0604020202020204" pitchFamily="34" charset="0"/>
              </a:rPr>
              <a:t>Reduction in benefit if not Full Retirement Age</a:t>
            </a:r>
          </a:p>
        </p:txBody>
      </p:sp>
      <p:pic>
        <p:nvPicPr>
          <p:cNvPr id="17" name="Picture 16">
            <a:extLst>
              <a:ext uri="{FF2B5EF4-FFF2-40B4-BE49-F238E27FC236}">
                <a16:creationId xmlns:a16="http://schemas.microsoft.com/office/drawing/2014/main" id="{5C8C2636-055F-4AF9-A7D8-4A2DA1CF2338}"/>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flipH="1">
            <a:off x="234613" y="1658170"/>
            <a:ext cx="2203787" cy="3508223"/>
          </a:xfrm>
          <a:prstGeom prst="rect">
            <a:avLst/>
          </a:prstGeom>
        </p:spPr>
      </p:pic>
      <p:sp>
        <p:nvSpPr>
          <p:cNvPr id="18" name="TextBox 17">
            <a:extLst>
              <a:ext uri="{FF2B5EF4-FFF2-40B4-BE49-F238E27FC236}">
                <a16:creationId xmlns:a16="http://schemas.microsoft.com/office/drawing/2014/main" id="{5F9A69F9-314A-4378-A878-FE838327E6E3}"/>
              </a:ext>
            </a:extLst>
          </p:cNvPr>
          <p:cNvSpPr txBox="1"/>
          <p:nvPr/>
        </p:nvSpPr>
        <p:spPr>
          <a:xfrm>
            <a:off x="2057400" y="1800837"/>
            <a:ext cx="1143000" cy="408963"/>
          </a:xfrm>
          <a:prstGeom prst="rect">
            <a:avLst/>
          </a:prstGeom>
          <a:solidFill>
            <a:schemeClr val="tx1"/>
          </a:solidFill>
          <a:effectLst/>
        </p:spPr>
        <p:txBody>
          <a:bodyPr wrap="square" lIns="0" tIns="0" rIns="0" bIns="0" rtlCol="0" anchor="ctr" anchorCtr="0">
            <a:noAutofit/>
          </a:bodyPr>
          <a:lstStyle/>
          <a:p>
            <a:pPr algn="ctr">
              <a:lnSpc>
                <a:spcPts val="2000"/>
              </a:lnSpc>
            </a:pPr>
            <a:r>
              <a:rPr lang="en-US" b="1" dirty="0">
                <a:solidFill>
                  <a:schemeClr val="bg1"/>
                </a:solidFill>
                <a:latin typeface="Arial" panose="020B0604020202020204" pitchFamily="34" charset="0"/>
                <a:cs typeface="FS Thrive Elliot Regular"/>
              </a:rPr>
              <a:t>Spouse</a:t>
            </a:r>
          </a:p>
        </p:txBody>
      </p:sp>
      <p:sp>
        <p:nvSpPr>
          <p:cNvPr id="20" name="TextBox 19">
            <a:extLst>
              <a:ext uri="{FF2B5EF4-FFF2-40B4-BE49-F238E27FC236}">
                <a16:creationId xmlns:a16="http://schemas.microsoft.com/office/drawing/2014/main" id="{AA196308-C9DF-4DFA-AD79-8E76D82FA18F}"/>
              </a:ext>
            </a:extLst>
          </p:cNvPr>
          <p:cNvSpPr txBox="1"/>
          <p:nvPr/>
        </p:nvSpPr>
        <p:spPr>
          <a:xfrm>
            <a:off x="2057400" y="4724400"/>
            <a:ext cx="1143000" cy="408962"/>
          </a:xfrm>
          <a:prstGeom prst="rect">
            <a:avLst/>
          </a:prstGeom>
          <a:solidFill>
            <a:schemeClr val="tx1"/>
          </a:solidFill>
          <a:effectLst>
            <a:outerShdw blurRad="50800" dist="38100" dir="2700000" algn="tl" rotWithShape="0">
              <a:prstClr val="black">
                <a:alpha val="40000"/>
              </a:prstClr>
            </a:outerShdw>
          </a:effectLst>
        </p:spPr>
        <p:txBody>
          <a:bodyPr wrap="square" lIns="0" tIns="0" rIns="0" bIns="0" rtlCol="0" anchor="ctr" anchorCtr="0">
            <a:noAutofit/>
          </a:bodyPr>
          <a:lstStyle/>
          <a:p>
            <a:pPr algn="ctr">
              <a:lnSpc>
                <a:spcPts val="2000"/>
              </a:lnSpc>
            </a:pPr>
            <a:r>
              <a:rPr lang="en-US" b="1" dirty="0">
                <a:solidFill>
                  <a:schemeClr val="bg1"/>
                </a:solidFill>
                <a:latin typeface="Arial" panose="020B0604020202020204" pitchFamily="34" charset="0"/>
                <a:cs typeface="FS Thrive Elliot Regular"/>
              </a:rPr>
              <a:t>Survivor</a:t>
            </a:r>
          </a:p>
        </p:txBody>
      </p:sp>
      <p:pic>
        <p:nvPicPr>
          <p:cNvPr id="9" name="Picture 8" descr="A picture containing flower&#10;&#10;Description automatically generated">
            <a:extLst>
              <a:ext uri="{FF2B5EF4-FFF2-40B4-BE49-F238E27FC236}">
                <a16:creationId xmlns:a16="http://schemas.microsoft.com/office/drawing/2014/main" id="{6829D91A-226C-4272-B4CA-92571CF8813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81000" y="301736"/>
            <a:ext cx="731547" cy="730332"/>
          </a:xfrm>
          <a:prstGeom prst="rect">
            <a:avLst/>
          </a:prstGeom>
        </p:spPr>
      </p:pic>
    </p:spTree>
    <p:extLst>
      <p:ext uri="{BB962C8B-B14F-4D97-AF65-F5344CB8AC3E}">
        <p14:creationId xmlns:p14="http://schemas.microsoft.com/office/powerpoint/2010/main" val="3145239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328674-63EA-4818-BA1E-238F73E14E60}"/>
              </a:ext>
            </a:extLst>
          </p:cNvPr>
          <p:cNvSpPr>
            <a:spLocks noGrp="1"/>
          </p:cNvSpPr>
          <p:nvPr>
            <p:ph type="ctrTitle"/>
          </p:nvPr>
        </p:nvSpPr>
        <p:spPr>
          <a:xfrm>
            <a:off x="457200" y="457201"/>
            <a:ext cx="4953000" cy="1505088"/>
          </a:xfrm>
        </p:spPr>
        <p:txBody>
          <a:bodyPr/>
          <a:lstStyle/>
          <a:p>
            <a:r>
              <a:rPr lang="en-US" dirty="0"/>
              <a:t>Receiving the Benefit</a:t>
            </a:r>
          </a:p>
        </p:txBody>
      </p:sp>
      <p:sp>
        <p:nvSpPr>
          <p:cNvPr id="4" name="Content Placeholder 1">
            <a:extLst>
              <a:ext uri="{FF2B5EF4-FFF2-40B4-BE49-F238E27FC236}">
                <a16:creationId xmlns:a16="http://schemas.microsoft.com/office/drawing/2014/main" id="{572E7333-599F-4F8D-B745-5B18FDFE9096}"/>
              </a:ext>
            </a:extLst>
          </p:cNvPr>
          <p:cNvSpPr txBox="1">
            <a:spLocks/>
          </p:cNvSpPr>
          <p:nvPr/>
        </p:nvSpPr>
        <p:spPr>
          <a:xfrm>
            <a:off x="363681" y="1339845"/>
            <a:ext cx="6265719" cy="4046515"/>
          </a:xfrm>
          <a:prstGeom prst="rect">
            <a:avLst/>
          </a:prstGeom>
        </p:spPr>
        <p:txBody>
          <a:bodyPr/>
          <a:lstStyle>
            <a:lvl1pPr marL="342900" indent="-342900" algn="l" defTabSz="457200" rtl="0" eaLnBrk="1" latinLnBrk="0" hangingPunct="1">
              <a:lnSpc>
                <a:spcPct val="100000"/>
              </a:lnSpc>
              <a:spcBef>
                <a:spcPts val="0"/>
              </a:spcBef>
              <a:buFont typeface="Arial"/>
              <a:buChar char="•"/>
              <a:defRPr sz="1200" b="0" i="0" kern="1200">
                <a:solidFill>
                  <a:schemeClr val="tx1"/>
                </a:solidFill>
                <a:latin typeface="+mn-lt"/>
                <a:ea typeface="+mn-ea"/>
                <a:cs typeface="FS Thrive Elliot Regular"/>
              </a:defRPr>
            </a:lvl1pPr>
            <a:lvl2pPr marL="742950" indent="-285750" algn="l" defTabSz="457200" rtl="0" eaLnBrk="1" latinLnBrk="0" hangingPunct="1">
              <a:lnSpc>
                <a:spcPct val="100000"/>
              </a:lnSpc>
              <a:spcBef>
                <a:spcPts val="0"/>
              </a:spcBef>
              <a:buFont typeface="Arial"/>
              <a:buChar char="–"/>
              <a:defRPr sz="1200" b="0" i="0" kern="1200">
                <a:solidFill>
                  <a:schemeClr val="tx1"/>
                </a:solidFill>
                <a:latin typeface="+mn-lt"/>
                <a:ea typeface="+mn-ea"/>
                <a:cs typeface="FS Thrive Elliot Regular"/>
              </a:defRPr>
            </a:lvl2pPr>
            <a:lvl3pPr marL="1143000" indent="-228600" algn="l" defTabSz="457200" rtl="0" eaLnBrk="1" latinLnBrk="0" hangingPunct="1">
              <a:lnSpc>
                <a:spcPct val="100000"/>
              </a:lnSpc>
              <a:spcBef>
                <a:spcPts val="0"/>
              </a:spcBef>
              <a:buFont typeface="Wingdings" charset="2"/>
              <a:buChar char="§"/>
              <a:defRPr sz="1200" b="0" i="0" kern="1200">
                <a:solidFill>
                  <a:schemeClr val="tx1"/>
                </a:solidFill>
                <a:latin typeface="+mn-lt"/>
                <a:ea typeface="+mn-ea"/>
                <a:cs typeface="FS Thrive Elliot Regular"/>
              </a:defRPr>
            </a:lvl3pPr>
            <a:lvl4pPr marL="1600200" indent="-228600" algn="l" defTabSz="457200" rtl="0" eaLnBrk="1" latinLnBrk="0" hangingPunct="1">
              <a:spcBef>
                <a:spcPct val="20000"/>
              </a:spcBef>
              <a:buFont typeface="Arial"/>
              <a:buChar char="–"/>
              <a:defRPr sz="1100" b="0" i="0" kern="1200">
                <a:solidFill>
                  <a:schemeClr val="tx1"/>
                </a:solidFill>
                <a:latin typeface="FS Thrive Elliot Regular"/>
                <a:ea typeface="+mn-ea"/>
                <a:cs typeface="FS Thrive Elliot Regular"/>
              </a:defRPr>
            </a:lvl4pPr>
            <a:lvl5pPr marL="2057400" indent="-228600" algn="l" defTabSz="457200" rtl="0" eaLnBrk="1" latinLnBrk="0" hangingPunct="1">
              <a:spcBef>
                <a:spcPct val="20000"/>
              </a:spcBef>
              <a:buFont typeface="Arial"/>
              <a:buChar char="»"/>
              <a:defRPr sz="800" b="0" i="0" kern="1200">
                <a:solidFill>
                  <a:schemeClr val="tx1"/>
                </a:solidFill>
                <a:latin typeface="FS Thrive Elliot Regular"/>
                <a:ea typeface="+mn-ea"/>
                <a:cs typeface="FS Thrive Ellio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182880">
              <a:lnSpc>
                <a:spcPct val="150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How the Benefit is Calculated</a:t>
            </a:r>
          </a:p>
          <a:p>
            <a:pPr marL="182880" indent="-182880">
              <a:lnSpc>
                <a:spcPct val="150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Full Retirement Age</a:t>
            </a:r>
          </a:p>
          <a:p>
            <a:pPr marL="182880" indent="-182880">
              <a:lnSpc>
                <a:spcPct val="150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Receiving the Benefit</a:t>
            </a:r>
          </a:p>
          <a:p>
            <a:pPr marL="182880" indent="-182880">
              <a:lnSpc>
                <a:spcPct val="150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Comparison Chart</a:t>
            </a:r>
          </a:p>
          <a:p>
            <a:pPr marL="182880" indent="-182880">
              <a:lnSpc>
                <a:spcPct val="150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Deciding When to Take the Benefit</a:t>
            </a:r>
          </a:p>
          <a:p>
            <a:pPr marL="182880" indent="-182880">
              <a:lnSpc>
                <a:spcPct val="150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Planning Tools</a:t>
            </a:r>
          </a:p>
          <a:p>
            <a:pPr marL="182880" indent="-182880">
              <a:lnSpc>
                <a:spcPct val="150000"/>
              </a:lnSpc>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a:p>
            <a:pPr marL="182880" indent="-182880">
              <a:lnSpc>
                <a:spcPct val="150000"/>
              </a:lnSpc>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a:p>
            <a:pPr marL="182880" indent="-182880">
              <a:lnSpc>
                <a:spcPct val="150000"/>
              </a:lnSpc>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a:p>
            <a:pPr marL="182880" indent="-182880">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pic>
        <p:nvPicPr>
          <p:cNvPr id="5" name="Picture 4" descr="A close up of a sign&#10;&#10;Description automatically generated">
            <a:extLst>
              <a:ext uri="{FF2B5EF4-FFF2-40B4-BE49-F238E27FC236}">
                <a16:creationId xmlns:a16="http://schemas.microsoft.com/office/drawing/2014/main" id="{746ABC82-7B0A-4599-AFE6-8AF5F8B28EF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67600" y="2895600"/>
            <a:ext cx="1097280" cy="1097280"/>
          </a:xfrm>
          <a:prstGeom prst="rect">
            <a:avLst/>
          </a:prstGeom>
        </p:spPr>
      </p:pic>
    </p:spTree>
    <p:extLst>
      <p:ext uri="{BB962C8B-B14F-4D97-AF65-F5344CB8AC3E}">
        <p14:creationId xmlns:p14="http://schemas.microsoft.com/office/powerpoint/2010/main" val="187152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1BEF150-23F1-45A9-BB02-9459F7258D99}"/>
              </a:ext>
            </a:extLst>
          </p:cNvPr>
          <p:cNvSpPr>
            <a:spLocks noGrp="1"/>
          </p:cNvSpPr>
          <p:nvPr>
            <p:ph type="title"/>
          </p:nvPr>
        </p:nvSpPr>
        <p:spPr>
          <a:xfrm>
            <a:off x="1219200" y="457200"/>
            <a:ext cx="8229600" cy="904122"/>
          </a:xfrm>
        </p:spPr>
        <p:txBody>
          <a:bodyPr/>
          <a:lstStyle/>
          <a:p>
            <a:r>
              <a:rPr lang="en-US" dirty="0"/>
              <a:t>How the Benefit is Calculated</a:t>
            </a:r>
          </a:p>
        </p:txBody>
      </p:sp>
      <p:sp>
        <p:nvSpPr>
          <p:cNvPr id="4" name="Rounded Rectangle 3"/>
          <p:cNvSpPr/>
          <p:nvPr/>
        </p:nvSpPr>
        <p:spPr>
          <a:xfrm>
            <a:off x="457200" y="1391069"/>
            <a:ext cx="4206240" cy="609600"/>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Use highest 35 years of earnings</a:t>
            </a:r>
          </a:p>
        </p:txBody>
      </p:sp>
      <p:sp>
        <p:nvSpPr>
          <p:cNvPr id="5" name="Rounded Rectangle 4"/>
          <p:cNvSpPr/>
          <p:nvPr/>
        </p:nvSpPr>
        <p:spPr>
          <a:xfrm>
            <a:off x="467421" y="2650346"/>
            <a:ext cx="4206240" cy="609600"/>
          </a:xfrm>
          <a:prstGeom prst="round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Index earnings to inflation to get AIME</a:t>
            </a:r>
          </a:p>
        </p:txBody>
      </p:sp>
      <p:grpSp>
        <p:nvGrpSpPr>
          <p:cNvPr id="22" name="Group 21">
            <a:extLst>
              <a:ext uri="{FF2B5EF4-FFF2-40B4-BE49-F238E27FC236}">
                <a16:creationId xmlns:a16="http://schemas.microsoft.com/office/drawing/2014/main" id="{5B4138B3-CE69-4C4C-A7B9-23BC469BDDA2}"/>
              </a:ext>
            </a:extLst>
          </p:cNvPr>
          <p:cNvGrpSpPr/>
          <p:nvPr/>
        </p:nvGrpSpPr>
        <p:grpSpPr>
          <a:xfrm>
            <a:off x="533757" y="4824109"/>
            <a:ext cx="4621784" cy="1269682"/>
            <a:chOff x="723221" y="4656335"/>
            <a:chExt cx="4621784" cy="1269682"/>
          </a:xfrm>
        </p:grpSpPr>
        <p:sp>
          <p:nvSpPr>
            <p:cNvPr id="7" name="TextBox 6"/>
            <p:cNvSpPr txBox="1"/>
            <p:nvPr/>
          </p:nvSpPr>
          <p:spPr>
            <a:xfrm>
              <a:off x="1077805" y="4656335"/>
              <a:ext cx="426720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90% on first $960</a:t>
              </a:r>
            </a:p>
            <a:p>
              <a:r>
                <a:rPr lang="en-US" dirty="0">
                  <a:latin typeface="Arial" panose="020B0604020202020204" pitchFamily="34" charset="0"/>
                  <a:cs typeface="Arial" panose="020B0604020202020204" pitchFamily="34" charset="0"/>
                </a:rPr>
                <a:t>32% over $960 but below $5,785 </a:t>
              </a:r>
            </a:p>
            <a:p>
              <a:r>
                <a:rPr lang="en-US" dirty="0">
                  <a:latin typeface="Arial" panose="020B0604020202020204" pitchFamily="34" charset="0"/>
                  <a:cs typeface="Arial" panose="020B0604020202020204" pitchFamily="34" charset="0"/>
                </a:rPr>
                <a:t>15% over $5,785</a:t>
              </a:r>
            </a:p>
          </p:txBody>
        </p:sp>
        <p:sp>
          <p:nvSpPr>
            <p:cNvPr id="8" name="TextBox 7"/>
            <p:cNvSpPr txBox="1"/>
            <p:nvPr/>
          </p:nvSpPr>
          <p:spPr>
            <a:xfrm>
              <a:off x="723221" y="5152110"/>
              <a:ext cx="389850"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X</a:t>
              </a:r>
            </a:p>
          </p:txBody>
        </p:sp>
        <p:cxnSp>
          <p:nvCxnSpPr>
            <p:cNvPr id="9" name="Straight Connector 8"/>
            <p:cNvCxnSpPr/>
            <p:nvPr/>
          </p:nvCxnSpPr>
          <p:spPr>
            <a:xfrm>
              <a:off x="777497" y="5579665"/>
              <a:ext cx="4343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77805" y="5556685"/>
              <a:ext cx="360547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Primary Insurance Amount (PIA)</a:t>
              </a:r>
              <a:r>
                <a:rPr lang="en-US" baseline="30000" dirty="0">
                  <a:latin typeface="Arial" panose="020B0604020202020204" pitchFamily="34" charset="0"/>
                  <a:cs typeface="Arial" panose="020B0604020202020204" pitchFamily="34" charset="0"/>
                </a:rPr>
                <a:t>1</a:t>
              </a:r>
            </a:p>
          </p:txBody>
        </p:sp>
      </p:grpSp>
      <p:sp>
        <p:nvSpPr>
          <p:cNvPr id="16" name="Rectangle: Rounded Corners 15">
            <a:extLst>
              <a:ext uri="{FF2B5EF4-FFF2-40B4-BE49-F238E27FC236}">
                <a16:creationId xmlns:a16="http://schemas.microsoft.com/office/drawing/2014/main" id="{0A00CD76-779D-4021-8D7E-9585D1D587CC}"/>
              </a:ext>
            </a:extLst>
          </p:cNvPr>
          <p:cNvSpPr/>
          <p:nvPr/>
        </p:nvSpPr>
        <p:spPr>
          <a:xfrm>
            <a:off x="5302263" y="3776449"/>
            <a:ext cx="3383280" cy="2005100"/>
          </a:xfrm>
          <a:prstGeom prst="round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r>
              <a:rPr lang="en-US" b="1" u="sng" dirty="0">
                <a:solidFill>
                  <a:schemeClr val="tx1"/>
                </a:solidFill>
                <a:latin typeface="Arial" panose="020B0604020202020204" pitchFamily="34" charset="0"/>
                <a:cs typeface="Arial" panose="020B0604020202020204" pitchFamily="34" charset="0"/>
              </a:rPr>
              <a:t>PIA</a:t>
            </a:r>
          </a:p>
          <a:p>
            <a:pPr algn="ctr">
              <a:spcBef>
                <a:spcPts val="600"/>
              </a:spcBef>
            </a:pPr>
            <a:r>
              <a:rPr lang="en-US" b="1" dirty="0">
                <a:solidFill>
                  <a:schemeClr val="tx1"/>
                </a:solidFill>
                <a:latin typeface="Arial" panose="020B0604020202020204" pitchFamily="34" charset="0"/>
                <a:cs typeface="Arial" panose="020B0604020202020204" pitchFamily="34" charset="0"/>
              </a:rPr>
              <a:t>Primary Insurance Amount</a:t>
            </a:r>
          </a:p>
          <a:p>
            <a:pPr algn="ctr">
              <a:spcBef>
                <a:spcPts val="600"/>
              </a:spcBef>
            </a:pPr>
            <a:r>
              <a:rPr lang="en-US" sz="1400" dirty="0">
                <a:solidFill>
                  <a:schemeClr val="tx1"/>
                </a:solidFill>
                <a:latin typeface="Arial" panose="020B0604020202020204" pitchFamily="34" charset="0"/>
                <a:cs typeface="Arial" panose="020B0604020202020204" pitchFamily="34" charset="0"/>
              </a:rPr>
              <a:t>Amount the Social Security benefit is based on. If receiving the benefit at Full Retirement Age, the benefit is 100% of the PIA</a:t>
            </a:r>
            <a:endParaRPr lang="en-US" sz="1400" baseline="30000" dirty="0">
              <a:solidFill>
                <a:schemeClr val="tx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6FDD8F13-983E-40C9-A639-B9567BD6D5BF}"/>
              </a:ext>
            </a:extLst>
          </p:cNvPr>
          <p:cNvSpPr/>
          <p:nvPr/>
        </p:nvSpPr>
        <p:spPr>
          <a:xfrm>
            <a:off x="5257800" y="1347097"/>
            <a:ext cx="3383280" cy="2005100"/>
          </a:xfrm>
          <a:prstGeom prst="round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r>
              <a:rPr lang="en-US" b="1" u="sng" dirty="0">
                <a:solidFill>
                  <a:schemeClr val="tx1"/>
                </a:solidFill>
                <a:latin typeface="Arial" panose="020B0604020202020204" pitchFamily="34" charset="0"/>
                <a:cs typeface="Arial" panose="020B0604020202020204" pitchFamily="34" charset="0"/>
              </a:rPr>
              <a:t>AIME</a:t>
            </a:r>
          </a:p>
          <a:p>
            <a:pPr algn="ctr">
              <a:spcBef>
                <a:spcPts val="600"/>
              </a:spcBef>
            </a:pPr>
            <a:r>
              <a:rPr lang="en-US" b="1" dirty="0">
                <a:solidFill>
                  <a:schemeClr val="tx1"/>
                </a:solidFill>
                <a:latin typeface="Arial" panose="020B0604020202020204" pitchFamily="34" charset="0"/>
                <a:cs typeface="Arial" panose="020B0604020202020204" pitchFamily="34" charset="0"/>
              </a:rPr>
              <a:t>Average Indexed Monthly Earnings</a:t>
            </a:r>
          </a:p>
          <a:p>
            <a:pPr algn="ctr">
              <a:spcBef>
                <a:spcPts val="600"/>
              </a:spcBef>
            </a:pPr>
            <a:r>
              <a:rPr lang="en-US" sz="1400" dirty="0">
                <a:solidFill>
                  <a:schemeClr val="tx1"/>
                </a:solidFill>
                <a:latin typeface="Arial" panose="020B0604020202020204" pitchFamily="34" charset="0"/>
                <a:cs typeface="Arial" panose="020B0604020202020204" pitchFamily="34" charset="0"/>
              </a:rPr>
              <a:t>Average monthly earnings for the highest 35 years, indexed to inflation</a:t>
            </a:r>
          </a:p>
        </p:txBody>
      </p:sp>
      <p:sp>
        <p:nvSpPr>
          <p:cNvPr id="21" name="Arrow: Down 20">
            <a:extLst>
              <a:ext uri="{FF2B5EF4-FFF2-40B4-BE49-F238E27FC236}">
                <a16:creationId xmlns:a16="http://schemas.microsoft.com/office/drawing/2014/main" id="{38AE3DB5-9453-4B37-8BDE-625B619FE867}"/>
              </a:ext>
            </a:extLst>
          </p:cNvPr>
          <p:cNvSpPr/>
          <p:nvPr/>
        </p:nvSpPr>
        <p:spPr>
          <a:xfrm>
            <a:off x="2324599" y="3418163"/>
            <a:ext cx="348403" cy="492715"/>
          </a:xfrm>
          <a:prstGeom prst="downArrow">
            <a:avLst/>
          </a:prstGeom>
          <a:solidFill>
            <a:schemeClr val="bg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3" name="Arrow: Down 22">
            <a:extLst>
              <a:ext uri="{FF2B5EF4-FFF2-40B4-BE49-F238E27FC236}">
                <a16:creationId xmlns:a16="http://schemas.microsoft.com/office/drawing/2014/main" id="{65F8684C-511F-47FC-A23E-DE1CDAA00717}"/>
              </a:ext>
            </a:extLst>
          </p:cNvPr>
          <p:cNvSpPr/>
          <p:nvPr/>
        </p:nvSpPr>
        <p:spPr>
          <a:xfrm>
            <a:off x="2327967" y="2103290"/>
            <a:ext cx="348403" cy="492715"/>
          </a:xfrm>
          <a:prstGeom prst="downArrow">
            <a:avLst/>
          </a:prstGeom>
          <a:solidFill>
            <a:schemeClr val="bg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4" name="Rounded Rectangle 4">
            <a:extLst>
              <a:ext uri="{FF2B5EF4-FFF2-40B4-BE49-F238E27FC236}">
                <a16:creationId xmlns:a16="http://schemas.microsoft.com/office/drawing/2014/main" id="{72AD382D-30DA-4BBE-96A1-332D90D34278}"/>
              </a:ext>
            </a:extLst>
          </p:cNvPr>
          <p:cNvSpPr/>
          <p:nvPr/>
        </p:nvSpPr>
        <p:spPr>
          <a:xfrm>
            <a:off x="467421" y="3947829"/>
            <a:ext cx="4206240" cy="6096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Three-tiered formula to calculate PIA</a:t>
            </a:r>
          </a:p>
        </p:txBody>
      </p:sp>
      <p:pic>
        <p:nvPicPr>
          <p:cNvPr id="15" name="Picture 14" descr="A close up of a sign&#10;&#10;Description automatically generated">
            <a:extLst>
              <a:ext uri="{FF2B5EF4-FFF2-40B4-BE49-F238E27FC236}">
                <a16:creationId xmlns:a16="http://schemas.microsoft.com/office/drawing/2014/main" id="{7B2B90F3-ECE4-48BB-AA47-678BF763909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58417" y="228600"/>
            <a:ext cx="914400" cy="914400"/>
          </a:xfrm>
          <a:prstGeom prst="rect">
            <a:avLst/>
          </a:prstGeom>
        </p:spPr>
      </p:pic>
      <p:sp>
        <p:nvSpPr>
          <p:cNvPr id="18" name="TextBox 17">
            <a:extLst>
              <a:ext uri="{FF2B5EF4-FFF2-40B4-BE49-F238E27FC236}">
                <a16:creationId xmlns:a16="http://schemas.microsoft.com/office/drawing/2014/main" id="{CD6DCBB2-F06A-4450-8256-6D55AF92C7BC}"/>
              </a:ext>
            </a:extLst>
          </p:cNvPr>
          <p:cNvSpPr txBox="1"/>
          <p:nvPr/>
        </p:nvSpPr>
        <p:spPr>
          <a:xfrm>
            <a:off x="381000" y="6096000"/>
            <a:ext cx="7543800" cy="246221"/>
          </a:xfrm>
          <a:prstGeom prst="rect">
            <a:avLst/>
          </a:prstGeom>
          <a:noFill/>
        </p:spPr>
        <p:txBody>
          <a:bodyPr wrap="square" rtlCol="0">
            <a:spAutoFit/>
          </a:bodyPr>
          <a:lstStyle/>
          <a:p>
            <a:r>
              <a:rPr lang="en-US" sz="1000" baseline="30000" dirty="0">
                <a:latin typeface="Arial" panose="020B0604020202020204" pitchFamily="34" charset="0"/>
                <a:cs typeface="Arial" panose="020B0604020202020204" pitchFamily="34" charset="0"/>
              </a:rPr>
              <a:t>1 </a:t>
            </a:r>
            <a:r>
              <a:rPr lang="en-US" sz="1000" dirty="0">
                <a:latin typeface="Arial" panose="020B0604020202020204" pitchFamily="34" charset="0"/>
                <a:cs typeface="Arial" panose="020B0604020202020204" pitchFamily="34" charset="0"/>
              </a:rPr>
              <a:t>PIA numbers shown are for 2020. In 2021 the amount portions are $996, over $996 but below $6,002, and over $6,002. </a:t>
            </a:r>
          </a:p>
        </p:txBody>
      </p:sp>
    </p:spTree>
    <p:extLst>
      <p:ext uri="{BB962C8B-B14F-4D97-AF65-F5344CB8AC3E}">
        <p14:creationId xmlns:p14="http://schemas.microsoft.com/office/powerpoint/2010/main" val="2621786670"/>
      </p:ext>
    </p:extLst>
  </p:cSld>
  <p:clrMapOvr>
    <a:masterClrMapping/>
  </p:clrMapOvr>
</p:sld>
</file>

<file path=ppt/theme/theme1.xml><?xml version="1.0" encoding="utf-8"?>
<a:theme xmlns:a="http://schemas.openxmlformats.org/drawingml/2006/main" name="Alight-standard-PPT">
  <a:themeElements>
    <a:clrScheme name="Alight">
      <a:dk1>
        <a:srgbClr val="000000"/>
      </a:dk1>
      <a:lt1>
        <a:sysClr val="window" lastClr="FFFFFF"/>
      </a:lt1>
      <a:dk2>
        <a:srgbClr val="777877"/>
      </a:dk2>
      <a:lt2>
        <a:srgbClr val="FFF200"/>
      </a:lt2>
      <a:accent1>
        <a:srgbClr val="FFF200"/>
      </a:accent1>
      <a:accent2>
        <a:srgbClr val="725091"/>
      </a:accent2>
      <a:accent3>
        <a:srgbClr val="1473A5"/>
      </a:accent3>
      <a:accent4>
        <a:srgbClr val="8BD0CD"/>
      </a:accent4>
      <a:accent5>
        <a:srgbClr val="00AF57"/>
      </a:accent5>
      <a:accent6>
        <a:srgbClr val="000000"/>
      </a:accent6>
      <a:hlink>
        <a:srgbClr val="000000"/>
      </a:hlink>
      <a:folHlink>
        <a:srgbClr val="777877"/>
      </a:folHlink>
    </a:clrScheme>
    <a:fontScheme name="FS Thrive Elliot">
      <a:majorFont>
        <a:latin typeface="FS Thrive Elliot Heavy"/>
        <a:ea typeface=""/>
        <a:cs typeface=""/>
      </a:majorFont>
      <a:minorFont>
        <a:latin typeface="FS Thrive Ellio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lIns="0" tIns="0" rIns="0" bIns="0" anchor="t">
        <a:noAutofit/>
      </a:bodyPr>
      <a:lstStyle>
        <a:defPPr>
          <a:lnSpc>
            <a:spcPts val="2000"/>
          </a:lnSpc>
          <a:defRPr sz="1800" dirty="0">
            <a:solidFill>
              <a:srgbClr val="000000"/>
            </a:solidFill>
            <a:latin typeface="+mn-lt"/>
            <a:cs typeface="FS Thrive Elliot Regular"/>
          </a:defRPr>
        </a:defPPr>
      </a:lstStyle>
    </a:txDef>
  </a:objectDefaults>
  <a:extraClrSchemeLst/>
</a:theme>
</file>

<file path=ppt/theme/theme2.xml><?xml version="1.0" encoding="utf-8"?>
<a:theme xmlns:a="http://schemas.openxmlformats.org/drawingml/2006/main" name="Alight Standard PPT 09 11 17">
  <a:themeElements>
    <a:clrScheme name="Alight">
      <a:dk1>
        <a:srgbClr val="000000"/>
      </a:dk1>
      <a:lt1>
        <a:sysClr val="window" lastClr="FFFFFF"/>
      </a:lt1>
      <a:dk2>
        <a:srgbClr val="777877"/>
      </a:dk2>
      <a:lt2>
        <a:srgbClr val="FFF200"/>
      </a:lt2>
      <a:accent1>
        <a:srgbClr val="FFF200"/>
      </a:accent1>
      <a:accent2>
        <a:srgbClr val="725091"/>
      </a:accent2>
      <a:accent3>
        <a:srgbClr val="1473A5"/>
      </a:accent3>
      <a:accent4>
        <a:srgbClr val="8BD0CD"/>
      </a:accent4>
      <a:accent5>
        <a:srgbClr val="00AF57"/>
      </a:accent5>
      <a:accent6>
        <a:srgbClr val="000000"/>
      </a:accent6>
      <a:hlink>
        <a:srgbClr val="000000"/>
      </a:hlink>
      <a:folHlink>
        <a:srgbClr val="777877"/>
      </a:folHlink>
    </a:clrScheme>
    <a:fontScheme name="FS Thrive Elliot">
      <a:majorFont>
        <a:latin typeface="FS Thrive Elliot Heavy"/>
        <a:ea typeface=""/>
        <a:cs typeface=""/>
      </a:majorFont>
      <a:minorFont>
        <a:latin typeface="FS Thrive Ellio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lIns="0" tIns="0" rIns="0" bIns="0" anchor="t">
        <a:noAutofit/>
      </a:bodyPr>
      <a:lstStyle>
        <a:defPPr>
          <a:lnSpc>
            <a:spcPts val="2000"/>
          </a:lnSpc>
          <a:defRPr sz="1800" dirty="0">
            <a:solidFill>
              <a:srgbClr val="000000"/>
            </a:solidFill>
            <a:latin typeface="+mn-lt"/>
            <a:cs typeface="FS Thrive Elliot Regular"/>
          </a:defRPr>
        </a:defPPr>
      </a:lstStyle>
    </a:txDef>
  </a:objectDefaults>
  <a:extraClrSchemeLst/>
  <a:extLst>
    <a:ext uri="{05A4C25C-085E-4340-85A3-A5531E510DB2}">
      <thm15:themeFamily xmlns:thm15="http://schemas.microsoft.com/office/thememl/2012/main" name="Alight_standard_PPT_011119" id="{E09AB69A-8254-8545-81DD-2D39F02EAAD9}" vid="{5A14F726-1DB4-FD46-88AB-6EC60541327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C9340675878646BA79893D638C520A" ma:contentTypeVersion="2" ma:contentTypeDescription="Create a new document." ma:contentTypeScope="" ma:versionID="6d4e7435c1ef334feef5110c0aff0928">
  <xsd:schema xmlns:xsd="http://www.w3.org/2001/XMLSchema" xmlns:xs="http://www.w3.org/2001/XMLSchema" xmlns:p="http://schemas.microsoft.com/office/2006/metadata/properties" xmlns:ns2="a52f6d6e-f0cd-483e-96de-ecc117f43b24" targetNamespace="http://schemas.microsoft.com/office/2006/metadata/properties" ma:root="true" ma:fieldsID="fcaa4100328563c11af3a1ccc560b5f9" ns2:_="">
    <xsd:import namespace="a52f6d6e-f0cd-483e-96de-ecc117f43b2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2f6d6e-f0cd-483e-96de-ecc117f43b2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17EB9F-B134-44D5-AAAB-362704EFA91A}">
  <ds:schemaRefs>
    <ds:schemaRef ds:uri="http://purl.org/dc/elements/1.1/"/>
    <ds:schemaRef ds:uri="http://schemas.microsoft.com/office/2006/metadata/properties"/>
    <ds:schemaRef ds:uri="http://purl.org/dc/terms/"/>
    <ds:schemaRef ds:uri="a52f6d6e-f0cd-483e-96de-ecc117f43b24"/>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4956EA7-F729-408B-80B2-457835D54071}">
  <ds:schemaRefs>
    <ds:schemaRef ds:uri="http://schemas.microsoft.com/sharepoint/v3/contenttype/forms"/>
  </ds:schemaRefs>
</ds:datastoreItem>
</file>

<file path=customXml/itemProps3.xml><?xml version="1.0" encoding="utf-8"?>
<ds:datastoreItem xmlns:ds="http://schemas.openxmlformats.org/officeDocument/2006/customXml" ds:itemID="{6C93D5A8-1D2A-4964-A3F4-02FA98D6BA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2f6d6e-f0cd-483e-96de-ecc117f43b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13309</TotalTime>
  <Words>2626</Words>
  <Application>Microsoft Office PowerPoint</Application>
  <PresentationFormat>On-screen Show (4:3)</PresentationFormat>
  <Paragraphs>465</Paragraphs>
  <Slides>38</Slides>
  <Notes>38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Arial</vt:lpstr>
      <vt:lpstr>Calibri</vt:lpstr>
      <vt:lpstr>FS Alight Elliot Regular</vt:lpstr>
      <vt:lpstr>FS Thrive Elliot</vt:lpstr>
      <vt:lpstr>FS Thrive Elliot Regular</vt:lpstr>
      <vt:lpstr>Times New Roman</vt:lpstr>
      <vt:lpstr>Wingdings</vt:lpstr>
      <vt:lpstr>Alight-standard-PPT</vt:lpstr>
      <vt:lpstr>Alight Standard PPT 09 11 17</vt:lpstr>
      <vt:lpstr>Understanding Social Security and Medicare</vt:lpstr>
      <vt:lpstr>Disclaimer</vt:lpstr>
      <vt:lpstr>Agenda</vt:lpstr>
      <vt:lpstr>Overview</vt:lpstr>
      <vt:lpstr>Origins of Social Security </vt:lpstr>
      <vt:lpstr>The Retirement Benefit</vt:lpstr>
      <vt:lpstr>Spouse and Survivor Benefit</vt:lpstr>
      <vt:lpstr>Receiving the Benefit</vt:lpstr>
      <vt:lpstr>How the Benefit is Calculated</vt:lpstr>
      <vt:lpstr>How the Benefit is Calculated: Example</vt:lpstr>
      <vt:lpstr>Full Retirement Age</vt:lpstr>
      <vt:lpstr>Comparison Chart</vt:lpstr>
      <vt:lpstr>Deciding When to Take the Benefit</vt:lpstr>
      <vt:lpstr>Online Advice – Planning Tools</vt:lpstr>
      <vt:lpstr>Other Considerations</vt:lpstr>
      <vt:lpstr>How Work Affects the Benefit</vt:lpstr>
      <vt:lpstr>How Work Affects the Benefit</vt:lpstr>
      <vt:lpstr>Taxation of Benefits</vt:lpstr>
      <vt:lpstr>Taxation of Benefits: Example</vt:lpstr>
      <vt:lpstr>Get Started</vt:lpstr>
      <vt:lpstr>Create an Online Account</vt:lpstr>
      <vt:lpstr>        What You’ll Need to Apply for Retirement Benefits:    </vt:lpstr>
      <vt:lpstr>Medicare</vt:lpstr>
      <vt:lpstr>Part A: Hospital Insurance</vt:lpstr>
      <vt:lpstr>PowerPoint Presentation</vt:lpstr>
      <vt:lpstr>PowerPoint Presentation</vt:lpstr>
      <vt:lpstr>PowerPoint Presentation</vt:lpstr>
      <vt:lpstr>PowerPoint Presentation</vt:lpstr>
      <vt:lpstr>Enrollment</vt:lpstr>
      <vt:lpstr>Remember</vt:lpstr>
      <vt:lpstr>People Like Me</vt:lpstr>
      <vt:lpstr>People Like Me - Lucy</vt:lpstr>
      <vt:lpstr>People Like Me - Mark</vt:lpstr>
      <vt:lpstr>PowerPoint Presentation</vt:lpstr>
      <vt:lpstr>Contact Information</vt:lpstr>
      <vt:lpstr>Workshop Evaluation</vt:lpstr>
      <vt:lpstr>Course Summary</vt:lpstr>
      <vt:lpstr>Questions?</vt:lpstr>
    </vt:vector>
  </TitlesOfParts>
  <Company>Aon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Your Social Security Retirement Benefit</dc:title>
  <dc:creator>Donnie Nielsen</dc:creator>
  <cp:lastModifiedBy>Shana Foster</cp:lastModifiedBy>
  <cp:revision>413</cp:revision>
  <dcterms:created xsi:type="dcterms:W3CDTF">2016-05-30T15:27:33Z</dcterms:created>
  <dcterms:modified xsi:type="dcterms:W3CDTF">2020-11-20T21:20:21Z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0x01010061C9340675878646BA79893D638C520A</vt:lpwstr>
  </property>
  <property fmtid="{D5CDD505-2E9C-101B-9397-08002B2CF9AE}" pid="3" name="Order">
    <vt:r8>5600</vt:r8>
  </property>
  <property fmtid="{D5CDD505-2E9C-101B-9397-08002B2CF9AE}" pid="4" name="xd_ProgID">
    <vt:lpwstr/>
  </property>
  <property fmtid="{D5CDD505-2E9C-101B-9397-08002B2CF9AE}" pid="5" name="_CopySource">
    <vt:lpwstr>https://ah.aon.net/sites/FinancialEd/Baseline Workflows/Understanding Social Security and Medicare/SocialSecurityMedicare_Approved.pptx</vt:lpwstr>
  </property>
  <property fmtid="{D5CDD505-2E9C-101B-9397-08002B2CF9AE}" pid="6" name="TemplateUrl">
    <vt:lpwstr/>
  </property>
</Properties>
</file>