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16" r:id="rId4"/>
    <p:sldMasterId id="2147483718" r:id="rId5"/>
    <p:sldMasterId id="2147483735" r:id="rId6"/>
    <p:sldMasterId id="2147484225" r:id="rId7"/>
    <p:sldMasterId id="2147484250" r:id="rId8"/>
  </p:sldMasterIdLst>
  <p:notesMasterIdLst>
    <p:notesMasterId r:id="rId20"/>
  </p:notesMasterIdLst>
  <p:handoutMasterIdLst>
    <p:handoutMasterId r:id="rId21"/>
  </p:handoutMasterIdLst>
  <p:sldIdLst>
    <p:sldId id="337" r:id="rId9"/>
    <p:sldId id="338" r:id="rId10"/>
    <p:sldId id="339" r:id="rId11"/>
    <p:sldId id="319" r:id="rId12"/>
    <p:sldId id="320" r:id="rId13"/>
    <p:sldId id="321" r:id="rId14"/>
    <p:sldId id="328" r:id="rId15"/>
    <p:sldId id="332" r:id="rId16"/>
    <p:sldId id="334" r:id="rId17"/>
    <p:sldId id="325" r:id="rId18"/>
    <p:sldId id="302" r:id="rId19"/>
  </p:sldIdLst>
  <p:sldSz cx="9906000" cy="6858000" type="A4"/>
  <p:notesSz cx="7315200" cy="9601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1pPr>
    <a:lvl2pPr marL="336774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2pPr>
    <a:lvl3pPr marL="673547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3pPr>
    <a:lvl4pPr marL="1010321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4pPr>
    <a:lvl5pPr marL="1347094" algn="l" rtl="0" fontAlgn="base">
      <a:spcBef>
        <a:spcPct val="0"/>
      </a:spcBef>
      <a:spcAft>
        <a:spcPct val="0"/>
      </a:spcAft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5pPr>
    <a:lvl6pPr marL="1683868" algn="l" defTabSz="336774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6pPr>
    <a:lvl7pPr marL="2020641" algn="l" defTabSz="336774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7pPr>
    <a:lvl8pPr marL="2357415" algn="l" defTabSz="336774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8pPr>
    <a:lvl9pPr marL="2694188" algn="l" defTabSz="336774" rtl="0" eaLnBrk="1" latinLnBrk="0" hangingPunct="1">
      <a:defRPr sz="1000" kern="1200">
        <a:solidFill>
          <a:srgbClr val="676767"/>
        </a:solidFill>
        <a:latin typeface="Calibri" charset="0"/>
        <a:ea typeface="ヒラギノ角ゴ ProN W3" charset="0"/>
        <a:cs typeface="ヒラギノ角ゴ ProN W3" charset="0"/>
        <a:sym typeface="Calibri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CD"/>
    <a:srgbClr val="F7921E"/>
    <a:srgbClr val="9E3D96"/>
    <a:srgbClr val="000000"/>
    <a:srgbClr val="1D9CC0"/>
    <a:srgbClr val="636466"/>
    <a:srgbClr val="006472"/>
    <a:srgbClr val="E6E6E6"/>
    <a:srgbClr val="666666"/>
    <a:srgbClr val="491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74468" autoAdjust="0"/>
  </p:normalViewPr>
  <p:slideViewPr>
    <p:cSldViewPr snapToGrid="0">
      <p:cViewPr>
        <p:scale>
          <a:sx n="67" d="100"/>
          <a:sy n="67" d="100"/>
        </p:scale>
        <p:origin x="-1926" y="-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264" y="-11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BE9D3B1-2C88-7443-9DC6-81FCBD8F129C}" type="datetimeFigureOut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CAA1BE2-C54E-B94E-BB8D-A81E31A723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447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05180D1-4298-CA46-BD73-073AEFD64719}" type="datetimeFigureOut">
              <a:rPr lang="en-US"/>
              <a:pPr>
                <a:defRPr/>
              </a:pPr>
              <a:t>12/12/2018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719138"/>
            <a:ext cx="5199062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2" tIns="48331" rIns="96662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2" tIns="48331" rIns="96662" bIns="48331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2" tIns="48331" rIns="96662" bIns="48331" rtlCol="0" anchor="b"/>
          <a:lstStyle>
            <a:lvl1pPr algn="l">
              <a:defRPr sz="1300"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2" tIns="48331" rIns="96662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787D9E2-4DC9-354E-86F2-43BE992FE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958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33677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673547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010321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347094" algn="l" defTabSz="336774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168386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20641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57415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694188" algn="l" defTabSz="33677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7275" y="719138"/>
            <a:ext cx="520065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21409">
              <a:defRPr/>
            </a:pPr>
            <a:r>
              <a:rPr lang="fr-CA" sz="1500" dirty="0" smtClean="0"/>
              <a:t>Thank you for listening</a:t>
            </a:r>
            <a:r>
              <a:rPr lang="fr-CA" sz="1500" baseline="0" dirty="0" smtClean="0"/>
              <a:t> to this orientation video.  During this recording, you will obtain </a:t>
            </a:r>
            <a:r>
              <a:rPr lang="fr-CA" sz="1500" dirty="0" smtClean="0"/>
              <a:t>information </a:t>
            </a:r>
            <a:r>
              <a:rPr lang="fr-CA" sz="1500" dirty="0"/>
              <a:t>on </a:t>
            </a:r>
            <a:r>
              <a:rPr lang="fr-CA" sz="1500" dirty="0" smtClean="0"/>
              <a:t>the various</a:t>
            </a:r>
            <a:r>
              <a:rPr lang="fr-CA" sz="1500" baseline="0" dirty="0" smtClean="0"/>
              <a:t> </a:t>
            </a:r>
            <a:r>
              <a:rPr lang="fr-CA" sz="1500" dirty="0" smtClean="0"/>
              <a:t>services </a:t>
            </a:r>
            <a:r>
              <a:rPr lang="fr-CA" sz="1500" dirty="0"/>
              <a:t>available </a:t>
            </a:r>
            <a:r>
              <a:rPr lang="fr-CA" sz="1500" dirty="0" err="1"/>
              <a:t>through</a:t>
            </a:r>
            <a:r>
              <a:rPr lang="fr-CA" sz="1500" dirty="0"/>
              <a:t> </a:t>
            </a:r>
            <a:r>
              <a:rPr lang="fr-CA" sz="1500" dirty="0" err="1" smtClean="0"/>
              <a:t>Caterpillar’s</a:t>
            </a:r>
            <a:r>
              <a:rPr lang="fr-CA" sz="1500" dirty="0" smtClean="0"/>
              <a:t> </a:t>
            </a:r>
            <a:r>
              <a:rPr lang="fr-CA" sz="1500" dirty="0"/>
              <a:t>Employee Assistance </a:t>
            </a:r>
            <a:r>
              <a:rPr lang="fr-CA" sz="1500" dirty="0" smtClean="0"/>
              <a:t>Programme, </a:t>
            </a:r>
            <a:r>
              <a:rPr lang="fr-CA" sz="1500" dirty="0"/>
              <a:t>also known as the E A P. </a:t>
            </a:r>
            <a:r>
              <a:rPr lang="fr-CA" sz="1500" baseline="0" dirty="0" smtClean="0"/>
              <a:t> </a:t>
            </a:r>
            <a:r>
              <a:rPr lang="fr-CA" sz="1500" dirty="0" smtClean="0"/>
              <a:t>The </a:t>
            </a:r>
            <a:r>
              <a:rPr lang="fr-CA" sz="1500" dirty="0"/>
              <a:t>EAP is provided by Morneau Shepell.</a:t>
            </a:r>
          </a:p>
          <a:p>
            <a:endParaRPr lang="en-CA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96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summary, your </a:t>
            </a:r>
            <a:r>
              <a:rPr lang="en-CA" dirty="0" smtClean="0"/>
              <a:t>Caterpillar Employee</a:t>
            </a:r>
            <a:r>
              <a:rPr lang="en-CA" baseline="0" dirty="0" smtClean="0"/>
              <a:t> </a:t>
            </a:r>
            <a:r>
              <a:rPr lang="en-CA" baseline="0" dirty="0" smtClean="0"/>
              <a:t>Assistance Programme, provided by Morneau Shepell, is a free, confidential resource for you and your eligible family members to seek assistance on a variety of issues. Log on to our global </a:t>
            </a:r>
            <a:r>
              <a:rPr lang="en-CA" baseline="0" dirty="0" smtClean="0"/>
              <a:t>website </a:t>
            </a:r>
            <a:r>
              <a:rPr lang="en-CA" baseline="0" dirty="0" smtClean="0"/>
              <a:t>today at </a:t>
            </a:r>
            <a:r>
              <a:rPr lang="en-CA" baseline="0" dirty="0" smtClean="0"/>
              <a:t>Caterpillar EAP </a:t>
            </a:r>
            <a:r>
              <a:rPr lang="en-CA" baseline="0" dirty="0" smtClean="0"/>
              <a:t>(dot) com </a:t>
            </a:r>
            <a:r>
              <a:rPr lang="en-CA" baseline="0" dirty="0" smtClean="0"/>
              <a:t>for </a:t>
            </a:r>
            <a:r>
              <a:rPr lang="en-CA" baseline="0" dirty="0" smtClean="0"/>
              <a:t>a list of worldwide access numbers to obtain the local number for your country.  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You may also obtain additional EAP information and brochures containing local numbers on the Caterpillar benefits portal: EAP (dot) CAT (dot) com.</a:t>
            </a:r>
            <a:endParaRPr lang="en-CA" dirty="0" smtClean="0"/>
          </a:p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74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09852">
              <a:defRPr/>
            </a:pPr>
            <a:r>
              <a:rPr lang="en-US" sz="900" dirty="0" smtClean="0"/>
              <a:t>Remember,</a:t>
            </a:r>
            <a:r>
              <a:rPr lang="en-US" sz="900" baseline="0" dirty="0" smtClean="0"/>
              <a:t> y</a:t>
            </a:r>
            <a:r>
              <a:rPr lang="en-US" sz="900" dirty="0" smtClean="0"/>
              <a:t>our EAP is here for you.  Let</a:t>
            </a:r>
            <a:r>
              <a:rPr lang="en-US" sz="900" baseline="0" dirty="0" smtClean="0"/>
              <a:t> us help!</a:t>
            </a:r>
          </a:p>
          <a:p>
            <a:pPr defTabSz="309852">
              <a:defRPr/>
            </a:pPr>
            <a:r>
              <a:rPr lang="en-CA" sz="900" baseline="0" dirty="0" smtClean="0"/>
              <a:t>Thank you for listening, and have a great day!</a:t>
            </a:r>
            <a:endParaRPr lang="en-US" sz="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8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719138"/>
            <a:ext cx="519906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500" dirty="0" smtClean="0"/>
              <a:t>It is important for you to</a:t>
            </a:r>
            <a:r>
              <a:rPr lang="en-US" sz="1500" baseline="0" dirty="0" smtClean="0"/>
              <a:t> know that t</a:t>
            </a:r>
            <a:r>
              <a:rPr lang="en-US" sz="1500" dirty="0" smtClean="0"/>
              <a:t>he </a:t>
            </a:r>
            <a:r>
              <a:rPr lang="en-US" sz="1500" dirty="0"/>
              <a:t>EAP is a voluntary and confidential support service. </a:t>
            </a:r>
            <a:r>
              <a:rPr lang="en-US" sz="1500" dirty="0" smtClean="0"/>
              <a:t>When </a:t>
            </a:r>
            <a:r>
              <a:rPr lang="en-US" sz="1500" dirty="0"/>
              <a:t>accessing the EAP there's no cost to you or your eligible family </a:t>
            </a:r>
            <a:r>
              <a:rPr lang="en-US" sz="1500" dirty="0" smtClean="0"/>
              <a:t>members. The </a:t>
            </a:r>
            <a:r>
              <a:rPr lang="en-US" sz="1500" dirty="0"/>
              <a:t>EAP is available 24 hours a day, 7 days a week, 365 days a year in your local language</a:t>
            </a:r>
            <a:r>
              <a:rPr lang="en-US" sz="1500" dirty="0" smtClean="0"/>
              <a:t>.</a:t>
            </a:r>
            <a:endParaRPr lang="fr-CA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67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719138"/>
            <a:ext cx="5199062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500" dirty="0"/>
              <a:t>Confidentiality is </a:t>
            </a:r>
            <a:r>
              <a:rPr lang="en-CA" sz="1500" dirty="0" smtClean="0"/>
              <a:t>THE </a:t>
            </a:r>
            <a:r>
              <a:rPr lang="en-CA" sz="1500" dirty="0"/>
              <a:t>key feature of </a:t>
            </a:r>
            <a:r>
              <a:rPr lang="en-CA" sz="1500" dirty="0" smtClean="0"/>
              <a:t>our </a:t>
            </a:r>
            <a:r>
              <a:rPr lang="en-CA" sz="1500" dirty="0"/>
              <a:t>services. </a:t>
            </a:r>
            <a:r>
              <a:rPr lang="en-CA" sz="1500" dirty="0" smtClean="0"/>
              <a:t>We </a:t>
            </a:r>
            <a:r>
              <a:rPr lang="en-CA" sz="1500" dirty="0"/>
              <a:t>do not disclose any information that would identify </a:t>
            </a:r>
            <a:r>
              <a:rPr lang="en-CA" sz="1500" dirty="0" smtClean="0"/>
              <a:t>you or the reason you are accessing EAP </a:t>
            </a:r>
            <a:r>
              <a:rPr lang="en-CA" sz="1500" dirty="0"/>
              <a:t>services to anyone including </a:t>
            </a:r>
            <a:r>
              <a:rPr lang="en-CA" sz="1500" dirty="0" smtClean="0"/>
              <a:t>Caterpillar and your </a:t>
            </a:r>
            <a:r>
              <a:rPr lang="en-CA" sz="1500" dirty="0"/>
              <a:t>family members. </a:t>
            </a:r>
            <a:r>
              <a:rPr lang="en-CA" sz="1500" dirty="0" smtClean="0"/>
              <a:t>There </a:t>
            </a:r>
            <a:r>
              <a:rPr lang="en-CA" sz="1500" dirty="0"/>
              <a:t>are a number of ways we maintain your privacy and </a:t>
            </a:r>
            <a:r>
              <a:rPr lang="en-CA" sz="1500" dirty="0" smtClean="0"/>
              <a:t>confidentiality both </a:t>
            </a:r>
            <a:r>
              <a:rPr lang="en-CA" sz="1500" dirty="0"/>
              <a:t>online and offline.</a:t>
            </a:r>
          </a:p>
          <a:p>
            <a:endParaRPr lang="en-CA" sz="1500" dirty="0"/>
          </a:p>
          <a:p>
            <a:r>
              <a:rPr lang="en-CA" sz="1500" dirty="0"/>
              <a:t>Our clinicians will only leave discrete non-identifying messages on your phone with your permission. </a:t>
            </a:r>
            <a:r>
              <a:rPr lang="en-CA" sz="1500" dirty="0" smtClean="0"/>
              <a:t>As </a:t>
            </a:r>
            <a:r>
              <a:rPr lang="en-CA" sz="1500" dirty="0"/>
              <a:t>a third party vendor of </a:t>
            </a:r>
            <a:r>
              <a:rPr lang="en-CA" sz="1500" dirty="0" smtClean="0"/>
              <a:t>Caterpillar, </a:t>
            </a:r>
            <a:r>
              <a:rPr lang="en-CA" sz="1500" dirty="0"/>
              <a:t>our clinical files are kept securely and we would require written consent from you prior to releasing </a:t>
            </a:r>
            <a:r>
              <a:rPr lang="en-CA" sz="1500" dirty="0" smtClean="0"/>
              <a:t>copies or information </a:t>
            </a:r>
            <a:r>
              <a:rPr lang="en-CA" sz="1500" dirty="0"/>
              <a:t>to you. </a:t>
            </a:r>
            <a:r>
              <a:rPr lang="en-CA" sz="1500" dirty="0" smtClean="0"/>
              <a:t>In</a:t>
            </a:r>
            <a:r>
              <a:rPr lang="en-CA" sz="1500" baseline="0" dirty="0" smtClean="0"/>
              <a:t> addition, we </a:t>
            </a:r>
            <a:r>
              <a:rPr lang="en-CA" sz="1500" dirty="0" smtClean="0"/>
              <a:t>protect </a:t>
            </a:r>
            <a:r>
              <a:rPr lang="en-CA" sz="1500" dirty="0"/>
              <a:t>your privacy online using firewalls and a </a:t>
            </a:r>
            <a:r>
              <a:rPr lang="en-CA" sz="1500" dirty="0" smtClean="0"/>
              <a:t>personalised </a:t>
            </a:r>
            <a:r>
              <a:rPr lang="en-CA" sz="1500" dirty="0"/>
              <a:t>password created by you.  We adhere to privacy acts as required by law and take your confidentiality very seriously.</a:t>
            </a:r>
          </a:p>
          <a:p>
            <a:endParaRPr lang="en-CA" sz="1500" dirty="0"/>
          </a:p>
          <a:p>
            <a:endParaRPr lang="en-CA" sz="1500" dirty="0"/>
          </a:p>
          <a:p>
            <a:endParaRPr lang="en-CA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6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 Employee Assistance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Programme provides short-term, solution focused support for a wide variety of issues. It is best to address matters early before they escalate into longer-term concerns.</a:t>
            </a:r>
          </a:p>
          <a:p>
            <a:pPr rtl="0" fontAlgn="base"/>
            <a:endParaRPr lang="en-US" sz="9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 fontAlgn="base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What 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solution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focused support? </a:t>
            </a:r>
          </a:p>
          <a:p>
            <a:pPr rtl="0" fontAlgn="base"/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This is a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counselling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approach that builds a collaborative relationship with the client and a way of working together that focusses on making positive change as soon as possible. </a:t>
            </a:r>
            <a:endParaRPr lang="en-US" sz="9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 fontAlgn="base"/>
            <a:endParaRPr lang="en-US" sz="9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rtl="0" fontAlgn="base"/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People may make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use of the EAP i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many different ways:  to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obtain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information, to set goals and make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a change</a:t>
            </a:r>
            <a:r>
              <a:rPr lang="en-US" sz="900" kern="1200" baseline="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or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remain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motivated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towards one’s personal goals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 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There 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is 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no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 one way to use the EAP service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232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309852">
              <a:defRPr/>
            </a:pPr>
            <a:r>
              <a:rPr lang="en-CA" sz="900" noProof="0" dirty="0" smtClean="0"/>
              <a:t>So what happens when you contact the EAP?</a:t>
            </a:r>
            <a:r>
              <a:rPr lang="en-CA" sz="900" baseline="0" noProof="0" dirty="0" smtClean="0"/>
              <a:t>  </a:t>
            </a:r>
            <a:endParaRPr lang="en-CA" sz="900" baseline="0" noProof="0" dirty="0" smtClean="0"/>
          </a:p>
          <a:p>
            <a:pPr defTabSz="309852">
              <a:defRPr/>
            </a:pPr>
            <a:endParaRPr lang="en-CA" sz="900" baseline="0" noProof="0" dirty="0" smtClean="0"/>
          </a:p>
          <a:p>
            <a:pPr defTabSz="309852">
              <a:defRPr/>
            </a:pPr>
            <a:r>
              <a:rPr lang="en-CA" sz="900" baseline="0" noProof="0" dirty="0" smtClean="0"/>
              <a:t>Once you call the </a:t>
            </a:r>
            <a:r>
              <a:rPr lang="en-CA" sz="900" baseline="0" noProof="0" dirty="0" smtClean="0"/>
              <a:t>number displayed on your EAP communications brochure for </a:t>
            </a:r>
            <a:r>
              <a:rPr lang="en-CA" sz="900" baseline="0" noProof="0" dirty="0" smtClean="0"/>
              <a:t>your country, all you have to do is identify yourself as an employee or family member of </a:t>
            </a:r>
            <a:r>
              <a:rPr lang="en-CA" sz="900" baseline="0" noProof="0" dirty="0" smtClean="0"/>
              <a:t>Caterpillar.  Both </a:t>
            </a:r>
            <a:r>
              <a:rPr lang="en-CA" sz="900" baseline="0" noProof="0" dirty="0" smtClean="0"/>
              <a:t>our in-country partners </a:t>
            </a:r>
            <a:r>
              <a:rPr lang="en-CA" sz="900" baseline="0" noProof="0" dirty="0" smtClean="0"/>
              <a:t>and the Morneau Shepell </a:t>
            </a:r>
            <a:r>
              <a:rPr lang="en-CA" sz="900" baseline="0" noProof="0" dirty="0" smtClean="0"/>
              <a:t>global Care Access Centre is available 24 hours a day, 7 days a week. The qualified intake professional will gather demographic information and information around the help you are seeking. </a:t>
            </a:r>
            <a:endParaRPr lang="en-CA" sz="900" baseline="0" noProof="0" dirty="0" smtClean="0"/>
          </a:p>
          <a:p>
            <a:pPr defTabSz="309852">
              <a:defRPr/>
            </a:pPr>
            <a:endParaRPr lang="en-CA" sz="900" baseline="0" noProof="0" dirty="0" smtClean="0"/>
          </a:p>
          <a:p>
            <a:pPr defTabSz="309852">
              <a:defRPr/>
            </a:pPr>
            <a:r>
              <a:rPr lang="en-CA" sz="900" baseline="0" noProof="0" dirty="0" smtClean="0"/>
              <a:t>If your issue or situation is urgent, our Client Care Representative will transfer you over to a counsellor so you can receive immediate advice and help. For non-urgent requests and Work Life support, the intake professional will make the appropriate recommendations and provide appointment information and next steps to obtain services.  </a:t>
            </a:r>
            <a:endParaRPr lang="en-CA" sz="900" noProof="0" dirty="0" smtClean="0"/>
          </a:p>
          <a:p>
            <a:pPr marL="0" marR="0" indent="0" algn="l" defTabSz="33677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900" kern="1200" dirty="0" smtClean="0">
              <a:solidFill>
                <a:srgbClr val="FF0000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69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dirty="0" smtClean="0"/>
              <a:t>Your EAP counsellors are experienced professionals who will understand your</a:t>
            </a:r>
            <a:r>
              <a:rPr lang="en-CA" sz="900" baseline="0" dirty="0" smtClean="0"/>
              <a:t> </a:t>
            </a:r>
            <a:r>
              <a:rPr lang="en-CA" sz="900" dirty="0" smtClean="0"/>
              <a:t>concern and guide you to resolution of your</a:t>
            </a:r>
            <a:r>
              <a:rPr lang="en-CA" sz="900" baseline="0" dirty="0" smtClean="0"/>
              <a:t> issues</a:t>
            </a:r>
            <a:r>
              <a:rPr lang="en-CA" sz="900" dirty="0" smtClean="0"/>
              <a:t>.</a:t>
            </a:r>
            <a:r>
              <a:rPr lang="en-CA" sz="900" baseline="0" dirty="0" smtClean="0"/>
              <a:t> </a:t>
            </a:r>
            <a:r>
              <a:rPr lang="en-CA" sz="900" dirty="0" smtClean="0"/>
              <a:t>Counselling is provided</a:t>
            </a:r>
            <a:r>
              <a:rPr lang="en-CA" sz="900" baseline="0" dirty="0" smtClean="0"/>
              <a:t> globally by master level clinicians (or equivalent) with at least 5 years of experience in counselling.  </a:t>
            </a:r>
            <a:endParaRPr lang="en-CA" sz="900" baseline="0" dirty="0" smtClean="0"/>
          </a:p>
          <a:p>
            <a:endParaRPr lang="en-CA" sz="900" baseline="0" dirty="0" smtClean="0"/>
          </a:p>
          <a:p>
            <a:pPr defTabSz="8813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sz="900" baseline="0" dirty="0" smtClean="0"/>
              <a:t>As mentioned before, our counselling programme is a short term and solution focused service.  This means you will be addressing your most pressing issue.  We </a:t>
            </a:r>
            <a:r>
              <a:rPr lang="en-CA" sz="900" baseline="0" noProof="0" dirty="0" smtClean="0"/>
              <a:t>work</a:t>
            </a:r>
            <a:r>
              <a:rPr lang="en-CA" sz="900" baseline="0" dirty="0" smtClean="0"/>
              <a:t> to match you with counsellors best suited for your situation, requested delivery modality and language preference.</a:t>
            </a:r>
            <a:endParaRPr lang="en-CA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337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900" noProof="0" dirty="0" smtClean="0"/>
              <a:t>Balancing the demands of work and family is an ongoing challenge for most</a:t>
            </a:r>
            <a:r>
              <a:rPr lang="en-CA" sz="900" baseline="0" noProof="0" dirty="0" smtClean="0"/>
              <a:t> people,</a:t>
            </a:r>
            <a:r>
              <a:rPr lang="en-CA" sz="900" noProof="0" dirty="0" smtClean="0"/>
              <a:t> and often the juggling act can feel overwhelming. Whether</a:t>
            </a:r>
            <a:r>
              <a:rPr lang="en-CA" sz="900" baseline="0" noProof="0" dirty="0" smtClean="0"/>
              <a:t> </a:t>
            </a:r>
            <a:r>
              <a:rPr lang="en-CA" sz="900" noProof="0" dirty="0" smtClean="0"/>
              <a:t>you’re trying to find resources for daycare, dealing with caregiving emergencies or</a:t>
            </a:r>
            <a:r>
              <a:rPr lang="en-CA" sz="900" baseline="0" noProof="0" dirty="0" smtClean="0"/>
              <a:t> </a:t>
            </a:r>
            <a:r>
              <a:rPr lang="en-CA" sz="900" noProof="0" dirty="0" smtClean="0"/>
              <a:t>looking after older relatives, your EAP can help.</a:t>
            </a:r>
          </a:p>
          <a:p>
            <a:endParaRPr lang="en-CA" dirty="0" smtClean="0"/>
          </a:p>
          <a:p>
            <a:r>
              <a:rPr lang="en-CA" sz="900" dirty="0" smtClean="0"/>
              <a:t>Financial assistance provides you with telephonic advice regarding your financial concern. </a:t>
            </a:r>
            <a:r>
              <a:rPr lang="en-US" sz="900" dirty="0" smtClean="0"/>
              <a:t>You</a:t>
            </a:r>
            <a:r>
              <a:rPr lang="en-US" sz="900" baseline="0" dirty="0" smtClean="0"/>
              <a:t> will have the</a:t>
            </a:r>
            <a:r>
              <a:rPr lang="en-US" sz="900" dirty="0" smtClean="0"/>
              <a:t> opportunity to receive telephonic financial consultation from an experienced network of financial professionals who are industry recognised with extensive knowledge in financial management. You can gain </a:t>
            </a:r>
            <a:r>
              <a:rPr lang="en-CA" sz="900" dirty="0" smtClean="0"/>
              <a:t>valuable insight</a:t>
            </a:r>
            <a:r>
              <a:rPr lang="en-CA" sz="900" baseline="0" dirty="0" smtClean="0"/>
              <a:t> and applicable</a:t>
            </a:r>
            <a:r>
              <a:rPr lang="en-CA" sz="900" dirty="0" smtClean="0"/>
              <a:t> information to build a financial plan on a variety of topics,</a:t>
            </a:r>
            <a:r>
              <a:rPr lang="en-CA" sz="900" baseline="0" dirty="0" smtClean="0"/>
              <a:t> including</a:t>
            </a:r>
            <a:r>
              <a:rPr lang="en-CA" sz="900" dirty="0" smtClean="0"/>
              <a:t> credit</a:t>
            </a:r>
            <a:r>
              <a:rPr lang="en-CA" sz="900" baseline="0" dirty="0" smtClean="0"/>
              <a:t> management, </a:t>
            </a:r>
            <a:r>
              <a:rPr lang="en-CA" sz="900" dirty="0" smtClean="0"/>
              <a:t>debt management, budgeting, and bankruptcy.</a:t>
            </a:r>
          </a:p>
          <a:p>
            <a:endParaRPr lang="en-CA" sz="900" dirty="0" smtClean="0"/>
          </a:p>
          <a:p>
            <a:r>
              <a:rPr lang="en-CA" sz="900" dirty="0" smtClean="0"/>
              <a:t>Legal concerns can drain you of precious time, money and energy. They can also cause stress and</a:t>
            </a:r>
            <a:r>
              <a:rPr lang="en-CA" sz="900" baseline="0" dirty="0" smtClean="0"/>
              <a:t> </a:t>
            </a:r>
            <a:r>
              <a:rPr lang="en-CA" sz="900" dirty="0" smtClean="0"/>
              <a:t>impact your family, work, and life. Take the first step towards resolving your legal issue by getting expert, confidential consultation from our</a:t>
            </a:r>
            <a:r>
              <a:rPr lang="en-CA" sz="900" baseline="0" dirty="0" smtClean="0"/>
              <a:t> lawyers</a:t>
            </a:r>
            <a:r>
              <a:rPr lang="en-CA" sz="900" dirty="0" smtClean="0"/>
              <a:t>. Legal consultation can be used for issues such as family,</a:t>
            </a:r>
            <a:r>
              <a:rPr lang="en-CA" sz="900" baseline="0" dirty="0" smtClean="0"/>
              <a:t> criminal, civil, real estate, wills, estates, and tenant landlord.  Please note that our lawyers do not consult on issues of immigration, employment, and tax laws.</a:t>
            </a:r>
            <a:endParaRPr lang="en-CA" sz="9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40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In</a:t>
            </a:r>
            <a:r>
              <a:rPr lang="en-US" b="0" baseline="0" dirty="0" smtClean="0"/>
              <a:t> addition to seeking in-person or telephonic assistance, many individuals prefer to seek out resources online. Visit the Morneau Shepell Global EAP website </a:t>
            </a:r>
            <a:r>
              <a:rPr lang="en-US" b="0" baseline="0" dirty="0" smtClean="0"/>
              <a:t>for Caterpillar – Caterpillar EAP </a:t>
            </a:r>
            <a:r>
              <a:rPr lang="en-US" b="0" baseline="0" dirty="0" smtClean="0"/>
              <a:t>(dot) </a:t>
            </a:r>
            <a:r>
              <a:rPr lang="en-US" b="0" baseline="0" dirty="0" smtClean="0"/>
              <a:t>com.  Log </a:t>
            </a:r>
            <a:r>
              <a:rPr lang="en-US" b="0" baseline="0" dirty="0" smtClean="0"/>
              <a:t>on today </a:t>
            </a:r>
            <a:r>
              <a:rPr lang="en-US" b="0" baseline="0" dirty="0" smtClean="0"/>
              <a:t>to access </a:t>
            </a:r>
            <a:r>
              <a:rPr lang="en-US" b="0" baseline="0" dirty="0" smtClean="0"/>
              <a:t>a list of worldwide access numbers to obtain immediate EAP support</a:t>
            </a:r>
            <a:r>
              <a:rPr lang="en-US" b="0" baseline="0" dirty="0" smtClean="0"/>
              <a:t>.</a:t>
            </a:r>
          </a:p>
          <a:p>
            <a:pPr marL="0" indent="0">
              <a:buFontTx/>
              <a:buNone/>
            </a:pPr>
            <a:endParaRPr lang="en-US" b="0" baseline="0" dirty="0" smtClean="0"/>
          </a:p>
          <a:p>
            <a:pPr marL="0" indent="0">
              <a:buFontTx/>
              <a:buNone/>
            </a:pPr>
            <a:r>
              <a:rPr lang="en-US" b="0" baseline="0" dirty="0" smtClean="0"/>
              <a:t>The global website is available in 27 different languages and contains a variety of timely articles, </a:t>
            </a:r>
            <a:r>
              <a:rPr lang="en-US" b="0" baseline="0" dirty="0" err="1" smtClean="0"/>
              <a:t>tipsheets</a:t>
            </a:r>
            <a:r>
              <a:rPr lang="en-US" b="0" baseline="0" dirty="0" smtClean="0"/>
              <a:t>, assessments, newsletters and videos on a variety of topics, all </a:t>
            </a:r>
            <a:r>
              <a:rPr lang="en-US" b="0" baseline="0" dirty="0" err="1" smtClean="0"/>
              <a:t>organised</a:t>
            </a:r>
            <a:r>
              <a:rPr lang="en-US" b="0" baseline="0" dirty="0" smtClean="0"/>
              <a:t> in 4 areas of </a:t>
            </a:r>
            <a:r>
              <a:rPr lang="en-US" b="0" baseline="0" dirty="0" smtClean="0"/>
              <a:t>support: work, health, life, and </a:t>
            </a:r>
            <a:r>
              <a:rPr lang="en-US" b="0" baseline="0" dirty="0" smtClean="0"/>
              <a:t>leadership (leadership content is available by self-selecting in a leadership role on the first page).  All of the information is </a:t>
            </a:r>
            <a:r>
              <a:rPr lang="en-US" b="0" baseline="0" dirty="0" err="1" smtClean="0">
                <a:solidFill>
                  <a:srgbClr val="FF0000"/>
                </a:solidFill>
              </a:rPr>
              <a:t>localised</a:t>
            </a:r>
            <a:r>
              <a:rPr lang="en-US" b="0" baseline="0" dirty="0" smtClean="0">
                <a:solidFill>
                  <a:srgbClr val="FF0000"/>
                </a:solidFill>
              </a:rPr>
              <a:t> </a:t>
            </a:r>
            <a:r>
              <a:rPr lang="en-US" b="0" baseline="0" dirty="0" smtClean="0">
                <a:solidFill>
                  <a:srgbClr val="FF0000"/>
                </a:solidFill>
              </a:rPr>
              <a:t>for your region and culture. </a:t>
            </a:r>
            <a:endParaRPr lang="en-US" b="0" baseline="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87D9E2-4DC9-354E-86F2-43BE992FEE5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6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aseline="0" dirty="0" smtClean="0"/>
              <a:t>In addition to the Global </a:t>
            </a:r>
            <a:r>
              <a:rPr lang="en-US" altLang="en-US" baseline="0" dirty="0" err="1" smtClean="0"/>
              <a:t>workhealthlife</a:t>
            </a:r>
            <a:r>
              <a:rPr lang="en-US" altLang="en-US" baseline="0" dirty="0" smtClean="0"/>
              <a:t> website, we also have our award-winning  mobile APP, called My EAP.  </a:t>
            </a:r>
          </a:p>
          <a:p>
            <a:r>
              <a:rPr lang="en-US" altLang="en-US" baseline="0" dirty="0" smtClean="0"/>
              <a:t>The My EAP app allows you to instantly connect to a </a:t>
            </a:r>
            <a:r>
              <a:rPr lang="en-US" altLang="en-US" baseline="0" dirty="0" smtClean="0"/>
              <a:t>counsellor to schedule appointments, chat and </a:t>
            </a:r>
            <a:r>
              <a:rPr lang="en-US" altLang="en-US" baseline="0" dirty="0" smtClean="0"/>
              <a:t>obtain additional support </a:t>
            </a:r>
            <a:r>
              <a:rPr lang="en-US" altLang="en-US" baseline="0" dirty="0" smtClean="0"/>
              <a:t>resources, including articles and tip sheets, while </a:t>
            </a:r>
            <a:r>
              <a:rPr lang="en-US" altLang="en-US" baseline="0" dirty="0" smtClean="0"/>
              <a:t>on-the-go.  </a:t>
            </a:r>
          </a:p>
          <a:p>
            <a:endParaRPr lang="en-CA" altLang="en-US" baseline="0" dirty="0" smtClean="0"/>
          </a:p>
          <a:p>
            <a:r>
              <a:rPr lang="en-CA" altLang="en-US" baseline="0" dirty="0" smtClean="0"/>
              <a:t>Download the My EAP app today for free in your app store  - simply search “My EAP”.  </a:t>
            </a:r>
            <a:endParaRPr lang="en-US" altLang="en-US" sz="800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56843" indent="-29109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64373" indent="-2328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30123" indent="-2328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95873" indent="-232874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61622" indent="-232874" defTabSz="46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027370" indent="-232874" defTabSz="46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93119" indent="-232874" defTabSz="46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58869" indent="-232874" defTabSz="465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EEC8F1A1-FA41-46AE-A58C-A2E3D9EF6DB3}" type="slidenum">
              <a:rPr lang="en-US" altLang="en-US" smtClean="0">
                <a:solidFill>
                  <a:prstClr val="black"/>
                </a:solidFill>
              </a:rPr>
              <a:pPr eaLnBrk="1" hangingPunct="1"/>
              <a:t>9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1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 image cropped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4257"/>
            <a:ext cx="9906000" cy="467374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492" y="6167003"/>
            <a:ext cx="2534688" cy="35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562658"/>
            <a:ext cx="5910237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5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Presentation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35" y="1345798"/>
            <a:ext cx="5594075" cy="291299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26518" algn="l">
              <a:defRPr lang="en-US" sz="15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0335" y="1554191"/>
            <a:ext cx="5594075" cy="291299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26518" algn="l">
              <a:defRPr sz="15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0335" y="1762232"/>
            <a:ext cx="5594075" cy="291299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26518" algn="l">
              <a:defRPr sz="15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288" y="6299638"/>
            <a:ext cx="4006174" cy="3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14" y="485628"/>
            <a:ext cx="720378" cy="7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705" y="485628"/>
            <a:ext cx="2014649" cy="5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171509" y="438366"/>
            <a:ext cx="0" cy="829910"/>
          </a:xfrm>
          <a:prstGeom prst="line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823602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 descr="Divider Image 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5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5040585"/>
            <a:ext cx="8622687" cy="5673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3B4B683D-8794-1446-BAC2-0083615A0E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241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 descr="Divider Image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512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5040585"/>
            <a:ext cx="8622687" cy="5673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2740676-54CA-FB41-80F0-0B636C803C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1256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4" descr="Divider Image 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5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5040585"/>
            <a:ext cx="8622687" cy="5673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A102E01D-6F96-B540-AA98-94F8E5DB42E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08397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/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Placeholder 7" descr="Thank-you Im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16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4225" y="3419454"/>
            <a:ext cx="2800573" cy="38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4170509"/>
            <a:ext cx="5594684" cy="5673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20645" y="488910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1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Name </a:t>
            </a:r>
            <a:r>
              <a:rPr lang="fr-CA" dirty="0" err="1"/>
              <a:t>Surname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434139" y="488910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1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Name </a:t>
            </a:r>
            <a:r>
              <a:rPr lang="fr-CA" dirty="0" err="1"/>
              <a:t>Surname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47633" y="488910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1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Name </a:t>
            </a:r>
            <a:r>
              <a:rPr lang="fr-CA" dirty="0" err="1"/>
              <a:t>Surname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25114" y="5167995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Position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438608" y="5167995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Position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252102" y="5167995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Position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625113" y="544277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Email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438607" y="544277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Email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6252101" y="5442773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/>
              <a:t>Email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617180" y="5710217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 err="1"/>
              <a:t>Number</a:t>
            </a:r>
            <a:endParaRPr lang="en-US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3430675" y="5710217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 err="1"/>
              <a:t>Number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256571" y="5710217"/>
            <a:ext cx="2665854" cy="262538"/>
          </a:xfrm>
          <a:prstGeom prst="rect">
            <a:avLst/>
          </a:prstGeom>
        </p:spPr>
        <p:txBody>
          <a:bodyPr vert="horz" lIns="67355" tIns="33677" rIns="67355" bIns="33677"/>
          <a:lstStyle>
            <a:lvl1pPr algn="l">
              <a:defRPr sz="1500" b="0" baseline="0">
                <a:latin typeface="+mn-lt"/>
              </a:defRPr>
            </a:lvl1pPr>
            <a:lvl2pPr>
              <a:defRPr sz="1500">
                <a:latin typeface="+mn-lt"/>
              </a:defRPr>
            </a:lvl2pPr>
            <a:lvl3pPr>
              <a:defRPr sz="1500">
                <a:latin typeface="+mn-lt"/>
              </a:defRPr>
            </a:lvl3pPr>
            <a:lvl4pPr>
              <a:defRPr sz="1500">
                <a:latin typeface="+mn-lt"/>
              </a:defRPr>
            </a:lvl4pPr>
            <a:lvl5pPr>
              <a:defRPr sz="1500">
                <a:latin typeface="+mn-lt"/>
              </a:defRPr>
            </a:lvl5pPr>
          </a:lstStyle>
          <a:p>
            <a:pPr lvl="0"/>
            <a:r>
              <a:rPr lang="fr-CA" dirty="0" err="1"/>
              <a:t>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3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3" y="1851950"/>
            <a:ext cx="8663385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064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2" y="1851950"/>
            <a:ext cx="4172129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989" y="1851950"/>
            <a:ext cx="4167007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1242747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Call-out -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5" y="2103126"/>
            <a:ext cx="3473983" cy="3502991"/>
          </a:xfrm>
          <a:prstGeom prst="rect">
            <a:avLst/>
          </a:prstGeom>
        </p:spPr>
        <p:txBody>
          <a:bodyPr vert="horz" lIns="67355" tIns="0" rIns="67355" bIns="33677"/>
          <a:lstStyle>
            <a:lvl1pPr marL="0" indent="0" algn="l">
              <a:defRPr sz="28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89750" y="2103126"/>
            <a:ext cx="4993307" cy="350299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0B07-5EB4-1C46-9ABB-39958460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908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Info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5" y="4626867"/>
            <a:ext cx="8662723" cy="997288"/>
          </a:xfrm>
          <a:prstGeom prst="rect">
            <a:avLst/>
          </a:prstGeom>
        </p:spPr>
        <p:txBody>
          <a:bodyPr vert="horz" lIns="67355" tIns="0" rIns="67355" bIns="33677"/>
          <a:lstStyle>
            <a:lvl1pPr algn="l">
              <a:defRPr sz="28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 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1194" y="1856459"/>
            <a:ext cx="8661863" cy="2651655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l">
              <a:buFont typeface="Arial"/>
              <a:buNone/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BC3E-0D12-AA4F-8B04-B47E9F0D4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55826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80701" y="1851951"/>
            <a:ext cx="8581917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F44B-9C2A-0A40-BA2B-35AFAD09C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7716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9862" y="3984998"/>
            <a:ext cx="8663548" cy="2116514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9863" y="1855508"/>
            <a:ext cx="8657844" cy="203027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6422-85E3-3748-8B05-FCAB02099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673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A24FB2-D12E-45E2-ADCE-F1C05031A16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FAC-C690-4760-8C10-E190B4088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06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094448" y="1851951"/>
            <a:ext cx="4191690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D505-309C-B044-8FD2-2A04B332A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598" y="1851950"/>
            <a:ext cx="4248364" cy="4258112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3196375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S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414" y="1851951"/>
            <a:ext cx="4191690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05BA-AAC9-2640-BFB5-AB96E4E5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34883" y="1851950"/>
            <a:ext cx="4248364" cy="4258112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3417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68231" y="3479230"/>
            <a:ext cx="4188768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tabLst>
                <a:tab pos="259596" algn="l"/>
              </a:tabLst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1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274" y="1856460"/>
            <a:ext cx="8661863" cy="118602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l">
              <a:buFont typeface="Arial"/>
              <a:buNone/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Summary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Key summary message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976309" y="3479230"/>
            <a:ext cx="4188768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tabLst>
                <a:tab pos="259596" algn="l"/>
              </a:tabLst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2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2C59-0934-184C-AD87-0C2776CF6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3001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374" y="1717346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4107" y="2889667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15840" y="4061989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17573" y="5234311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DF-6504-7D45-8443-A77FA23A1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4190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0076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795581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166593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0076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795581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166593" y="2828530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0076" y="3926652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806963" y="3926652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10076" y="501970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795186" y="501970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981087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981087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1" name="Text Box 2"/>
          <p:cNvSpPr txBox="1"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98F8-AD88-3447-A309-09738B3E9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180247" y="3927947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7180247" y="5015938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4994742" y="3927947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4994742" y="5021003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324083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87D8-66AE-FB44-8AE6-6C930130B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0076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795581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166593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0076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795581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166593" y="259739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0076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795581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166593" y="345425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10076" y="432630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795186" y="432630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981087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981087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4981087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612348" y="518992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/>
          </p:nvPr>
        </p:nvSpPr>
        <p:spPr>
          <a:xfrm>
            <a:off x="2797459" y="518992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/>
          </p:nvPr>
        </p:nvSpPr>
        <p:spPr>
          <a:xfrm>
            <a:off x="7168865" y="4322528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/>
          </p:nvPr>
        </p:nvSpPr>
        <p:spPr>
          <a:xfrm>
            <a:off x="7168865" y="5179385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/>
          </p:nvPr>
        </p:nvSpPr>
        <p:spPr>
          <a:xfrm>
            <a:off x="4983360" y="4327593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/>
          </p:nvPr>
        </p:nvSpPr>
        <p:spPr>
          <a:xfrm>
            <a:off x="4983360" y="5189515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438457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119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55151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8183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1193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1193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621193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621193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62119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355151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648183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3557137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3557137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3557137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3557137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6481833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6481833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6481833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6481833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2" name="Text Box 2"/>
          <p:cNvSpPr txBox="1">
            <a:spLocks noGrp="1" noChangeArrowheads="1"/>
          </p:cNvSpPr>
          <p:nvPr>
            <p:ph type="sldNum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F3B7-9276-2241-935B-49557E11F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49647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76342" y="3048373"/>
            <a:ext cx="4181512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76342" y="2032621"/>
            <a:ext cx="4181512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144604" y="2096862"/>
            <a:ext cx="1289342" cy="759393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44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XX%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144604" y="3118658"/>
            <a:ext cx="1289342" cy="759393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44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$XM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256694" y="2096862"/>
            <a:ext cx="1928734" cy="759393"/>
          </a:xfrm>
          <a:prstGeom prst="rect">
            <a:avLst/>
          </a:prstGeom>
        </p:spPr>
        <p:txBody>
          <a:bodyPr vert="horz" lIns="67355" tIns="33677" rIns="67355" bIns="33677" anchor="ctr"/>
          <a:lstStyle>
            <a:lvl1pPr marL="0" indent="0" algn="l">
              <a:defRPr sz="2100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256694" y="3118658"/>
            <a:ext cx="1928734" cy="759393"/>
          </a:xfrm>
          <a:prstGeom prst="rect">
            <a:avLst/>
          </a:prstGeom>
        </p:spPr>
        <p:txBody>
          <a:bodyPr vert="horz" lIns="67355" tIns="33677" rIns="67355" bIns="33677" anchor="ctr"/>
          <a:lstStyle>
            <a:lvl1pPr marL="0" indent="0" algn="l">
              <a:defRPr lang="en-US" sz="2100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1194" y="2020861"/>
            <a:ext cx="4226153" cy="1945665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Challenges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616984" y="4278698"/>
            <a:ext cx="8638170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Key outcomes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12" name="Text Box 2"/>
          <p:cNvSpPr txBox="1">
            <a:spLocks noGrp="1" noChangeArrowheads="1"/>
          </p:cNvSpPr>
          <p:nvPr>
            <p:ph type="sldNum" sz="quarter" idx="24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2F806A69-738A-254E-B218-F36952DCD1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280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4424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56129" tIns="33677" rIns="67355" bIns="33677" anchor="ctr"/>
          <a:lstStyle>
            <a:lvl1pPr marL="0" algn="ctr">
              <a:lnSpc>
                <a:spcPct val="80000"/>
              </a:lnSpc>
              <a:defRPr sz="13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59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7294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4424" y="303317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0859" y="303317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037294" y="2672405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 marR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marL="252580" marR="0" lvl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37294" y="3393943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 marR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marL="252580" marR="0" lvl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84424" y="5574022"/>
            <a:ext cx="8530233" cy="541363"/>
          </a:xfrm>
          <a:prstGeom prst="rect">
            <a:avLst/>
          </a:prstGeom>
          <a:solidFill>
            <a:srgbClr val="49134C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Additional information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4424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19307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154190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889073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623956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84424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419307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154190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889073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623956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3" name="Text Box 2"/>
          <p:cNvSpPr txBox="1">
            <a:spLocks noGrp="1" noChangeArrowheads="1"/>
          </p:cNvSpPr>
          <p:nvPr>
            <p:ph type="sldNum" sz="quarter" idx="31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2CE206C-F9B0-FB4F-AA1A-8868E03CD7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6611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7234" y="1726359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32173" y="2129095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832173" y="239967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77234" y="3286651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832173" y="3689387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77234" y="4818745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32173" y="5221481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086689" y="1726359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241628" y="2129095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086689" y="3286651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41628" y="3689387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086689" y="4818745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241628" y="5221481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4E4C-DE3A-6C4B-B1F2-14C9DA31E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241714" y="239967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1832173" y="396751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6241714" y="396751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832173" y="5493819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6241714" y="5493819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249209014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EA24FB2-D12E-45E2-ADCE-F1C05031A16B}" type="datetimeFigureOut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FAC-C690-4760-8C10-E190B40883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1577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806095" y="2029328"/>
            <a:ext cx="8477153" cy="3923366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chart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773303" y="3605266"/>
            <a:ext cx="2877239" cy="273583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algn="ctr">
              <a:defRPr sz="13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65108" y="5965710"/>
            <a:ext cx="3117009" cy="252539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algn="ctr">
              <a:defRPr sz="13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76B7-65E0-6442-A024-24BE4E125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9299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26963" y="2029327"/>
            <a:ext cx="8656285" cy="398950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table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D781-0EBB-DB43-9EFE-E76F38F1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03718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239838"/>
            <a:ext cx="9906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7960916" y="6272214"/>
            <a:ext cx="155985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Morneau Shepell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95300" y="6323013"/>
            <a:ext cx="64148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0BEA29C-0150-4CA5-B8D6-4D6396D7E183}" type="slidenum">
              <a:rPr lang="en-US" sz="1200" smtClean="0">
                <a:solidFill>
                  <a:srgbClr val="8B8B89"/>
                </a:solidFill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B8B8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29652" y="6327776"/>
            <a:ext cx="305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i="1" dirty="0">
                <a:solidFill>
                  <a:srgbClr val="807F83"/>
                </a:solidFill>
              </a:rPr>
              <a:t>Confidential – Not for 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74638"/>
            <a:ext cx="8997950" cy="9318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16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3" y="1851950"/>
            <a:ext cx="8663385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46993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2" y="1851950"/>
            <a:ext cx="4172129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989" y="1851950"/>
            <a:ext cx="4167007" cy="3935786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004724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 Call-out -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5" y="2103126"/>
            <a:ext cx="3473983" cy="3502991"/>
          </a:xfrm>
          <a:prstGeom prst="rect">
            <a:avLst/>
          </a:prstGeom>
        </p:spPr>
        <p:txBody>
          <a:bodyPr vert="horz" lIns="67355" tIns="0" rIns="67355" bIns="33677"/>
          <a:lstStyle>
            <a:lvl1pPr marL="0" indent="0" algn="l">
              <a:defRPr sz="28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89750" y="2103126"/>
            <a:ext cx="4993307" cy="350299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0B07-5EB4-1C46-9ABB-39958460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6203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and Info 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5" y="4626867"/>
            <a:ext cx="8662723" cy="997288"/>
          </a:xfrm>
          <a:prstGeom prst="rect">
            <a:avLst/>
          </a:prstGeom>
        </p:spPr>
        <p:txBody>
          <a:bodyPr vert="horz" lIns="67355" tIns="0" rIns="67355" bIns="33677"/>
          <a:lstStyle>
            <a:lvl1pPr algn="l">
              <a:defRPr sz="28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 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1194" y="1856459"/>
            <a:ext cx="8661863" cy="2651655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l">
              <a:buFont typeface="Arial"/>
              <a:buNone/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Paragraph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EBC3E-0D12-AA4F-8B04-B47E9F0D49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0224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80701" y="1851951"/>
            <a:ext cx="8581917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8F44B-9C2A-0A40-BA2B-35AFAD09C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824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9862" y="3984998"/>
            <a:ext cx="8663548" cy="2116514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19863" y="1855508"/>
            <a:ext cx="8657844" cy="203027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Bullet points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76422-85E3-3748-8B05-FCAB02099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0579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094448" y="1851951"/>
            <a:ext cx="4191690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BD505-309C-B044-8FD2-2A04B332A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24598" y="1851950"/>
            <a:ext cx="4248364" cy="4258112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4211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7960916" y="6272214"/>
            <a:ext cx="155985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Morneau Shepell</a:t>
            </a:r>
          </a:p>
        </p:txBody>
      </p:sp>
      <p:sp>
        <p:nvSpPr>
          <p:cNvPr id="4" name="TextBox 9"/>
          <p:cNvSpPr txBox="1"/>
          <p:nvPr userDrawn="1"/>
        </p:nvSpPr>
        <p:spPr>
          <a:xfrm>
            <a:off x="495300" y="6323013"/>
            <a:ext cx="641483" cy="27781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6E718FE-F385-4C43-AF5C-7FBDACFCB1AA}" type="slidenum">
              <a:rPr lang="en-US" sz="12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8"/>
          <p:cNvSpPr txBox="1"/>
          <p:nvPr userDrawn="1"/>
        </p:nvSpPr>
        <p:spPr>
          <a:xfrm>
            <a:off x="1229652" y="6327776"/>
            <a:ext cx="3054350" cy="246063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i="1" dirty="0">
                <a:solidFill>
                  <a:srgbClr val="807F83"/>
                </a:solidFill>
                <a:latin typeface="+mn-lt"/>
              </a:rPr>
              <a:t>Confidential – Not for Distribution</a:t>
            </a:r>
          </a:p>
        </p:txBody>
      </p:sp>
      <p:cxnSp>
        <p:nvCxnSpPr>
          <p:cNvPr id="6" name="Straight Connector 7"/>
          <p:cNvCxnSpPr/>
          <p:nvPr userDrawn="1"/>
        </p:nvCxnSpPr>
        <p:spPr>
          <a:xfrm flipH="1">
            <a:off x="0" y="1239838"/>
            <a:ext cx="9906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694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Sid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414" y="1851951"/>
            <a:ext cx="4191690" cy="4249562"/>
          </a:xfrm>
          <a:prstGeom prst="rect">
            <a:avLst/>
          </a:prstGeom>
          <a:noFill/>
        </p:spPr>
        <p:txBody>
          <a:bodyPr vert="horz" lIns="67355" tIns="33677" rIns="67355" bIns="33677" anchor="t"/>
          <a:lstStyle>
            <a:lvl1pPr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2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005BA-AAC9-2640-BFB5-AB96E4E54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34883" y="1851950"/>
            <a:ext cx="4248364" cy="4258112"/>
          </a:xfrm>
          <a:prstGeom prst="rect">
            <a:avLst/>
          </a:prstGeom>
        </p:spPr>
        <p:txBody>
          <a:bodyPr vert="horz" lIns="79553" tIns="0" rIns="67355" bIns="33677"/>
          <a:lstStyle>
            <a:lvl1pPr marL="336774" indent="-336774" algn="l">
              <a:spcAft>
                <a:spcPts val="442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62940" indent="-336774" algn="l">
              <a:spcAft>
                <a:spcPts val="442"/>
              </a:spcAft>
              <a:buSzPct val="100000"/>
              <a:buFontTx/>
              <a:buBlip>
                <a:blip r:embed="rId3"/>
              </a:buBlip>
              <a:defRPr sz="2200">
                <a:solidFill>
                  <a:schemeClr val="tx1"/>
                </a:solidFill>
                <a:latin typeface="Calibri"/>
                <a:cs typeface="Calibri"/>
              </a:defRPr>
            </a:lvl2pPr>
            <a:lvl3pPr marL="1007669" indent="-336774" algn="l">
              <a:spcAft>
                <a:spcPts val="442"/>
              </a:spcAft>
              <a:buSzPct val="100000"/>
              <a:buFontTx/>
              <a:buBlip>
                <a:blip r:embed="rId4"/>
              </a:buBlip>
              <a:defRPr sz="21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343586" indent="-336774" algn="l">
              <a:spcAft>
                <a:spcPts val="442"/>
              </a:spcAft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/>
                <a:cs typeface="Calibri"/>
              </a:defRPr>
            </a:lvl4pPr>
            <a:lvl5pPr marL="1007669" indent="-336774" algn="l">
              <a:buFontTx/>
              <a:buBlip>
                <a:blip r:embed="rId4"/>
              </a:buBlip>
              <a:defRPr sz="18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216127" indent="-201129" algn="l">
              <a:buFont typeface="Wingdings" pitchFamily="2" charset="2"/>
              <a:buChar char="§"/>
              <a:tabLst>
                <a:tab pos="1216127" algn="l"/>
              </a:tabLst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3955576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68231" y="3479230"/>
            <a:ext cx="4188768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tabLst>
                <a:tab pos="259596" algn="l"/>
              </a:tabLst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1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4274" y="1856460"/>
            <a:ext cx="8661863" cy="118602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l">
              <a:buFont typeface="Arial"/>
              <a:buNone/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Summary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Key summary message</a:t>
            </a:r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4976309" y="3479230"/>
            <a:ext cx="4188768" cy="2403202"/>
          </a:xfrm>
          <a:prstGeom prst="rect">
            <a:avLst/>
          </a:prstGeom>
          <a:solidFill>
            <a:srgbClr val="9E3D96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tabLst>
                <a:tab pos="259596" algn="l"/>
              </a:tabLst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Priority message 2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22C59-0934-184C-AD87-0C2776CF6D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8785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cutive Sum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374" y="1717346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14107" y="2889667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15840" y="4061989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617573" y="5234311"/>
            <a:ext cx="8702223" cy="902299"/>
          </a:xfrm>
          <a:prstGeom prst="rect">
            <a:avLst/>
          </a:prstGeom>
          <a:solidFill>
            <a:srgbClr val="006472"/>
          </a:solidFill>
        </p:spPr>
        <p:txBody>
          <a:bodyPr vert="horz" lIns="134709" tIns="188593" rIns="67355" bIns="134709"/>
          <a:lstStyle>
            <a:lvl1pPr marL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 pitchFamily="34" charset="0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Main point</a:t>
            </a:r>
          </a:p>
          <a:p>
            <a:pPr lvl="1"/>
            <a:r>
              <a:rPr lang="en-CA" dirty="0"/>
              <a:t>Secondary point</a:t>
            </a:r>
          </a:p>
        </p:txBody>
      </p:sp>
      <p:sp>
        <p:nvSpPr>
          <p:cNvPr id="11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DF-6504-7D45-8443-A77FA23A1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67601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1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0076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795581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166593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0076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795581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166593" y="2828530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0076" y="3926652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806963" y="3926652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10076" y="501970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795186" y="501970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981087" y="1740539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981087" y="2833596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2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1" name="Text Box 2"/>
          <p:cNvSpPr txBox="1">
            <a:spLocks noGrp="1" noChangeArrowheads="1"/>
          </p:cNvSpPr>
          <p:nvPr>
            <p:ph type="sldNum" sz="quarter" idx="3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498F8-AD88-3447-A309-09738B3E97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1"/>
          </p:nvPr>
        </p:nvSpPr>
        <p:spPr>
          <a:xfrm>
            <a:off x="7180247" y="3927947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3" name="Picture Placeholder 5"/>
          <p:cNvSpPr>
            <a:spLocks noGrp="1"/>
          </p:cNvSpPr>
          <p:nvPr>
            <p:ph type="pic" sz="quarter" idx="32"/>
          </p:nvPr>
        </p:nvSpPr>
        <p:spPr>
          <a:xfrm>
            <a:off x="7180247" y="5015938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4" name="Picture Placeholder 5"/>
          <p:cNvSpPr>
            <a:spLocks noGrp="1"/>
          </p:cNvSpPr>
          <p:nvPr>
            <p:ph type="pic" sz="quarter" idx="33"/>
          </p:nvPr>
        </p:nvSpPr>
        <p:spPr>
          <a:xfrm>
            <a:off x="4994742" y="3927947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36" name="Picture Placeholder 5"/>
          <p:cNvSpPr>
            <a:spLocks noGrp="1"/>
          </p:cNvSpPr>
          <p:nvPr>
            <p:ph type="pic" sz="quarter" idx="34"/>
          </p:nvPr>
        </p:nvSpPr>
        <p:spPr>
          <a:xfrm>
            <a:off x="4994742" y="5021003"/>
            <a:ext cx="2121436" cy="988836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758279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(2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5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A87D8-66AE-FB44-8AE6-6C930130B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0076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9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795581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166593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1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10076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2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2795581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7166593" y="259739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4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10076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2795581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6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166593" y="345425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10076" y="432630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5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2795186" y="4326307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0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4981087" y="174054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1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4981087" y="2602462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2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4981087" y="3464384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4" name="Picture Placeholder 5"/>
          <p:cNvSpPr>
            <a:spLocks noGrp="1"/>
          </p:cNvSpPr>
          <p:nvPr>
            <p:ph type="pic" sz="quarter" idx="51"/>
          </p:nvPr>
        </p:nvSpPr>
        <p:spPr>
          <a:xfrm>
            <a:off x="612348" y="518992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>
              <a:defRPr sz="21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5" name="Picture Placeholder 5"/>
          <p:cNvSpPr>
            <a:spLocks noGrp="1"/>
          </p:cNvSpPr>
          <p:nvPr>
            <p:ph type="pic" sz="quarter" idx="52"/>
          </p:nvPr>
        </p:nvSpPr>
        <p:spPr>
          <a:xfrm>
            <a:off x="2797459" y="5189920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8" name="Picture Placeholder 5"/>
          <p:cNvSpPr>
            <a:spLocks noGrp="1"/>
          </p:cNvSpPr>
          <p:nvPr>
            <p:ph type="pic" sz="quarter" idx="53"/>
          </p:nvPr>
        </p:nvSpPr>
        <p:spPr>
          <a:xfrm>
            <a:off x="7168865" y="4322528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69" name="Picture Placeholder 5"/>
          <p:cNvSpPr>
            <a:spLocks noGrp="1"/>
          </p:cNvSpPr>
          <p:nvPr>
            <p:ph type="pic" sz="quarter" idx="54"/>
          </p:nvPr>
        </p:nvSpPr>
        <p:spPr>
          <a:xfrm>
            <a:off x="7168865" y="5179385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0" name="Picture Placeholder 5"/>
          <p:cNvSpPr>
            <a:spLocks noGrp="1"/>
          </p:cNvSpPr>
          <p:nvPr>
            <p:ph type="pic" sz="quarter" idx="55"/>
          </p:nvPr>
        </p:nvSpPr>
        <p:spPr>
          <a:xfrm>
            <a:off x="4983360" y="4327593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1" name="Picture Placeholder 5"/>
          <p:cNvSpPr>
            <a:spLocks noGrp="1"/>
          </p:cNvSpPr>
          <p:nvPr>
            <p:ph type="pic" sz="quarter" idx="56"/>
          </p:nvPr>
        </p:nvSpPr>
        <p:spPr>
          <a:xfrm>
            <a:off x="4983360" y="5189515"/>
            <a:ext cx="2121436" cy="788584"/>
          </a:xfrm>
          <a:prstGeom prst="rect">
            <a:avLst/>
          </a:prstGeom>
          <a:noFill/>
          <a:ln w="6350"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>
              <a:defRPr lang="en-US" sz="2100" noProof="0" dirty="0" smtClea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  <a:sym typeface="Gill Sans" charset="0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8150055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119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 baseline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0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355151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1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6481833" y="1855508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2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621193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5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1193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58" name="Text Placeholder 11"/>
          <p:cNvSpPr>
            <a:spLocks noGrp="1"/>
          </p:cNvSpPr>
          <p:nvPr>
            <p:ph type="body" sz="quarter" idx="39" hasCustomPrompt="1"/>
          </p:nvPr>
        </p:nvSpPr>
        <p:spPr>
          <a:xfrm>
            <a:off x="621193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1" name="Text Placeholder 11"/>
          <p:cNvSpPr>
            <a:spLocks noGrp="1"/>
          </p:cNvSpPr>
          <p:nvPr>
            <p:ph type="body" sz="quarter" idx="42" hasCustomPrompt="1"/>
          </p:nvPr>
        </p:nvSpPr>
        <p:spPr>
          <a:xfrm>
            <a:off x="621193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4" name="Text Placeholder 11"/>
          <p:cNvSpPr>
            <a:spLocks noGrp="1"/>
          </p:cNvSpPr>
          <p:nvPr>
            <p:ph type="body" sz="quarter" idx="45" hasCustomPrompt="1"/>
          </p:nvPr>
        </p:nvSpPr>
        <p:spPr>
          <a:xfrm>
            <a:off x="62119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5" name="Text Placeholder 11"/>
          <p:cNvSpPr>
            <a:spLocks noGrp="1"/>
          </p:cNvSpPr>
          <p:nvPr>
            <p:ph type="body" sz="quarter" idx="46" hasCustomPrompt="1"/>
          </p:nvPr>
        </p:nvSpPr>
        <p:spPr>
          <a:xfrm>
            <a:off x="355151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6" name="Text Placeholder 11"/>
          <p:cNvSpPr>
            <a:spLocks noGrp="1"/>
          </p:cNvSpPr>
          <p:nvPr>
            <p:ph type="body" sz="quarter" idx="47" hasCustomPrompt="1"/>
          </p:nvPr>
        </p:nvSpPr>
        <p:spPr>
          <a:xfrm>
            <a:off x="6481833" y="5311216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7" name="Text Placeholder 11"/>
          <p:cNvSpPr>
            <a:spLocks noGrp="1"/>
          </p:cNvSpPr>
          <p:nvPr>
            <p:ph type="body" sz="quarter" idx="48" hasCustomPrompt="1"/>
          </p:nvPr>
        </p:nvSpPr>
        <p:spPr>
          <a:xfrm>
            <a:off x="3557137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8" name="Text Placeholder 11"/>
          <p:cNvSpPr>
            <a:spLocks noGrp="1"/>
          </p:cNvSpPr>
          <p:nvPr>
            <p:ph type="body" sz="quarter" idx="49" hasCustomPrompt="1"/>
          </p:nvPr>
        </p:nvSpPr>
        <p:spPr>
          <a:xfrm>
            <a:off x="3557137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69" name="Text Placeholder 11"/>
          <p:cNvSpPr>
            <a:spLocks noGrp="1"/>
          </p:cNvSpPr>
          <p:nvPr>
            <p:ph type="body" sz="quarter" idx="50" hasCustomPrompt="1"/>
          </p:nvPr>
        </p:nvSpPr>
        <p:spPr>
          <a:xfrm>
            <a:off x="3557137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0" name="Text Placeholder 11"/>
          <p:cNvSpPr>
            <a:spLocks noGrp="1"/>
          </p:cNvSpPr>
          <p:nvPr>
            <p:ph type="body" sz="quarter" idx="51" hasCustomPrompt="1"/>
          </p:nvPr>
        </p:nvSpPr>
        <p:spPr>
          <a:xfrm>
            <a:off x="3557137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1" name="Text Placeholder 11"/>
          <p:cNvSpPr>
            <a:spLocks noGrp="1"/>
          </p:cNvSpPr>
          <p:nvPr>
            <p:ph type="body" sz="quarter" idx="52" hasCustomPrompt="1"/>
          </p:nvPr>
        </p:nvSpPr>
        <p:spPr>
          <a:xfrm>
            <a:off x="6481833" y="2546649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2" name="Text Placeholder 11"/>
          <p:cNvSpPr>
            <a:spLocks noGrp="1"/>
          </p:cNvSpPr>
          <p:nvPr>
            <p:ph type="body" sz="quarter" idx="53" hasCustomPrompt="1"/>
          </p:nvPr>
        </p:nvSpPr>
        <p:spPr>
          <a:xfrm>
            <a:off x="6481833" y="3237791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3" name="Text Placeholder 11"/>
          <p:cNvSpPr>
            <a:spLocks noGrp="1"/>
          </p:cNvSpPr>
          <p:nvPr>
            <p:ph type="body" sz="quarter" idx="54" hasCustomPrompt="1"/>
          </p:nvPr>
        </p:nvSpPr>
        <p:spPr>
          <a:xfrm>
            <a:off x="6481833" y="3928933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4" name="Text Placeholder 11"/>
          <p:cNvSpPr>
            <a:spLocks noGrp="1"/>
          </p:cNvSpPr>
          <p:nvPr>
            <p:ph type="body" sz="quarter" idx="55" hasCustomPrompt="1"/>
          </p:nvPr>
        </p:nvSpPr>
        <p:spPr>
          <a:xfrm>
            <a:off x="6481833" y="4620074"/>
            <a:ext cx="2809699" cy="615656"/>
          </a:xfrm>
          <a:prstGeom prst="rect">
            <a:avLst/>
          </a:prstGeom>
        </p:spPr>
        <p:txBody>
          <a:bodyPr vert="horz" lIns="67355" tIns="0" rIns="67355" bIns="33677" anchor="ctr"/>
          <a:lstStyle>
            <a:lvl1pPr marL="0" indent="0" algn="l">
              <a:spcAft>
                <a:spcPts val="884"/>
              </a:spcAft>
              <a:buFont typeface="Arial"/>
              <a:buNone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Company name</a:t>
            </a:r>
          </a:p>
        </p:txBody>
      </p:sp>
      <p:sp>
        <p:nvSpPr>
          <p:cNvPr id="7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2" name="Text Box 2"/>
          <p:cNvSpPr txBox="1">
            <a:spLocks noGrp="1" noChangeArrowheads="1"/>
          </p:cNvSpPr>
          <p:nvPr>
            <p:ph type="sldNum" sz="quarter" idx="5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8F3B7-9276-2241-935B-49557E11F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965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076342" y="3048373"/>
            <a:ext cx="4181512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endParaRPr lang="en-US" dirty="0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5076342" y="2032621"/>
            <a:ext cx="4181512" cy="901898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355" tIns="33677" rIns="67355" bIns="33677"/>
          <a:lstStyle/>
          <a:p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5144604" y="2096862"/>
            <a:ext cx="1289342" cy="759393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44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XX%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144604" y="3118658"/>
            <a:ext cx="1289342" cy="759393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4400" b="1">
                <a:solidFill>
                  <a:srgbClr val="006472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$XM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7256694" y="2096862"/>
            <a:ext cx="1928734" cy="759393"/>
          </a:xfrm>
          <a:prstGeom prst="rect">
            <a:avLst/>
          </a:prstGeom>
        </p:spPr>
        <p:txBody>
          <a:bodyPr vert="horz" lIns="67355" tIns="33677" rIns="67355" bIns="33677" anchor="ctr"/>
          <a:lstStyle>
            <a:lvl1pPr marL="0" indent="0" algn="l">
              <a:defRPr sz="2100" b="0">
                <a:solidFill>
                  <a:srgbClr val="666666"/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7256694" y="3118658"/>
            <a:ext cx="1928734" cy="759393"/>
          </a:xfrm>
          <a:prstGeom prst="rect">
            <a:avLst/>
          </a:prstGeom>
        </p:spPr>
        <p:txBody>
          <a:bodyPr vert="horz" lIns="67355" tIns="33677" rIns="67355" bIns="33677" anchor="ctr"/>
          <a:lstStyle>
            <a:lvl1pPr marL="0" indent="0" algn="l">
              <a:defRPr lang="en-US" sz="2100" b="0" dirty="0">
                <a:solidFill>
                  <a:srgbClr val="6666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Proof point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1194" y="2020861"/>
            <a:ext cx="4226153" cy="1945665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marL="336774" indent="-336774" algn="l">
              <a:spcAft>
                <a:spcPts val="884"/>
              </a:spcAft>
              <a:buFontTx/>
              <a:buBlip>
                <a:blip r:embed="rId2"/>
              </a:buBlip>
              <a:defRPr sz="24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/>
              <a:t>Challenges</a:t>
            </a:r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616984" y="4278698"/>
            <a:ext cx="8638170" cy="1861397"/>
          </a:xfrm>
          <a:prstGeom prst="rect">
            <a:avLst/>
          </a:prstGeom>
          <a:solidFill>
            <a:srgbClr val="49134C"/>
          </a:solidFill>
        </p:spPr>
        <p:txBody>
          <a:bodyPr vert="horz" lIns="212141" tIns="185623" rIns="212141" bIns="185623"/>
          <a:lstStyle>
            <a:lvl1pPr marL="0" indent="0" algn="l">
              <a:spcAft>
                <a:spcPts val="884"/>
              </a:spcAft>
              <a:defRPr sz="18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252580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2pPr>
            <a:lvl3pPr marL="517093" indent="-252580" algn="l"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3pPr>
            <a:lvl4pPr algn="l">
              <a:defRPr sz="1800">
                <a:solidFill>
                  <a:schemeClr val="bg1"/>
                </a:solidFill>
                <a:latin typeface="Calibri"/>
                <a:cs typeface="Calibri"/>
              </a:defRPr>
            </a:lvl4pPr>
            <a:lvl5pPr marL="424282" indent="-265176" algn="l">
              <a:spcAft>
                <a:spcPts val="884"/>
              </a:spcAft>
              <a:buSzPct val="125000"/>
              <a:buFont typeface="Arial"/>
              <a:buChar char="•"/>
              <a:defRPr sz="1800">
                <a:solidFill>
                  <a:schemeClr val="bg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Key outcomes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6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12" name="Text Box 2"/>
          <p:cNvSpPr txBox="1">
            <a:spLocks noGrp="1" noChangeArrowheads="1"/>
          </p:cNvSpPr>
          <p:nvPr>
            <p:ph type="sldNum" sz="quarter" idx="24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2F806A69-738A-254E-B218-F36952DCD1A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4043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84424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56129" tIns="33677" rIns="67355" bIns="33677" anchor="ctr"/>
          <a:lstStyle>
            <a:lvl1pPr marL="0" algn="ctr">
              <a:lnSpc>
                <a:spcPct val="80000"/>
              </a:lnSpc>
              <a:defRPr sz="13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0" algn="ctr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860859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037294" y="182439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4424" y="303317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3860859" y="3033174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7037294" y="2672405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 marR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marL="252580" marR="0" lvl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037294" y="3393943"/>
            <a:ext cx="2179030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 marR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marL="252580" marR="0" lvl="0" indent="-252580" algn="ctr" defTabSz="673547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684424" y="5574022"/>
            <a:ext cx="8530233" cy="541363"/>
          </a:xfrm>
          <a:prstGeom prst="rect">
            <a:avLst/>
          </a:prstGeom>
          <a:solidFill>
            <a:srgbClr val="49134C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1300" b="0">
                <a:solidFill>
                  <a:srgbClr val="FFFFFF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Additional information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84424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419307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154190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5889073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7623956" y="4239090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 hasCustomPrompt="1"/>
          </p:nvPr>
        </p:nvSpPr>
        <p:spPr>
          <a:xfrm>
            <a:off x="684424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2419307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6" hasCustomPrompt="1"/>
          </p:nvPr>
        </p:nvSpPr>
        <p:spPr>
          <a:xfrm>
            <a:off x="4154190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7" hasCustomPrompt="1"/>
          </p:nvPr>
        </p:nvSpPr>
        <p:spPr>
          <a:xfrm>
            <a:off x="5889073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7623956" y="4906514"/>
            <a:ext cx="1592368" cy="541363"/>
          </a:xfrm>
          <a:prstGeom prst="rect">
            <a:avLst/>
          </a:prstGeom>
          <a:solidFill>
            <a:srgbClr val="9E3D96"/>
          </a:solidFill>
        </p:spPr>
        <p:txBody>
          <a:bodyPr vert="horz" lIns="67355" tIns="33677" rIns="67355" bIns="33677" anchor="ctr"/>
          <a:lstStyle>
            <a:lvl1pPr marL="0">
              <a:lnSpc>
                <a:spcPct val="80000"/>
              </a:lnSpc>
              <a:defRPr sz="1300" b="1">
                <a:solidFill>
                  <a:schemeClr val="bg1"/>
                </a:solidFill>
                <a:latin typeface="Calibri"/>
                <a:cs typeface="Calibri"/>
              </a:defRPr>
            </a:lvl1pPr>
            <a:lvl2pPr marL="0">
              <a:defRPr sz="1300" b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1500" b="1">
                <a:latin typeface="Calibri"/>
                <a:cs typeface="Calibri"/>
              </a:defRPr>
            </a:lvl3pPr>
            <a:lvl4pPr>
              <a:defRPr sz="1500" b="1">
                <a:latin typeface="Calibri"/>
                <a:cs typeface="Calibri"/>
              </a:defRPr>
            </a:lvl4pPr>
            <a:lvl5pPr>
              <a:defRPr sz="1500" b="1">
                <a:latin typeface="Calibri"/>
                <a:cs typeface="Calibri"/>
              </a:defRPr>
            </a:lvl5pPr>
          </a:lstStyle>
          <a:p>
            <a:pPr lvl="0"/>
            <a:r>
              <a:rPr lang="en-CA" dirty="0"/>
              <a:t>Name Surname</a:t>
            </a:r>
          </a:p>
          <a:p>
            <a:pPr lvl="1"/>
            <a:r>
              <a:rPr lang="en-CA" dirty="0"/>
              <a:t>Title</a:t>
            </a:r>
          </a:p>
        </p:txBody>
      </p:sp>
      <p:sp>
        <p:nvSpPr>
          <p:cNvPr id="3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33" name="Text Box 2"/>
          <p:cNvSpPr txBox="1">
            <a:spLocks noGrp="1" noChangeArrowheads="1"/>
          </p:cNvSpPr>
          <p:nvPr>
            <p:ph type="sldNum" sz="quarter" idx="31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2CE206C-F9B0-FB4F-AA1A-8868E03CD78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303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77234" y="1726359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832173" y="2129095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832173" y="239967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77234" y="3286651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832173" y="3689387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677234" y="4818745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1832173" y="5221481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5086689" y="1726359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6241628" y="2129095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26"/>
          </p:nvPr>
        </p:nvSpPr>
        <p:spPr>
          <a:xfrm>
            <a:off x="5086689" y="3286651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6241628" y="3689387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5086689" y="4818745"/>
            <a:ext cx="1084512" cy="13096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vert="horz" lIns="67355" tIns="33677" rIns="67355" bIns="33677" anchor="t"/>
          <a:lstStyle>
            <a:lvl1pPr marL="0" indent="0" algn="l">
              <a:defRPr sz="130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picture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6241628" y="5221481"/>
            <a:ext cx="3117009" cy="252539"/>
          </a:xfrm>
          <a:prstGeom prst="rect">
            <a:avLst/>
          </a:prstGeom>
        </p:spPr>
        <p:txBody>
          <a:bodyPr vert="horz" lIns="79553" tIns="0" rIns="67355" bIns="0" anchor="b"/>
          <a:lstStyle>
            <a:lvl1pPr marL="0" algn="l">
              <a:defRPr sz="1500" b="1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Name Surname</a:t>
            </a:r>
          </a:p>
        </p:txBody>
      </p:sp>
      <p:sp>
        <p:nvSpPr>
          <p:cNvPr id="28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24" name="Text Box 2"/>
          <p:cNvSpPr txBox="1">
            <a:spLocks noGrp="1" noChangeArrowheads="1"/>
          </p:cNvSpPr>
          <p:nvPr>
            <p:ph type="sldNum" sz="quarter" idx="3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4E4C-DE3A-6C4B-B1F2-14C9DA31EE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6241714" y="239967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1832173" y="396751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6241714" y="3967512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1832173" y="5493819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6241714" y="5493819"/>
            <a:ext cx="3117009" cy="622327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indent="-255948" algn="l">
              <a:defRPr sz="1500" b="0" baseline="0">
                <a:solidFill>
                  <a:srgbClr val="000000"/>
                </a:solidFill>
                <a:latin typeface="Calibri"/>
                <a:cs typeface="Calibri"/>
              </a:defRPr>
            </a:lvl1pPr>
            <a:lvl2pPr marL="0" indent="-255948" algn="l">
              <a:defRPr sz="1500">
                <a:solidFill>
                  <a:srgbClr val="000000"/>
                </a:solidFill>
              </a:defRPr>
            </a:lvl2pPr>
            <a:lvl3pPr marL="0" indent="-255948" algn="l">
              <a:defRPr sz="1500">
                <a:solidFill>
                  <a:srgbClr val="000000"/>
                </a:solidFill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/>
              <a:t>Contact role</a:t>
            </a:r>
          </a:p>
          <a:p>
            <a:pPr lvl="1"/>
            <a:r>
              <a:rPr lang="en-CA" dirty="0"/>
              <a:t>Contact email</a:t>
            </a:r>
          </a:p>
          <a:p>
            <a:pPr lvl="2"/>
            <a:r>
              <a:rPr lang="en-CA" dirty="0"/>
              <a:t>Number</a:t>
            </a:r>
          </a:p>
        </p:txBody>
      </p:sp>
    </p:spTree>
    <p:extLst>
      <p:ext uri="{BB962C8B-B14F-4D97-AF65-F5344CB8AC3E}">
        <p14:creationId xmlns:p14="http://schemas.microsoft.com/office/powerpoint/2010/main" val="3920593700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806095" y="2029328"/>
            <a:ext cx="8477153" cy="3923366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chart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-773303" y="3605266"/>
            <a:ext cx="2877239" cy="273583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algn="ctr">
              <a:defRPr sz="13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65108" y="5965710"/>
            <a:ext cx="3117009" cy="252539"/>
          </a:xfrm>
          <a:prstGeom prst="rect">
            <a:avLst/>
          </a:prstGeom>
        </p:spPr>
        <p:txBody>
          <a:bodyPr vert="horz" lIns="79553" tIns="0" rIns="67355" bIns="0" anchor="t"/>
          <a:lstStyle>
            <a:lvl1pPr marL="0" algn="ctr">
              <a:defRPr sz="1300" b="1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algn="l">
              <a:defRPr sz="1500">
                <a:solidFill>
                  <a:srgbClr val="636466"/>
                </a:solidFill>
                <a:latin typeface="Calibri"/>
                <a:cs typeface="Calibri"/>
              </a:defRPr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axis</a:t>
            </a:r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476B7-65E0-6442-A024-24BE4E125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2997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6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4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3" y="1851950"/>
            <a:ext cx="8663385" cy="3935786"/>
          </a:xfrm>
          <a:prstGeom prst="rect">
            <a:avLst/>
          </a:prstGeom>
        </p:spPr>
        <p:txBody>
          <a:bodyPr vert="horz" lIns="75935" tIns="0" rIns="64291" bIns="32146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/>
              <a:t>Bullet points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660336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/>
          <p:cNvSpPr>
            <a:spLocks noGrp="1"/>
          </p:cNvSpPr>
          <p:nvPr>
            <p:ph type="tbl" sz="quarter" idx="12"/>
          </p:nvPr>
        </p:nvSpPr>
        <p:spPr>
          <a:xfrm>
            <a:off x="626963" y="2029327"/>
            <a:ext cx="8656285" cy="398950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>
                <a:solidFill>
                  <a:srgbClr val="63646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noProof="0" dirty="0">
                <a:sym typeface="Gill Sans" charset="0"/>
              </a:rPr>
              <a:t>Click icon to add table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5" cy="91203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lnSpc>
                <a:spcPct val="90000"/>
              </a:lnSpc>
              <a:defRPr sz="35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Slide title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1D781-0EBB-DB43-9EFE-E76F38F16C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636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>
            <a:off x="0" y="1239838"/>
            <a:ext cx="9906000" cy="0"/>
          </a:xfrm>
          <a:prstGeom prst="line">
            <a:avLst/>
          </a:prstGeom>
          <a:ln w="38100" cmpd="sng"/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7960916" y="6272214"/>
            <a:ext cx="1559851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0000">
                    <a:tint val="75000"/>
                  </a:srgbClr>
                </a:solidFill>
              </a:rPr>
              <a:t>Morneau Shepell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95300" y="6323013"/>
            <a:ext cx="64148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40BEA29C-0150-4CA5-B8D6-4D6396D7E183}" type="slidenum">
              <a:rPr lang="en-US" sz="1200" smtClean="0">
                <a:solidFill>
                  <a:srgbClr val="8B8B89"/>
                </a:solidFill>
              </a:rPr>
              <a:pPr eaLnBrk="1" hangingPunct="1">
                <a:defRPr/>
              </a:pPr>
              <a:t>‹#›</a:t>
            </a:fld>
            <a:endParaRPr lang="en-US" sz="1200" dirty="0">
              <a:solidFill>
                <a:srgbClr val="8B8B89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229652" y="6327776"/>
            <a:ext cx="30543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000" i="1" dirty="0">
                <a:solidFill>
                  <a:srgbClr val="807F83"/>
                </a:solidFill>
              </a:rPr>
              <a:t>Confidential – Not for Distribution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274638"/>
            <a:ext cx="8997950" cy="93186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42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69DAAE8-8BF6-4A3D-A14B-EE92AD198C7D}" type="datetime1">
              <a:rPr lang="en-US" smtClean="0"/>
              <a:pPr/>
              <a:t>12/12/2018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A4FAC-C690-4760-8C10-E190B40883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5560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19861" y="562658"/>
            <a:ext cx="5910238" cy="726098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sz="34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Presentation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20337" y="1345801"/>
            <a:ext cx="5594074" cy="291299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25312" algn="l">
              <a:defRPr lang="en-US" sz="1400" smtClean="0">
                <a:solidFill>
                  <a:schemeClr val="bg2">
                    <a:lumMod val="10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 smtClean="0"/>
              <a:t>Presenter’s name, 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0337" y="1554194"/>
            <a:ext cx="5594074" cy="291299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25312" algn="l">
              <a:defRPr sz="14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 smtClean="0"/>
              <a:t>Audience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20337" y="1762235"/>
            <a:ext cx="5594074" cy="291299"/>
          </a:xfrm>
          <a:prstGeom prst="rect">
            <a:avLst/>
          </a:prstGeom>
        </p:spPr>
        <p:txBody>
          <a:bodyPr vert="horz" lIns="64291" tIns="32146" rIns="64291" bIns="32146" anchor="t"/>
          <a:lstStyle>
            <a:lvl1pPr marL="25312" algn="l">
              <a:defRPr sz="1400" b="0" baseline="0">
                <a:solidFill>
                  <a:schemeClr val="bg2">
                    <a:lumMod val="10000"/>
                  </a:schemeClr>
                </a:solidFill>
                <a:latin typeface="Calibri"/>
                <a:cs typeface="Calibri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CA" dirty="0" smtClean="0"/>
              <a:t>Date</a:t>
            </a:r>
          </a:p>
        </p:txBody>
      </p:sp>
      <p:pic>
        <p:nvPicPr>
          <p:cNvPr id="1026" name="Picture 2" descr="C:\Users\rstark\Documents\Photos\Image Library - Stock\End-user-facing images\619-07489192s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133600"/>
            <a:ext cx="9906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orneau Shepell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7224" y="428626"/>
            <a:ext cx="2800574" cy="690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73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6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4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3" y="1851950"/>
            <a:ext cx="4172129" cy="3935786"/>
          </a:xfrm>
          <a:prstGeom prst="rect">
            <a:avLst/>
          </a:prstGeom>
        </p:spPr>
        <p:txBody>
          <a:bodyPr vert="horz" lIns="75935" tIns="0" rIns="64291" bIns="32146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 smtClean="0"/>
              <a:t>Bullet points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126991" y="1851950"/>
            <a:ext cx="4167007" cy="3935786"/>
          </a:xfrm>
          <a:prstGeom prst="rect">
            <a:avLst/>
          </a:prstGeom>
        </p:spPr>
        <p:txBody>
          <a:bodyPr vert="horz" lIns="75935" tIns="0" rIns="64291" bIns="32146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 smtClean="0"/>
              <a:t>Bullet points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7081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6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4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Slide title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619865" y="1851950"/>
            <a:ext cx="8663385" cy="3935786"/>
          </a:xfrm>
          <a:prstGeom prst="rect">
            <a:avLst/>
          </a:prstGeom>
        </p:spPr>
        <p:txBody>
          <a:bodyPr vert="horz" lIns="75935" tIns="0" rIns="64291" bIns="32146"/>
          <a:lstStyle>
            <a:lvl1pPr marL="321457" indent="-321457" algn="l">
              <a:spcAft>
                <a:spcPts val="422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  <a:lvl2pPr marL="632790" indent="-321457" algn="l">
              <a:spcAft>
                <a:spcPts val="422"/>
              </a:spcAft>
              <a:buSzPct val="100000"/>
              <a:buFontTx/>
              <a:buBlip>
                <a:blip r:embed="rId3"/>
              </a:buBlip>
              <a:defRPr sz="2100">
                <a:solidFill>
                  <a:schemeClr val="tx1"/>
                </a:solidFill>
                <a:latin typeface="Calibri"/>
                <a:cs typeface="Calibri"/>
              </a:defRPr>
            </a:lvl2pPr>
            <a:lvl3pPr marL="961841" indent="-321457" algn="l">
              <a:spcAft>
                <a:spcPts val="422"/>
              </a:spcAft>
              <a:buSzPct val="100000"/>
              <a:buFontTx/>
              <a:buBlip>
                <a:blip r:embed="rId4"/>
              </a:buBlip>
              <a:defRPr sz="200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282481" indent="-321457" algn="l">
              <a:spcAft>
                <a:spcPts val="422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Calibri"/>
                <a:cs typeface="Calibri"/>
              </a:defRPr>
            </a:lvl4pPr>
            <a:lvl5pPr marL="961841" indent="-321457" algn="l">
              <a:buFontTx/>
              <a:buBlip>
                <a:blip r:embed="rId4"/>
              </a:buBlip>
              <a:defRPr sz="1700">
                <a:solidFill>
                  <a:srgbClr val="636466"/>
                </a:solidFill>
                <a:latin typeface="Calibri"/>
                <a:cs typeface="Calibri"/>
              </a:defRPr>
            </a:lvl5pPr>
            <a:lvl6pPr marL="1160818" indent="-191981" algn="l"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</a:defRPr>
            </a:lvl6pPr>
          </a:lstStyle>
          <a:p>
            <a:pPr lvl="0"/>
            <a:r>
              <a:rPr lang="en-CA" dirty="0" smtClean="0"/>
              <a:t>Bullet points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7BD2B-0BA1-164B-B7A4-E68B4B9F8F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25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Call-out -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7" y="2103129"/>
            <a:ext cx="3473982" cy="3502991"/>
          </a:xfrm>
          <a:prstGeom prst="rect">
            <a:avLst/>
          </a:prstGeom>
        </p:spPr>
        <p:txBody>
          <a:bodyPr vert="horz" lIns="64291" tIns="0" rIns="64291" bIns="32146"/>
          <a:lstStyle>
            <a:lvl1pPr marL="0" indent="0" algn="l">
              <a:defRPr sz="27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 smtClean="0"/>
              <a:t>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89750" y="2103129"/>
            <a:ext cx="4993308" cy="35029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 smtClean="0"/>
              <a:t>Bullet 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6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4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0B07-5EB4-1C46-9ABB-39958460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3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55FB4D10-A5C9-424C-833C-9F5616F22F09}" type="datetimeFigureOut">
              <a:rPr lang="en-CA" smtClean="0"/>
              <a:pPr/>
              <a:t>12/12/2018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F09-C8D2-4520-A8F0-B129586A170F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464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 Call-out -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20337" y="2103129"/>
            <a:ext cx="3473982" cy="3502991"/>
          </a:xfrm>
          <a:prstGeom prst="rect">
            <a:avLst/>
          </a:prstGeom>
        </p:spPr>
        <p:txBody>
          <a:bodyPr vert="horz" lIns="64291" tIns="0" rIns="64291" bIns="32146"/>
          <a:lstStyle>
            <a:lvl1pPr marL="0" indent="0" algn="l">
              <a:defRPr sz="2700" b="0" baseline="0">
                <a:solidFill>
                  <a:srgbClr val="9E3D96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 smtClean="0"/>
              <a:t>Call-out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289750" y="2103129"/>
            <a:ext cx="4993308" cy="350299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321457" indent="-321457" algn="l">
              <a:spcAft>
                <a:spcPts val="844"/>
              </a:spcAft>
              <a:buFontTx/>
              <a:buBlip>
                <a:blip r:embed="rId2"/>
              </a:buBlip>
              <a:defRPr sz="2200" b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CA" dirty="0" smtClean="0"/>
              <a:t>Bullet points</a:t>
            </a:r>
          </a:p>
        </p:txBody>
      </p:sp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619863" y="326608"/>
            <a:ext cx="8666276" cy="912038"/>
          </a:xfrm>
          <a:prstGeom prst="rect">
            <a:avLst/>
          </a:prstGeom>
        </p:spPr>
        <p:txBody>
          <a:bodyPr vert="horz" lIns="64291" tIns="32146" rIns="64291" bIns="32146" anchor="b"/>
          <a:lstStyle>
            <a:lvl1pPr algn="l">
              <a:lnSpc>
                <a:spcPct val="90000"/>
              </a:lnSpc>
              <a:defRPr sz="3400" b="1" baseline="0">
                <a:solidFill>
                  <a:srgbClr val="00ACCD"/>
                </a:solidFill>
                <a:latin typeface="Calibri"/>
                <a:cs typeface="Calibri"/>
              </a:defRPr>
            </a:lvl1pPr>
          </a:lstStyle>
          <a:p>
            <a:r>
              <a:rPr lang="en-CA" dirty="0" smtClean="0"/>
              <a:t>Slide title</a:t>
            </a:r>
            <a:endParaRPr lang="en-US" dirty="0"/>
          </a:p>
        </p:txBody>
      </p:sp>
      <p:sp>
        <p:nvSpPr>
          <p:cNvPr id="6" name="Text Box 2"/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A0B07-5EB4-1C46-9ABB-399584607E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80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Divider Image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5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5040585"/>
            <a:ext cx="8622687" cy="567351"/>
          </a:xfrm>
          <a:prstGeom prst="rect">
            <a:avLst/>
          </a:prstGeom>
        </p:spPr>
        <p:txBody>
          <a:bodyPr anchor="b"/>
          <a:lstStyle>
            <a:lvl1pPr algn="l">
              <a:defRPr sz="2700" b="1" baseline="0">
                <a:solidFill>
                  <a:srgbClr val="F7921E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93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Image 1 (altern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1" descr="Divider Image 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349"/>
            <a:ext cx="9906000" cy="452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11584720-9546-2049-A305-AE5339095D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1" y="3789882"/>
            <a:ext cx="6330811" cy="1488174"/>
          </a:xfrm>
          <a:prstGeom prst="rect">
            <a:avLst/>
          </a:prstGeom>
          <a:solidFill>
            <a:srgbClr val="00ACC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7355" tIns="33677" rIns="67355" bIns="3367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735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rgbClr val="676767"/>
              </a:solidFill>
              <a:effectLst/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6" name="Title 7"/>
          <p:cNvSpPr>
            <a:spLocks noGrp="1"/>
          </p:cNvSpPr>
          <p:nvPr>
            <p:ph type="title" hasCustomPrompt="1"/>
          </p:nvPr>
        </p:nvSpPr>
        <p:spPr>
          <a:xfrm>
            <a:off x="619862" y="4070793"/>
            <a:ext cx="5313258" cy="939392"/>
          </a:xfrm>
          <a:prstGeom prst="rect">
            <a:avLst/>
          </a:prstGeom>
        </p:spPr>
        <p:txBody>
          <a:bodyPr anchor="ctr"/>
          <a:lstStyle>
            <a:lvl1pPr algn="l">
              <a:defRPr sz="2700" b="1" baseline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CA" dirty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718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7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31982" y="6413748"/>
            <a:ext cx="262403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620335" y="274588"/>
            <a:ext cx="87898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355" tIns="33677" rIns="67355" bIns="33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228832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6332595"/>
            <a:ext cx="1263013" cy="335632"/>
          </a:xfrm>
          <a:prstGeom prst="rect">
            <a:avLst/>
          </a:prstGeom>
        </p:spPr>
      </p:pic>
      <p:pic>
        <p:nvPicPr>
          <p:cNvPr id="7" name="Picture 2" descr="Image result for caterpillar logo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81" y="6204286"/>
            <a:ext cx="1672939" cy="5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69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9" r:id="rId2"/>
    <p:sldLayoutId id="2147484220" r:id="rId3"/>
    <p:sldLayoutId id="2147484221" r:id="rId4"/>
    <p:sldLayoutId id="2147484247" r:id="rId5"/>
    <p:sldLayoutId id="2147484249" r:id="rId6"/>
    <p:sldLayoutId id="2147484255" r:id="rId7"/>
  </p:sldLayoutIdLst>
  <p:transition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47257" indent="-210483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41934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78707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515481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31982" y="6413748"/>
            <a:ext cx="262403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620335" y="274588"/>
            <a:ext cx="87898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7355" tIns="33677" rIns="67355" bIns="336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228832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6332595"/>
            <a:ext cx="1263013" cy="335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13" r:id="rId2"/>
    <p:sldLayoutId id="2147484206" r:id="rId3"/>
    <p:sldLayoutId id="2147484207" r:id="rId4"/>
    <p:sldLayoutId id="2147484208" r:id="rId5"/>
    <p:sldLayoutId id="2147484212" r:id="rId6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47257" indent="-210483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41934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78707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515481" indent="-16838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36774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31982" y="6413748"/>
            <a:ext cx="262403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FB4C14AC-06C0-8341-B77D-3D40A2EF5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228832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6332595"/>
            <a:ext cx="1263013" cy="3356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214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10" r:id="rId14"/>
    <p:sldLayoutId id="2147484211" r:id="rId15"/>
    <p:sldLayoutId id="2147484201" r:id="rId16"/>
    <p:sldLayoutId id="2147484202" r:id="rId17"/>
    <p:sldLayoutId id="2147484203" r:id="rId18"/>
    <p:sldLayoutId id="2147484222" r:id="rId19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47257" indent="-210483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41934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78707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515481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31982" y="6413748"/>
            <a:ext cx="262403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7355" tIns="33677" rIns="67355" bIns="3367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47257" indent="-210483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41934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78707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515481" indent="-168387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852254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189028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525801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862575" indent="-168387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FB4C14AC-06C0-8341-B77D-3D40A2EF5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228832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2" y="6332595"/>
            <a:ext cx="1263013" cy="33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71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  <p:sldLayoutId id="2147484237" r:id="rId12"/>
    <p:sldLayoutId id="2147484238" r:id="rId13"/>
    <p:sldLayoutId id="2147484239" r:id="rId14"/>
    <p:sldLayoutId id="2147484240" r:id="rId15"/>
    <p:sldLayoutId id="2147484241" r:id="rId16"/>
    <p:sldLayoutId id="2147484242" r:id="rId17"/>
    <p:sldLayoutId id="2147484243" r:id="rId18"/>
    <p:sldLayoutId id="2147484244" r:id="rId19"/>
    <p:sldLayoutId id="2147484246" r:id="rId2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+mj-lt"/>
          <a:ea typeface="ＭＳ Ｐゴシック" charset="0"/>
          <a:cs typeface="ＭＳ Ｐゴシック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52580" indent="-2525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47257" indent="-210483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41934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78707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515481" indent="-168387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36774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27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431982" y="6413751"/>
            <a:ext cx="262403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solidFill>
                  <a:srgbClr val="171717"/>
                </a:solidFill>
                <a:latin typeface="Calibri" charset="0"/>
                <a:ea typeface="MS PGothic" charset="0"/>
                <a:cs typeface="Calibri" charset="0"/>
                <a:sym typeface="Calibri" charset="0"/>
              </a:defRPr>
            </a:lvl1pPr>
            <a:lvl2pPr marL="522368" indent="-200911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2pPr>
            <a:lvl3pPr marL="803643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3pPr>
            <a:lvl4pPr marL="1125101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4pPr>
            <a:lvl5pPr marL="1446558" indent="-160729" eaLnBrk="0" hangingPunct="0"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5pPr>
            <a:lvl6pPr marL="1768015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6pPr>
            <a:lvl7pPr marL="2089473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7pPr>
            <a:lvl8pPr marL="2410930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8pPr>
            <a:lvl9pPr marL="2732387" indent="-160729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676767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defRPr>
            </a:lvl9pPr>
          </a:lstStyle>
          <a:p>
            <a:pPr>
              <a:defRPr/>
            </a:pPr>
            <a:fld id="{77566EFC-0FE0-2946-897C-6316024972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Title Placeholder 5"/>
          <p:cNvSpPr>
            <a:spLocks noGrp="1"/>
          </p:cNvSpPr>
          <p:nvPr>
            <p:ph type="title"/>
          </p:nvPr>
        </p:nvSpPr>
        <p:spPr bwMode="auto">
          <a:xfrm>
            <a:off x="620337" y="274588"/>
            <a:ext cx="878988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4291" tIns="32146" rIns="64291" bIns="321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  <a:endParaRPr lang="en-US" dirty="0">
              <a:sym typeface="Gill Sans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9228832" y="6313965"/>
            <a:ext cx="0" cy="549616"/>
          </a:xfrm>
          <a:prstGeom prst="line">
            <a:avLst/>
          </a:prstGeom>
          <a:noFill/>
          <a:ln w="25400">
            <a:solidFill>
              <a:srgbClr val="1791A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pic>
        <p:nvPicPr>
          <p:cNvPr id="7" name="Picture 7" descr="Morneau Shepell Logo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8426" y="6308825"/>
            <a:ext cx="1512745" cy="37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05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1" r:id="rId1"/>
    <p:sldLayoutId id="2147484252" r:id="rId2"/>
    <p:sldLayoutId id="2147484253" r:id="rId3"/>
    <p:sldLayoutId id="2147484254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00000"/>
          </a:solidFill>
          <a:latin typeface="Calibri" pitchFamily="34" charset="0"/>
          <a:ea typeface="ＭＳ Ｐゴシック" charset="0"/>
          <a:cs typeface="ＭＳ Ｐゴシック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rgbClr val="000000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ＭＳ Ｐゴシック" charset="0"/>
          <a:sym typeface="Gill Sans" charset="0"/>
        </a:defRPr>
      </a:lvl1pPr>
      <a:lvl2pPr marL="522368" indent="-200911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2pPr>
      <a:lvl3pPr marL="803643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3pPr>
      <a:lvl4pPr marL="1125101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4pPr>
      <a:lvl5pPr marL="1446558" indent="-1607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ＭＳ Ｐゴシック" charset="0"/>
          <a:cs typeface="+mn-cs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2500">
          <a:solidFill>
            <a:srgbClr val="000000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619861" y="562658"/>
            <a:ext cx="6915471" cy="726098"/>
          </a:xfrm>
        </p:spPr>
        <p:txBody>
          <a:bodyPr/>
          <a:lstStyle/>
          <a:p>
            <a:r>
              <a:rPr lang="en-US" dirty="0" smtClean="0"/>
              <a:t>Employee </a:t>
            </a:r>
            <a:r>
              <a:rPr lang="en-US" dirty="0"/>
              <a:t>Assistance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Programme (EAP)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620338" y="1393346"/>
            <a:ext cx="5594074" cy="291299"/>
          </a:xfrm>
        </p:spPr>
        <p:txBody>
          <a:bodyPr/>
          <a:lstStyle/>
          <a:p>
            <a:r>
              <a:rPr lang="en-US" sz="1800" b="1" dirty="0"/>
              <a:t>Employee O</a:t>
            </a:r>
            <a:r>
              <a:rPr lang="en-US" sz="1800" b="1" dirty="0" smtClean="0"/>
              <a:t>rientation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226897636"/>
      </p:ext>
    </p:extLst>
  </p:cSld>
  <p:clrMapOvr>
    <a:masterClrMapping/>
  </p:clrMapOvr>
  <p:transition advTm="1333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63" y="266449"/>
            <a:ext cx="8666276" cy="6735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F7921E"/>
                </a:solidFill>
              </a:rPr>
              <a:t>Access </a:t>
            </a:r>
            <a:r>
              <a:rPr lang="en-CA" dirty="0" smtClean="0">
                <a:solidFill>
                  <a:srgbClr val="F7921E"/>
                </a:solidFill>
              </a:rPr>
              <a:t>anytime</a:t>
            </a:r>
            <a:r>
              <a:rPr lang="en-CA" dirty="0">
                <a:solidFill>
                  <a:srgbClr val="F7921E"/>
                </a:solidFill>
              </a:rPr>
              <a:t>, </a:t>
            </a:r>
            <a:r>
              <a:rPr lang="en-CA" dirty="0" smtClean="0">
                <a:solidFill>
                  <a:srgbClr val="F7921E"/>
                </a:solidFill>
              </a:rPr>
              <a:t>anywhere</a:t>
            </a:r>
            <a:endParaRPr lang="en-CA" dirty="0">
              <a:solidFill>
                <a:srgbClr val="F7921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47700" y="1428176"/>
            <a:ext cx="86138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You and your family have various ways to access immediate and confidential support. Call us 24/7/365 or visit us online for immediate support or to book an appointment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  <a:p>
            <a:pPr algn="ctr"/>
            <a:r>
              <a:rPr lang="en-CA" sz="3200" b="1" dirty="0" smtClean="0">
                <a:solidFill>
                  <a:srgbClr val="00ACCD"/>
                </a:solidFill>
              </a:rPr>
              <a:t>For a list of worldwide access numbers, </a:t>
            </a:r>
            <a:r>
              <a:rPr lang="en-CA" sz="3200" b="1" dirty="0" smtClean="0">
                <a:solidFill>
                  <a:srgbClr val="00ACCD"/>
                </a:solidFill>
              </a:rPr>
              <a:t>visit:</a:t>
            </a:r>
            <a:endParaRPr lang="en-CA" sz="3200" b="1" dirty="0" smtClean="0">
              <a:solidFill>
                <a:srgbClr val="00ACCD"/>
              </a:solidFill>
            </a:endParaRPr>
          </a:p>
          <a:p>
            <a:pPr algn="ctr"/>
            <a:r>
              <a:rPr lang="en-CA" sz="3600" b="1" dirty="0" smtClean="0"/>
              <a:t>CaterpillarEAP.com</a:t>
            </a:r>
          </a:p>
          <a:p>
            <a:pPr algn="ctr"/>
            <a:endParaRPr lang="en-CA" sz="3600" b="1" dirty="0" smtClean="0"/>
          </a:p>
          <a:p>
            <a:pPr algn="ctr"/>
            <a:r>
              <a:rPr lang="en-CA" sz="3200" b="1" dirty="0" smtClean="0">
                <a:solidFill>
                  <a:srgbClr val="00ACCD"/>
                </a:solidFill>
              </a:rPr>
              <a:t>or via the Caterpillar benefits portal:</a:t>
            </a:r>
          </a:p>
          <a:p>
            <a:pPr algn="ctr"/>
            <a:r>
              <a:rPr lang="en-CA" sz="3600" b="1" dirty="0" smtClean="0">
                <a:solidFill>
                  <a:schemeClr val="bg2"/>
                </a:solidFill>
              </a:rPr>
              <a:t>EAP.cat.com</a:t>
            </a:r>
            <a:endParaRPr lang="en-CA" sz="3600" b="1" dirty="0" smtClean="0">
              <a:solidFill>
                <a:schemeClr val="bg2"/>
              </a:solidFill>
            </a:endParaRPr>
          </a:p>
          <a:p>
            <a:pPr algn="ctr"/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232457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2749" y="4429324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b="1" kern="0" dirty="0" smtClean="0">
                <a:solidFill>
                  <a:srgbClr val="F7921E"/>
                </a:solidFill>
                <a:latin typeface="Calibri"/>
                <a:ea typeface="ＭＳ Ｐゴシック" charset="0"/>
                <a:sym typeface="Gill Sans" charset="0"/>
              </a:rPr>
              <a:t>Thank You!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7803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rgbClr val="F7921E"/>
                </a:solidFill>
              </a:rPr>
              <a:t>Understanding your Morneau Shepell Employee Assistance Programme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796995" y="1547150"/>
            <a:ext cx="6292972" cy="3935786"/>
          </a:xfrm>
        </p:spPr>
        <p:txBody>
          <a:bodyPr/>
          <a:lstStyle/>
          <a:p>
            <a:pPr marL="0" indent="0">
              <a:spcAft>
                <a:spcPts val="2222"/>
              </a:spcAft>
              <a:buNone/>
            </a:pPr>
            <a:r>
              <a:rPr lang="en-US" sz="2800" dirty="0" smtClean="0"/>
              <a:t>Voluntary</a:t>
            </a:r>
          </a:p>
          <a:p>
            <a:pPr marL="0" indent="0">
              <a:spcAft>
                <a:spcPts val="2222"/>
              </a:spcAft>
              <a:buNone/>
            </a:pPr>
            <a:r>
              <a:rPr lang="en-US" sz="2800" dirty="0"/>
              <a:t>Confidential	</a:t>
            </a:r>
          </a:p>
          <a:p>
            <a:pPr marL="0" indent="0">
              <a:spcAft>
                <a:spcPts val="2222"/>
              </a:spcAft>
              <a:buNone/>
            </a:pPr>
            <a:r>
              <a:rPr lang="en-US" sz="2800" dirty="0"/>
              <a:t>Help for work, health, life issues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faced </a:t>
            </a:r>
            <a:r>
              <a:rPr lang="en-US" sz="2800" dirty="0"/>
              <a:t>by you and your family</a:t>
            </a:r>
          </a:p>
          <a:p>
            <a:pPr marL="0" indent="0">
              <a:spcAft>
                <a:spcPts val="2222"/>
              </a:spcAft>
              <a:buNone/>
            </a:pPr>
            <a:r>
              <a:rPr lang="en-US" sz="2800" dirty="0"/>
              <a:t>No cost to you or your </a:t>
            </a:r>
            <a:r>
              <a:rPr lang="en-US" sz="2800" dirty="0" smtClean="0"/>
              <a:t>eligible family members</a:t>
            </a:r>
            <a:endParaRPr lang="en-US" sz="28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796360" y="2124728"/>
            <a:ext cx="63982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AC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2796360" y="2835851"/>
            <a:ext cx="63982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AC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2841841" y="3982470"/>
            <a:ext cx="63982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AC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841841" y="5068837"/>
            <a:ext cx="639820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ACC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8774"/>
      </p:ext>
    </p:extLst>
  </p:cSld>
  <p:clrMapOvr>
    <a:masterClrMapping/>
  </p:clrMapOvr>
  <p:transition advTm="311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89750" y="1188728"/>
            <a:ext cx="5187162" cy="4051487"/>
          </a:xfrm>
        </p:spPr>
        <p:txBody>
          <a:bodyPr/>
          <a:lstStyle/>
          <a:p>
            <a:r>
              <a:rPr lang="en-US" dirty="0"/>
              <a:t>No one will know you have used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EAP </a:t>
            </a:r>
            <a:r>
              <a:rPr lang="en-US" dirty="0"/>
              <a:t>unless YOU tell them</a:t>
            </a:r>
          </a:p>
          <a:p>
            <a:r>
              <a:rPr lang="en-US" dirty="0"/>
              <a:t>Convenient </a:t>
            </a:r>
            <a:r>
              <a:rPr lang="en-CA" dirty="0"/>
              <a:t>counselling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locations</a:t>
            </a:r>
            <a:r>
              <a:rPr lang="en-US" dirty="0" smtClean="0"/>
              <a:t> – </a:t>
            </a:r>
            <a:r>
              <a:rPr lang="en-US" dirty="0"/>
              <a:t>AWAY from the workplace and online </a:t>
            </a:r>
          </a:p>
          <a:p>
            <a:r>
              <a:rPr lang="en-US" dirty="0" smtClean="0"/>
              <a:t>Discreet</a:t>
            </a:r>
            <a:r>
              <a:rPr lang="en-US" dirty="0"/>
              <a:t>, non-identifying messages, </a:t>
            </a:r>
            <a:r>
              <a:rPr lang="en-US" dirty="0" smtClean="0"/>
              <a:t>online </a:t>
            </a:r>
            <a:r>
              <a:rPr lang="en-US" dirty="0"/>
              <a:t>services and </a:t>
            </a:r>
            <a:r>
              <a:rPr lang="en-US" dirty="0" smtClean="0"/>
              <a:t>programmes </a:t>
            </a:r>
            <a:r>
              <a:rPr lang="en-US" dirty="0"/>
              <a:t>are firewall and password </a:t>
            </a:r>
            <a:r>
              <a:rPr lang="en-US" dirty="0" smtClean="0"/>
              <a:t>protected</a:t>
            </a:r>
            <a:endParaRPr lang="en-US" dirty="0"/>
          </a:p>
          <a:p>
            <a:pPr eaLnBrk="0" hangingPunct="0">
              <a:lnSpc>
                <a:spcPct val="150000"/>
              </a:lnSpc>
              <a:spcAft>
                <a:spcPts val="422"/>
              </a:spcAft>
              <a:defRPr/>
            </a:pPr>
            <a:r>
              <a:rPr lang="en-US" dirty="0"/>
              <a:t>Confidential </a:t>
            </a:r>
            <a:r>
              <a:rPr lang="en-US" dirty="0" smtClean="0"/>
              <a:t>records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9863" y="13776"/>
            <a:ext cx="8666276" cy="912038"/>
          </a:xfrm>
        </p:spPr>
        <p:txBody>
          <a:bodyPr/>
          <a:lstStyle/>
          <a:p>
            <a:r>
              <a:rPr lang="en-CA" dirty="0">
                <a:solidFill>
                  <a:srgbClr val="F7921E"/>
                </a:solidFill>
              </a:rPr>
              <a:t>Confidentiality</a:t>
            </a:r>
            <a:endParaRPr lang="en-US" dirty="0">
              <a:solidFill>
                <a:srgbClr val="F7921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1B4A0B07-5EB4-1C46-9ABB-399584607EC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90033" y="1376110"/>
            <a:ext cx="3329517" cy="2629470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pPr algn="l"/>
            <a:r>
              <a:rPr lang="en-US" sz="40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Immediate </a:t>
            </a:r>
            <a:r>
              <a:rPr lang="en-US" sz="3600" dirty="0">
                <a:solidFill>
                  <a:schemeClr val="bg1"/>
                </a:solidFill>
              </a:rPr>
              <a:t>and confidential </a:t>
            </a:r>
            <a:r>
              <a:rPr lang="en-US" sz="3600" dirty="0" smtClean="0">
                <a:solidFill>
                  <a:schemeClr val="bg1"/>
                </a:solidFill>
              </a:rPr>
              <a:t>help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555125"/>
      </p:ext>
    </p:extLst>
  </p:cSld>
  <p:clrMapOvr>
    <a:masterClrMapping/>
  </p:clrMapOvr>
  <p:transition advTm="5311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63" y="326609"/>
            <a:ext cx="8666276" cy="6735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F7921E"/>
                </a:solidFill>
              </a:rPr>
              <a:t>Help with any concern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9862" y="1990725"/>
            <a:ext cx="4172129" cy="3187410"/>
          </a:xfrm>
        </p:spPr>
        <p:txBody>
          <a:bodyPr/>
          <a:lstStyle/>
          <a:p>
            <a:r>
              <a:rPr lang="en-US" dirty="0"/>
              <a:t>Work/Life Balance</a:t>
            </a:r>
          </a:p>
          <a:p>
            <a:endParaRPr lang="en-US" dirty="0"/>
          </a:p>
          <a:p>
            <a:r>
              <a:rPr lang="en-US" dirty="0"/>
              <a:t>Legal/Financial worries</a:t>
            </a:r>
          </a:p>
          <a:p>
            <a:endParaRPr lang="en-US" dirty="0"/>
          </a:p>
          <a:p>
            <a:r>
              <a:rPr lang="en-US" dirty="0"/>
              <a:t>Family/Parenting</a:t>
            </a:r>
          </a:p>
          <a:p>
            <a:endParaRPr lang="en-US" dirty="0"/>
          </a:p>
          <a:p>
            <a:r>
              <a:rPr lang="en-US" dirty="0"/>
              <a:t>Relationships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5283937" y="1952626"/>
            <a:ext cx="4172129" cy="3239135"/>
          </a:xfrm>
          <a:prstGeom prst="rect">
            <a:avLst/>
          </a:prstGeom>
        </p:spPr>
        <p:txBody>
          <a:bodyPr vert="horz" lIns="75935" tIns="0" rIns="64291" bIns="32146"/>
          <a:lstStyle>
            <a:lvl1pPr marL="321457" indent="-321457" algn="l" rtl="0" eaLnBrk="1" fontAlgn="base" hangingPunct="1">
              <a:spcBef>
                <a:spcPct val="0"/>
              </a:spcBef>
              <a:spcAft>
                <a:spcPts val="422"/>
              </a:spcAft>
              <a:buFontTx/>
              <a:buBlip>
                <a:blip r:embed="rId3"/>
              </a:buBlip>
              <a:defRPr sz="2200" b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1pPr>
            <a:lvl2pPr marL="632790" indent="-321457" algn="l" rtl="0" eaLnBrk="1" fontAlgn="base" hangingPunct="1">
              <a:spcBef>
                <a:spcPct val="0"/>
              </a:spcBef>
              <a:spcAft>
                <a:spcPts val="422"/>
              </a:spcAft>
              <a:buSzPct val="100000"/>
              <a:buFontTx/>
              <a:buBlip>
                <a:blip r:embed="rId4"/>
              </a:buBlip>
              <a:defRPr sz="21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2pPr>
            <a:lvl3pPr marL="961841" indent="-321457" algn="l" rtl="0" eaLnBrk="1" fontAlgn="base" hangingPunct="1">
              <a:spcBef>
                <a:spcPct val="0"/>
              </a:spcBef>
              <a:spcAft>
                <a:spcPts val="422"/>
              </a:spcAft>
              <a:buSzPct val="100000"/>
              <a:buFontTx/>
              <a:buBlip>
                <a:blip r:embed="rId5"/>
              </a:buBlip>
              <a:defRPr sz="2000" baseline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3pPr>
            <a:lvl4pPr marL="1282481" indent="-321457" algn="l" rtl="0" eaLnBrk="1" fontAlgn="base" hangingPunct="1">
              <a:spcBef>
                <a:spcPct val="0"/>
              </a:spcBef>
              <a:spcAft>
                <a:spcPts val="422"/>
              </a:spcAft>
              <a:buFont typeface="Wingdings" pitchFamily="2" charset="2"/>
              <a:buChar char="§"/>
              <a:defRPr sz="17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4pPr>
            <a:lvl5pPr marL="961841" indent="-321457" algn="l" rtl="0" eaLnBrk="1" fontAlgn="base" hangingPunct="1">
              <a:spcBef>
                <a:spcPct val="0"/>
              </a:spcBef>
              <a:spcAft>
                <a:spcPct val="0"/>
              </a:spcAft>
              <a:buFontTx/>
              <a:buBlip>
                <a:blip r:embed="rId5"/>
              </a:buBlip>
              <a:defRPr sz="1700">
                <a:solidFill>
                  <a:srgbClr val="636466"/>
                </a:solidFill>
                <a:latin typeface="Calibri"/>
                <a:ea typeface="ＭＳ Ｐゴシック" charset="0"/>
                <a:cs typeface="Calibri"/>
                <a:sym typeface="Gill Sans" charset="0"/>
              </a:defRPr>
            </a:lvl5pPr>
            <a:lvl6pPr marL="1160818" indent="-191981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1160818" algn="l"/>
              </a:tabLst>
              <a:defRPr sz="1700">
                <a:solidFill>
                  <a:schemeClr val="tx2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642915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964372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285829" algn="ctr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000000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r>
              <a:rPr lang="en-US" dirty="0"/>
              <a:t>Workplace challenges</a:t>
            </a:r>
          </a:p>
          <a:p>
            <a:endParaRPr lang="en-US" dirty="0"/>
          </a:p>
          <a:p>
            <a:r>
              <a:rPr lang="en-US" dirty="0"/>
              <a:t>Stress, depression, anxiety</a:t>
            </a:r>
          </a:p>
          <a:p>
            <a:endParaRPr lang="en-US" dirty="0"/>
          </a:p>
          <a:p>
            <a:r>
              <a:rPr lang="en-US" dirty="0"/>
              <a:t>Addiction concerns</a:t>
            </a:r>
          </a:p>
          <a:p>
            <a:endParaRPr lang="en-US" dirty="0"/>
          </a:p>
          <a:p>
            <a:r>
              <a:rPr lang="en-US" dirty="0"/>
              <a:t>Crisis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172" y="1207443"/>
            <a:ext cx="719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ACCD"/>
                </a:solidFill>
              </a:rPr>
              <a:t>Short term, solution focused support</a:t>
            </a:r>
          </a:p>
        </p:txBody>
      </p:sp>
    </p:spTree>
    <p:extLst>
      <p:ext uri="{BB962C8B-B14F-4D97-AF65-F5344CB8AC3E}">
        <p14:creationId xmlns:p14="http://schemas.microsoft.com/office/powerpoint/2010/main" val="1217674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63" y="326609"/>
            <a:ext cx="8666276" cy="6735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rgbClr val="F7921E"/>
                </a:solidFill>
              </a:rPr>
              <a:t>Understanding your Morneau Shepell EAP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618961" y="1241425"/>
            <a:ext cx="8321839" cy="812800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 / 7 / 365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Access to </a:t>
            </a:r>
            <a:r>
              <a:rPr lang="en-US" sz="2200" kern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Qualified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Intake Professional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Assessment of Caller’s Needs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4609088" y="2215037"/>
            <a:ext cx="5169012" cy="768350"/>
          </a:xfrm>
          <a:prstGeom prst="rect">
            <a:avLst/>
          </a:prstGeom>
          <a:solidFill>
            <a:srgbClr val="00ACCD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92898" y="5734023"/>
            <a:ext cx="2822178" cy="373062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4717365" y="2645980"/>
            <a:ext cx="2694402" cy="3282238"/>
            <a:chOff x="3123416" y="3001669"/>
            <a:chExt cx="1589823" cy="2839950"/>
          </a:xfrm>
        </p:grpSpPr>
        <p:sp>
          <p:nvSpPr>
            <p:cNvPr id="38" name="Rounded Rectangle 37"/>
            <p:cNvSpPr/>
            <p:nvPr/>
          </p:nvSpPr>
          <p:spPr>
            <a:xfrm>
              <a:off x="3233532" y="3097873"/>
              <a:ext cx="1479707" cy="2743746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Counselling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modality matched to caller’s need and/or preference:</a:t>
              </a:r>
            </a:p>
            <a:p>
              <a:pPr marL="285750" marR="0" lvl="0" indent="-285750" defTabSz="914400" eaLnBrk="1" fontAlgn="auto" latinLnBrk="0" hangingPunct="1">
                <a:lnSpc>
                  <a:spcPts val="2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Face to face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Telephonic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 </a:t>
              </a: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Counselling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*</a:t>
              </a:r>
            </a:p>
            <a:p>
              <a:pPr marL="285750" marR="0" lvl="0" indent="-2857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Online</a:t>
              </a:r>
              <a:endParaRPr lang="en-US" sz="1400" b="1" kern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>
              <a:off x="1987893" y="4137192"/>
              <a:ext cx="2272633" cy="1588"/>
            </a:xfrm>
            <a:prstGeom prst="line">
              <a:avLst/>
            </a:prstGeom>
            <a:noFill/>
            <a:ln w="3175" cap="flat" cmpd="sng" algn="ctr">
              <a:solidFill>
                <a:sysClr val="windowText" lastClr="000000">
                  <a:lumMod val="20000"/>
                  <a:lumOff val="80000"/>
                </a:sys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Rectangle 6"/>
          <p:cNvSpPr>
            <a:spLocks noChangeArrowheads="1"/>
          </p:cNvSpPr>
          <p:nvPr/>
        </p:nvSpPr>
        <p:spPr bwMode="auto">
          <a:xfrm>
            <a:off x="1" y="2210859"/>
            <a:ext cx="4734297" cy="768350"/>
          </a:xfrm>
          <a:prstGeom prst="rect">
            <a:avLst/>
          </a:prstGeom>
          <a:solidFill>
            <a:srgbClr val="F7921E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solidFill>
                  <a:srgbClr val="F7921E"/>
                </a:solidFill>
              </a:ln>
              <a:solidFill>
                <a:srgbClr val="F7921E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891629" y="2310816"/>
            <a:ext cx="3494617" cy="655638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Urgent Request / Crisis Situation</a:t>
            </a:r>
          </a:p>
        </p:txBody>
      </p:sp>
      <p:sp>
        <p:nvSpPr>
          <p:cNvPr id="44" name="Rounded Rectangle 43"/>
          <p:cNvSpPr/>
          <p:nvPr/>
        </p:nvSpPr>
        <p:spPr bwMode="auto">
          <a:xfrm>
            <a:off x="891629" y="3013076"/>
            <a:ext cx="3494617" cy="1158875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Identifies need for help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Needs answer ASAP</a:t>
            </a:r>
          </a:p>
        </p:txBody>
      </p:sp>
      <p:sp>
        <p:nvSpPr>
          <p:cNvPr id="46" name="Rounded Rectangle 45"/>
          <p:cNvSpPr/>
          <p:nvPr/>
        </p:nvSpPr>
        <p:spPr bwMode="auto">
          <a:xfrm>
            <a:off x="1128556" y="4359890"/>
            <a:ext cx="3257690" cy="808038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Immediate access to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Counsellor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8" name="Picture 30" descr="bottomb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794"/>
          <a:stretch>
            <a:fillRect/>
          </a:stretch>
        </p:blipFill>
        <p:spPr bwMode="auto">
          <a:xfrm>
            <a:off x="2305113" y="3750398"/>
            <a:ext cx="667648" cy="59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ounded Rectangle 49"/>
          <p:cNvSpPr/>
          <p:nvPr/>
        </p:nvSpPr>
        <p:spPr>
          <a:xfrm>
            <a:off x="5928379" y="2137040"/>
            <a:ext cx="2887530" cy="37306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rgbClr val="00565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 Urgent Requests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311051" y="2250504"/>
            <a:ext cx="3900549" cy="655638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Counselling &amp;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WorkLife Support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7193594" y="2999846"/>
            <a:ext cx="2429258" cy="2351087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WorkLife 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resource support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285750" marR="0" lvl="0" indent="-285750" defTabSz="914400" eaLnBrk="1" fontAlgn="auto" latinLnBrk="0" hangingPunct="1">
              <a:lnSpc>
                <a:spcPts val="2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Financial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Childcare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Eldercare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4365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63" y="0"/>
            <a:ext cx="8666276" cy="912038"/>
          </a:xfrm>
        </p:spPr>
        <p:txBody>
          <a:bodyPr/>
          <a:lstStyle/>
          <a:p>
            <a:r>
              <a:rPr lang="en-US" dirty="0">
                <a:solidFill>
                  <a:srgbClr val="F7921E"/>
                </a:solidFill>
              </a:rPr>
              <a:t>Counselling support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9863" y="1465449"/>
            <a:ext cx="8886940" cy="336775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Short-term and solution focused</a:t>
            </a:r>
            <a:br>
              <a:rPr lang="en-US" sz="2400" dirty="0">
                <a:solidFill>
                  <a:srgbClr val="000000"/>
                </a:solidFill>
              </a:rPr>
            </a:b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Masters-level clinicians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5-10 years of experience</a:t>
            </a: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Global network of counsellors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30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800" y="0"/>
            <a:ext cx="8666276" cy="912038"/>
          </a:xfrm>
        </p:spPr>
        <p:txBody>
          <a:bodyPr/>
          <a:lstStyle/>
          <a:p>
            <a:r>
              <a:rPr lang="en-US" dirty="0" smtClean="0">
                <a:solidFill>
                  <a:srgbClr val="F7921E"/>
                </a:solidFill>
              </a:rPr>
              <a:t>WorkLife service referrals</a:t>
            </a:r>
            <a:endParaRPr lang="en-US" dirty="0">
              <a:solidFill>
                <a:srgbClr val="F7921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19863" y="1311704"/>
            <a:ext cx="8886940" cy="3367750"/>
          </a:xfrm>
        </p:spPr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</a:rPr>
              <a:t>Childcare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Eldercare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Financial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Legal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77BD2B-0BA1-164B-B7A4-E68B4B9F8FC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24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E3F09-C8D2-4520-A8F0-B129586A170F}" type="slidenum">
              <a:rPr lang="en-CA" sz="1400"/>
              <a:pPr/>
              <a:t>8</a:t>
            </a:fld>
            <a:endParaRPr lang="en-CA" sz="1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5072" y="0"/>
            <a:ext cx="7929545" cy="1263364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 defTabSz="321457">
              <a:spcBef>
                <a:spcPct val="30000"/>
              </a:spcBef>
              <a:defRPr/>
            </a:pPr>
            <a:endParaRPr lang="en-US" sz="3400" b="1" dirty="0">
              <a:solidFill>
                <a:srgbClr val="00ACCD"/>
              </a:solidFill>
              <a:latin typeface="Calibri"/>
              <a:cs typeface="Calibri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2520" y="837"/>
            <a:ext cx="8568952" cy="1257692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+mj-lt"/>
                <a:ea typeface="ＭＳ Ｐゴシック" charset="0"/>
                <a:cs typeface="ＭＳ Ｐゴシック" charset="0"/>
                <a:sym typeface="Gill Sans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Calibri" pitchFamily="34" charset="0"/>
                <a:ea typeface="ＭＳ Ｐゴシック" charset="0"/>
                <a:cs typeface="ＭＳ Ｐゴシック" charset="0"/>
                <a:sym typeface="Gill Sans" charset="0"/>
              </a:defRPr>
            </a:lvl5pPr>
            <a:lvl6pPr marL="321457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642915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964372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285829" algn="ctr" rtl="0" fontAlgn="base">
              <a:spcBef>
                <a:spcPct val="0"/>
              </a:spcBef>
              <a:spcAft>
                <a:spcPct val="0"/>
              </a:spcAft>
              <a:defRPr sz="59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l">
              <a:lnSpc>
                <a:spcPct val="90000"/>
              </a:lnSpc>
              <a:defRPr/>
            </a:pPr>
            <a:r>
              <a:rPr lang="en-US" sz="3400" b="1" dirty="0" smtClean="0">
                <a:solidFill>
                  <a:srgbClr val="F7921E"/>
                </a:solidFill>
                <a:latin typeface="Calibri"/>
                <a:cs typeface="Calibri"/>
              </a:rPr>
              <a:t>Global website</a:t>
            </a:r>
            <a:endParaRPr lang="en-US" sz="3400" b="1" dirty="0" smtClean="0">
              <a:solidFill>
                <a:srgbClr val="F7921E"/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1" y="1218136"/>
            <a:ext cx="8539752" cy="4471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036" y="815987"/>
            <a:ext cx="4145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00ACCD"/>
                </a:solidFill>
              </a:rPr>
              <a:t>CaterpillarEAP.com</a:t>
            </a:r>
            <a:endParaRPr lang="en-US" sz="2400" b="1" dirty="0" err="1" smtClean="0">
              <a:solidFill>
                <a:srgbClr val="00AC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5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624" y="2802204"/>
            <a:ext cx="1431454" cy="234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455956" y="1259386"/>
            <a:ext cx="45280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Free download</a:t>
            </a:r>
          </a:p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Immediate access to counselling</a:t>
            </a:r>
          </a:p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Interactive tools and resources</a:t>
            </a:r>
          </a:p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Health an wellness articles and videos</a:t>
            </a:r>
          </a:p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Search “My EAP” at your device app store</a:t>
            </a:r>
          </a:p>
          <a:p>
            <a:pPr marL="321457" lvl="0" indent="-321457">
              <a:spcAft>
                <a:spcPts val="422"/>
              </a:spcAft>
              <a:buBlip>
                <a:blip r:embed="rId4"/>
              </a:buBlip>
            </a:pP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Learn more online at </a:t>
            </a:r>
            <a:r>
              <a:rPr lang="en-US" sz="2400" kern="0" dirty="0" smtClean="0">
                <a:solidFill>
                  <a:srgbClr val="000000"/>
                </a:solidFill>
                <a:latin typeface="Calibri"/>
                <a:ea typeface="ＭＳ Ｐゴシック" charset="0"/>
                <a:sym typeface="Gill Sans" charset="0"/>
              </a:rPr>
              <a:t>CaterpillarEAP.com</a:t>
            </a:r>
            <a:endParaRPr lang="en-US" sz="2400" kern="0" dirty="0" smtClean="0">
              <a:solidFill>
                <a:srgbClr val="000000"/>
              </a:solidFill>
              <a:latin typeface="Calibri"/>
              <a:ea typeface="ＭＳ Ｐゴシック" charset="0"/>
              <a:sym typeface="Gill Sans" charset="0"/>
            </a:endParaRPr>
          </a:p>
          <a:p>
            <a:pPr lvl="0">
              <a:spcAft>
                <a:spcPts val="422"/>
              </a:spcAft>
            </a:pPr>
            <a:endParaRPr lang="en-US" sz="2400" kern="0" dirty="0" smtClean="0">
              <a:solidFill>
                <a:srgbClr val="000000"/>
              </a:solidFill>
              <a:latin typeface="Calibri"/>
              <a:ea typeface="ＭＳ Ｐゴシック" charset="0"/>
              <a:sym typeface="Gill Sans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11" y="1870031"/>
            <a:ext cx="1445880" cy="232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/>
          <p:cNvSpPr>
            <a:spLocks noGrp="1"/>
          </p:cNvSpPr>
          <p:nvPr>
            <p:ph type="title" idx="4294967295"/>
          </p:nvPr>
        </p:nvSpPr>
        <p:spPr>
          <a:xfrm>
            <a:off x="623597" y="1"/>
            <a:ext cx="7949681" cy="1259385"/>
          </a:xfrm>
          <a:prstGeom prst="rect">
            <a:avLst/>
          </a:prstGeom>
        </p:spPr>
        <p:txBody>
          <a:bodyPr anchor="ctr"/>
          <a:lstStyle/>
          <a:p>
            <a:pPr defTabSz="321457">
              <a:spcBef>
                <a:spcPct val="30000"/>
              </a:spcBef>
              <a:defRPr/>
            </a:pPr>
            <a:r>
              <a:rPr lang="en-US" sz="3400" b="1" kern="1200" dirty="0">
                <a:solidFill>
                  <a:srgbClr val="F7921E"/>
                </a:solidFill>
                <a:latin typeface="Calibri"/>
                <a:cs typeface="Calibri"/>
              </a:rPr>
              <a:t>Access to our mobile </a:t>
            </a:r>
            <a:r>
              <a:rPr lang="en-US" sz="3400" b="1" kern="1200" dirty="0" smtClean="0">
                <a:solidFill>
                  <a:srgbClr val="F7921E"/>
                </a:solidFill>
                <a:latin typeface="Calibri"/>
                <a:cs typeface="Calibri"/>
              </a:rPr>
              <a:t>My EAP </a:t>
            </a:r>
            <a:r>
              <a:rPr lang="en-US" sz="3400" b="1" kern="1200" dirty="0">
                <a:solidFill>
                  <a:srgbClr val="F7921E"/>
                </a:solidFill>
                <a:latin typeface="Calibri"/>
                <a:cs typeface="Calibri"/>
              </a:rPr>
              <a:t>a</a:t>
            </a:r>
            <a:r>
              <a:rPr lang="en-US" sz="3400" b="1" kern="1200" dirty="0" smtClean="0">
                <a:solidFill>
                  <a:srgbClr val="F7921E"/>
                </a:solidFill>
                <a:latin typeface="Calibri"/>
                <a:cs typeface="Calibri"/>
              </a:rPr>
              <a:t>pp</a:t>
            </a:r>
            <a:endParaRPr lang="en-US" sz="3400" b="1" kern="1200" dirty="0">
              <a:solidFill>
                <a:srgbClr val="F7921E"/>
              </a:solidFill>
              <a:latin typeface="Calibri"/>
              <a:cs typeface="Calibri"/>
            </a:endParaRP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087445" y="6413749"/>
            <a:ext cx="242218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fld id="{AA77BD2B-0BA1-164B-B7A4-E68B4B9F8FCE}" type="slidenum">
              <a:rPr lang="en-US" sz="1400"/>
              <a:pPr/>
              <a:t>9</a:t>
            </a:fld>
            <a:endParaRPr lang="en-US" sz="1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558" y="1015411"/>
            <a:ext cx="1596296" cy="2486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0343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Employee and Family Assistance Program People Leader Orientation&amp;quot;&quot;/&gt;&lt;property id=&quot;20307&quot; value=&quot;256&quot;/&gt;&lt;/object&gt;&lt;object type=&quot;3&quot; unique_id=&quot;10004&quot;&gt;&lt;property id=&quot;20148&quot; value=&quot;5&quot;/&gt;&lt;property id=&quot;20300&quot; value=&quot;Slide 3 - &amp;quot;What is covered by my Shepell EFAP benefit?&amp;quot;&quot;/&gt;&lt;property id=&quot;20307&quot; value=&quot;259&quot;/&gt;&lt;/object&gt;&lt;object type=&quot;3&quot; unique_id=&quot;10005&quot;&gt;&lt;property id=&quot;20148&quot; value=&quot;5&quot;/&gt;&lt;property id=&quot;20300&quot; value=&quot;Slide 11 - &amp;quot;WorkLife Services&amp;quot;&quot;/&gt;&lt;property id=&quot;20307&quot; value=&quot;306&quot;/&gt;&lt;/object&gt;&lt;object type=&quot;3&quot; unique_id=&quot;10006&quot;&gt;&lt;property id=&quot;20148&quot; value=&quot;5&quot;/&gt;&lt;property id=&quot;20300&quot; value=&quot;Slide 31 - &amp;quot;Addressing Sensitive Situations Step Three: Communicate&amp;quot;&quot;/&gt;&lt;property id=&quot;20307&quot; value=&quot;311&quot;/&gt;&lt;/object&gt;&lt;object type=&quot;3&quot; unique_id=&quot;10007&quot;&gt;&lt;property id=&quot;20148&quot; value=&quot;5&quot;/&gt;&lt;property id=&quot;20300&quot; value=&quot;Slide 5 - &amp;quot;Confidentiality&amp;quot;&quot;/&gt;&lt;property id=&quot;20307&quot; value=&quot;261&quot;/&gt;&lt;/object&gt;&lt;object type=&quot;3&quot; unique_id=&quot;10008&quot;&gt;&lt;property id=&quot;20148&quot; value=&quot;5&quot;/&gt;&lt;property id=&quot;20300&quot; value=&quot;Slide 43 - &amp;quot;Critical Incident and Trauma Support&amp;quot;&quot;/&gt;&lt;property id=&quot;20307&quot; value=&quot;295&quot;/&gt;&lt;/object&gt;&lt;object type=&quot;3&quot; unique_id=&quot;10009&quot;&gt;&lt;property id=&quot;20148&quot; value=&quot;5&quot;/&gt;&lt;property id=&quot;20300&quot; value=&quot;Slide 18 - &amp;quot;The Challenge for People Leaders&amp;quot;&quot;/&gt;&lt;property id=&quot;20307&quot; value=&quot;307&quot;/&gt;&lt;/object&gt;&lt;object type=&quot;3&quot; unique_id=&quot;10010&quot;&gt;&lt;property id=&quot;20148&quot; value=&quot;5&quot;/&gt;&lt;property id=&quot;20300&quot; value=&quot;Slide 19 - &amp;quot;The Challenge for People Leaders&amp;quot;&quot;/&gt;&lt;property id=&quot;20307&quot; value=&quot;308&quot;/&gt;&lt;/object&gt;&lt;object type=&quot;3&quot; unique_id=&quot;10011&quot;&gt;&lt;property id=&quot;20148&quot; value=&quot;5&quot;/&gt;&lt;property id=&quot;20300&quot; value=&quot;Slide 8 - &amp;quot;Counselling Support&amp;quot;&quot;/&gt;&lt;property id=&quot;20307&quot; value=&quot;264&quot;/&gt;&lt;/object&gt;&lt;object type=&quot;3&quot; unique_id=&quot;10014&quot;&gt;&lt;property id=&quot;20148&quot; value=&quot;5&quot;/&gt;&lt;property id=&quot;20300&quot; value=&quot;Slide 38 - &amp;quot;Manager Consultation – Case Study&amp;quot;&quot;/&gt;&lt;property id=&quot;20307&quot; value=&quot;309&quot;/&gt;&lt;/object&gt;&lt;object type=&quot;3&quot; unique_id=&quot;10015&quot;&gt;&lt;property id=&quot;20148&quot; value=&quot;5&quot;/&gt;&lt;property id=&quot;20300&quot; value=&quot;Slide 22 - &amp;quot;Addressing Sensitive Employee Related Situations&amp;quot;&quot;/&gt;&lt;property id=&quot;20307&quot; value=&quot;278&quot;/&gt;&lt;/object&gt;&lt;object type=&quot;3&quot; unique_id=&quot;10016&quot;&gt;&lt;property id=&quot;20148&quot; value=&quot;5&quot;/&gt;&lt;property id=&quot;20300&quot; value=&quot;Slide 23 - &amp;quot;The Challenge for People Leaders&amp;quot;&quot;/&gt;&lt;property id=&quot;20307&quot; value=&quot;279&quot;/&gt;&lt;/object&gt;&lt;object type=&quot;3&quot; unique_id=&quot;10017&quot;&gt;&lt;property id=&quot;20148&quot; value=&quot;5&quot;/&gt;&lt;property id=&quot;20300&quot; value=&quot;Slide 24 - &amp;quot;Signs of a Troubled Employee&amp;quot;&quot;/&gt;&lt;property id=&quot;20307&quot; value=&quot;280&quot;/&gt;&lt;/object&gt;&lt;object type=&quot;3&quot; unique_id=&quot;10018&quot;&gt;&lt;property id=&quot;20148&quot; value=&quot;5&quot;/&gt;&lt;property id=&quot;20300&quot; value=&quot;Slide 25 - &amp;quot;Source of the Problem Workplace symptoms are only the “tip of the iceberg”&amp;quot;&quot;/&gt;&lt;property id=&quot;20307&quot; value=&quot;281&quot;/&gt;&lt;/object&gt;&lt;object type=&quot;3&quot; unique_id=&quot;10019&quot;&gt;&lt;property id=&quot;20148&quot; value=&quot;5&quot;/&gt;&lt;property id=&quot;20300&quot; value=&quot;Slide 44 - &amp;quot;People Leader Supports&amp;quot;&quot;/&gt;&lt;property id=&quot;20307&quot; value=&quot;297&quot;/&gt;&lt;/object&gt;&lt;object type=&quot;3&quot; unique_id=&quot;10020&quot;&gt;&lt;property id=&quot;20148&quot; value=&quot;5&quot;/&gt;&lt;property id=&quot;20300&quot; value=&quot;Slide 42 - &amp;quot;Substance Abuse Support&amp;quot;&quot;/&gt;&lt;property id=&quot;20307&quot; value=&quot;310&quot;/&gt;&lt;/object&gt;&lt;object type=&quot;3&quot; unique_id=&quot;10021&quot;&gt;&lt;property id=&quot;20148&quot; value=&quot;5&quot;/&gt;&lt;property id=&quot;20300&quot; value=&quot;Slide 10 - &amp;quot;WorkLife Services&amp;quot;&quot;/&gt;&lt;property id=&quot;20307&quot; value=&quot;305&quot;/&gt;&lt;/object&gt;&lt;object type=&quot;3&quot; unique_id=&quot;10022&quot;&gt;&lt;property id=&quot;20148&quot; value=&quot;5&quot;/&gt;&lt;property id=&quot;20300&quot; value=&quot;Slide 30 - &amp;quot;Addressing Sensitive Situations Step Three: Communicate&amp;quot;&quot;/&gt;&lt;property id=&quot;20307&quot; value=&quot;286&quot;/&gt;&lt;/object&gt;&lt;object type=&quot;3&quot; unique_id=&quot;10045&quot;&gt;&lt;property id=&quot;20148&quot; value=&quot;5&quot;/&gt;&lt;property id=&quot;20300&quot; value=&quot;Slide 2 - &amp;quot;Agenda&amp;quot;&quot;/&gt;&lt;property id=&quot;20307&quot; value=&quot;258&quot;/&gt;&lt;/object&gt;&lt;object type=&quot;3&quot; unique_id=&quot;10046&quot;&gt;&lt;property id=&quot;20148&quot; value=&quot;5&quot;/&gt;&lt;property id=&quot;20300&quot; value=&quot;Slide 4 - &amp;quot;Understanding Your Shepell EFAP&amp;quot;&quot;/&gt;&lt;property id=&quot;20307&quot; value=&quot;260&quot;/&gt;&lt;/object&gt;&lt;object type=&quot;3&quot; unique_id=&quot;10047&quot;&gt;&lt;property id=&quot;20148&quot; value=&quot;5&quot;/&gt;&lt;property id=&quot;20300&quot; value=&quot;Slide 6 - &amp;quot;Help with Any Concern&amp;quot;&quot;/&gt;&lt;property id=&quot;20307&quot; value=&quot;262&quot;/&gt;&lt;/object&gt;&lt;object type=&quot;3&quot; unique_id=&quot;10048&quot;&gt;&lt;property id=&quot;20148&quot; value=&quot;5&quot;/&gt;&lt;property id=&quot;20300&quot; value=&quot;Slide 7 - &amp;quot;Full Service Intake &amp;amp; Assessment&amp;quot;&quot;/&gt;&lt;property id=&quot;20307&quot; value=&quot;263&quot;/&gt;&lt;/object&gt;&lt;object type=&quot;3&quot; unique_id=&quot;10049&quot;&gt;&lt;property id=&quot;20148&quot; value=&quot;5&quot;/&gt;&lt;property id=&quot;20300&quot; value=&quot;Slide 9 - &amp;quot;Specialized Counselling Support&amp;quot;&quot;/&gt;&lt;property id=&quot;20307&quot; value=&quot;265&quot;/&gt;&lt;/object&gt;&lt;object type=&quot;3&quot; unique_id=&quot;10050&quot;&gt;&lt;property id=&quot;20148&quot; value=&quot;5&quot;/&gt;&lt;property id=&quot;20300&quot; value=&quot;Slide 12 - &amp;quot;Program Accessibility&amp;quot;&quot;/&gt;&lt;property id=&quot;20307&quot; value=&quot;268&quot;/&gt;&lt;/object&gt;&lt;object type=&quot;3&quot; unique_id=&quot;10051&quot;&gt;&lt;property id=&quot;20148&quot; value=&quot;5&quot;/&gt;&lt;property id=&quot;20300&quot; value=&quot;Slide 13 - &amp;quot;EFAP Everyday&amp;quot;&quot;/&gt;&lt;property id=&quot;20307&quot; value=&quot;269&quot;/&gt;&lt;/object&gt;&lt;object type=&quot;3&quot; unique_id=&quot;10052&quot;&gt;&lt;property id=&quot;20148&quot; value=&quot;5&quot;/&gt;&lt;property id=&quot;20300&quot; value=&quot;Slide 14 - &amp;quot;Quality Assurance – We Value Your Feedback!&amp;quot;&quot;/&gt;&lt;property id=&quot;20307&quot; value=&quot;270&quot;/&gt;&lt;/object&gt;&lt;object type=&quot;3&quot; unique_id=&quot;10053&quot;&gt;&lt;property id=&quot;20148&quot; value=&quot;5&quot;/&gt;&lt;property id=&quot;20300&quot; value=&quot;Slide 15 - &amp;quot;Challenges for People Leaders in the Workplace&amp;quot;&quot;/&gt;&lt;property id=&quot;20307&quot; value=&quot;271&quot;/&gt;&lt;/object&gt;&lt;object type=&quot;3&quot; unique_id=&quot;10054&quot;&gt;&lt;property id=&quot;20148&quot; value=&quot;5&quot;/&gt;&lt;property id=&quot;20300&quot; value=&quot;Slide 16 - &amp;quot;Signs of a Troubled Employee&amp;quot;&quot;/&gt;&lt;property id=&quot;20307&quot; value=&quot;272&quot;/&gt;&lt;/object&gt;&lt;object type=&quot;3&quot; unique_id=&quot;10055&quot;&gt;&lt;property id=&quot;20148&quot; value=&quot;5&quot;/&gt;&lt;property id=&quot;20300&quot; value=&quot;Slide 17 - &amp;quot;The Challenge for People Leaders&amp;quot;&quot;/&gt;&lt;property id=&quot;20307&quot; value=&quot;273&quot;/&gt;&lt;/object&gt;&lt;object type=&quot;3&quot; unique_id=&quot;10056&quot;&gt;&lt;property id=&quot;20148&quot; value=&quot;5&quot;/&gt;&lt;property id=&quot;20300&quot; value=&quot;Slide 20 - &amp;quot;The Challenge for People Leaders&amp;quot;&quot;/&gt;&lt;property id=&quot;20307&quot; value=&quot;276&quot;/&gt;&lt;/object&gt;&lt;object type=&quot;3&quot; unique_id=&quot;10057&quot;&gt;&lt;property id=&quot;20148&quot; value=&quot;5&quot;/&gt;&lt;property id=&quot;20300&quot; value=&quot;Slide 21 - &amp;quot;National Standard of Canada for Psychological Health and Safety in the Workplace (the Standard)&amp;quot;&quot;/&gt;&lt;property id=&quot;20307&quot; value=&quot;303&quot;/&gt;&lt;/object&gt;&lt;object type=&quot;3&quot; unique_id=&quot;10058&quot;&gt;&lt;property id=&quot;20148&quot; value=&quot;5&quot;/&gt;&lt;property id=&quot;20300&quot; value=&quot;Slide 26 - &amp;quot;Addressing Sensitive Situations Stepping in to Help Out&amp;quot;&quot;/&gt;&lt;property id=&quot;20307&quot; value=&quot;282&quot;/&gt;&lt;/object&gt;&lt;object type=&quot;3&quot; unique_id=&quot;10059&quot;&gt;&lt;property id=&quot;20148&quot; value=&quot;5&quot;/&gt;&lt;property id=&quot;20300&quot; value=&quot;Slide 27 - &amp;quot;Addressing Sensitive Situations Step One: Observe&amp;quot;&quot;/&gt;&lt;property id=&quot;20307&quot; value=&quot;283&quot;/&gt;&lt;/object&gt;&lt;object type=&quot;3&quot; unique_id=&quot;10060&quot;&gt;&lt;property id=&quot;20148&quot; value=&quot;5&quot;/&gt;&lt;property id=&quot;20300&quot; value=&quot;Slide 28 - &amp;quot;Addressing Sensitive Situations Step Two: Assess&amp;quot;&quot;/&gt;&lt;property id=&quot;20307&quot; value=&quot;284&quot;/&gt;&lt;/object&gt;&lt;object type=&quot;3&quot; unique_id=&quot;10061&quot;&gt;&lt;property id=&quot;20148&quot; value=&quot;5&quot;/&gt;&lt;property id=&quot;20300&quot; value=&quot;Slide 29 - &amp;quot;Addressing Sensitive Situations Step Three: Communicate&amp;quot;&quot;/&gt;&lt;property id=&quot;20307&quot; value=&quot;285&quot;/&gt;&lt;/object&gt;&lt;object type=&quot;3&quot; unique_id=&quot;10062&quot;&gt;&lt;property id=&quot;20148&quot; value=&quot;5&quot;/&gt;&lt;property id=&quot;20300&quot; value=&quot;Slide 32 - &amp;quot;Addressing Sensitive Situations Step Four: Discuss Solutions, Offer Help&amp;quot;&quot;/&gt;&lt;property id=&quot;20307&quot; value=&quot;287&quot;/&gt;&lt;/object&gt;&lt;object type=&quot;3&quot; unique_id=&quot;10063&quot;&gt;&lt;property id=&quot;20148&quot; value=&quot;5&quot;/&gt;&lt;property id=&quot;20300&quot; value=&quot;Slide 33 - &amp;quot;Addressing Sensitive Situations Step Five: Follow Up&amp;quot;&quot;/&gt;&lt;property id=&quot;20307&quot; value=&quot;288&quot;/&gt;&lt;/object&gt;&lt;object type=&quot;3&quot; unique_id=&quot;10064&quot;&gt;&lt;property id=&quot;20148&quot; value=&quot;5&quot;/&gt;&lt;property id=&quot;20300&quot; value=&quot;Slide 34 - &amp;quot;Addressing Sensitive Situations Supporting Performance Management&amp;quot;&quot;/&gt;&lt;property id=&quot;20307&quot; value=&quot;289&quot;/&gt;&lt;/object&gt;&lt;object type=&quot;3&quot; unique_id=&quot;10065&quot;&gt;&lt;property id=&quot;20148&quot; value=&quot;5&quot;/&gt;&lt;property id=&quot;20300&quot; value=&quot;Slide 35 - &amp;quot;Shepell Supports People Leaders&amp;quot;&quot;/&gt;&lt;property id=&quot;20307&quot; value=&quot;290&quot;/&gt;&lt;/object&gt;&lt;object type=&quot;3&quot; unique_id=&quot;10066&quot;&gt;&lt;property id=&quot;20148&quot; value=&quot;5&quot;/&gt;&lt;property id=&quot;20300&quot; value=&quot;Slide 36 - &amp;quot;People Leader Consultations&amp;quot;&quot;/&gt;&lt;property id=&quot;20307&quot; value=&quot;292&quot;/&gt;&lt;/object&gt;&lt;object type=&quot;3&quot; unique_id=&quot;10067&quot;&gt;&lt;property id=&quot;20148&quot; value=&quot;5&quot;/&gt;&lt;property id=&quot;20300&quot; value=&quot;Slide 37 - &amp;quot;People Leader Consultations&amp;quot;&quot;/&gt;&lt;property id=&quot;20307&quot; value=&quot;293&quot;/&gt;&lt;/object&gt;&lt;object type=&quot;3&quot; unique_id=&quot;10068&quot;&gt;&lt;property id=&quot;20148&quot; value=&quot;5&quot;/&gt;&lt;property id=&quot;20300&quot; value=&quot;Slide 39 - &amp;quot;People Leader Support&amp;quot;&quot;/&gt;&lt;property id=&quot;20307&quot; value=&quot;312&quot;/&gt;&lt;/object&gt;&lt;object type=&quot;3&quot; unique_id=&quot;10069&quot;&gt;&lt;property id=&quot;20148&quot; value=&quot;5&quot;/&gt;&lt;property id=&quot;20300&quot; value=&quot;Slide 40 - &amp;quot;Workplace Learning Solutions&amp;quot;&quot;/&gt;&lt;property id=&quot;20307&quot; value=&quot;294&quot;/&gt;&lt;/object&gt;&lt;object type=&quot;3&quot; unique_id=&quot;10070&quot;&gt;&lt;property id=&quot;20148&quot; value=&quot;5&quot;/&gt;&lt;property id=&quot;20300&quot; value=&quot;Slide 41 - &amp;quot;Workplace Support Programs&amp;quot;&quot;/&gt;&lt;property id=&quot;20307&quot; value=&quot;296&quot;/&gt;&lt;/object&gt;&lt;object type=&quot;3&quot; unique_id=&quot;10071&quot;&gt;&lt;property id=&quot;20148&quot; value=&quot;5&quot;/&gt;&lt;property id=&quot;20300&quot; value=&quot;Slide 45 - &amp;quot;WorkHealthLife.com Online EFAP Resource Centre&amp;quot;&quot;/&gt;&lt;property id=&quot;20307&quot; value=&quot;298&quot;/&gt;&lt;/object&gt;&lt;object type=&quot;3&quot; unique_id=&quot;10072&quot;&gt;&lt;property id=&quot;20148&quot; value=&quot;5&quot;/&gt;&lt;property id=&quot;20300&quot; value=&quot;Slide 46 - &amp;quot;My EAP Mobile Device Application On-the-go EFAP Support&amp;quot;&quot;/&gt;&lt;property id=&quot;20307&quot; value=&quot;299&quot;/&gt;&lt;/object&gt;&lt;object type=&quot;3&quot; unique_id=&quot;10073&quot;&gt;&lt;property id=&quot;20148&quot; value=&quot;5&quot;/&gt;&lt;property id=&quot;20300&quot; value=&quot;Slide 47 - &amp;quot;First Chat&amp;quot;&quot;/&gt;&lt;property id=&quot;20307&quot; value=&quot;300&quot;/&gt;&lt;/object&gt;&lt;object type=&quot;3&quot; unique_id=&quot;10074&quot;&gt;&lt;property id=&quot;20148&quot; value=&quot;5&quot;/&gt;&lt;property id=&quot;20300&quot; value=&quot;Slide 48 - &amp;quot;Questions?&amp;quot;&quot;/&gt;&lt;property id=&quot;20307&quot; value=&quot;301&quot;/&gt;&lt;/object&gt;&lt;object type=&quot;3&quot; unique_id=&quot;10075&quot;&gt;&lt;property id=&quot;20148&quot; value=&quot;5&quot;/&gt;&lt;property id=&quot;20300&quot; value=&quot;Slide 49&quot;/&gt;&lt;property id=&quot;20307&quot; value=&quot;302&quot;/&gt;&lt;/object&gt;&lt;/object&gt;&lt;object type=&quot;8&quot; unique_id=&quot;10044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Flex Canada_EFAP People Leader Orientation_October 2014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Slides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tent Slides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tent Slides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epell TemplateRatio4_3 v7">
  <a:themeElements>
    <a:clrScheme name="MS Scheme 2">
      <a:dk1>
        <a:srgbClr val="000000"/>
      </a:dk1>
      <a:lt1>
        <a:srgbClr val="FFFFFF"/>
      </a:lt1>
      <a:dk2>
        <a:srgbClr val="CDCDCD"/>
      </a:dk2>
      <a:lt2>
        <a:srgbClr val="626262"/>
      </a:lt2>
      <a:accent1>
        <a:srgbClr val="006472"/>
      </a:accent1>
      <a:accent2>
        <a:srgbClr val="00ACCD"/>
      </a:accent2>
      <a:accent3>
        <a:srgbClr val="46AB2A"/>
      </a:accent3>
      <a:accent4>
        <a:srgbClr val="49134C"/>
      </a:accent4>
      <a:accent5>
        <a:srgbClr val="9E3D96"/>
      </a:accent5>
      <a:accent6>
        <a:srgbClr val="FD7E08"/>
      </a:accent6>
      <a:hlink>
        <a:srgbClr val="006472"/>
      </a:hlink>
      <a:folHlink>
        <a:srgbClr val="49134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rgbClr val="676767"/>
            </a:solidFill>
            <a:effectLst/>
            <a:latin typeface="Calibri" charset="0"/>
            <a:ea typeface="ヒラギノ角ゴ ProN W3" charset="0"/>
            <a:cs typeface="ヒラギノ角ゴ ProN W3" charset="0"/>
            <a:sym typeface="Calibri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E181B0C4ECC34CA725FA012C35892B" ma:contentTypeVersion="0" ma:contentTypeDescription="Create a new document." ma:contentTypeScope="" ma:versionID="9deb04f7b483a95c3d90387090d4f870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2F4710-358D-4F69-A2D4-C979A8394A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C8DAE42-A974-41D5-AF01-2A3E662F1813}">
  <ds:schemaRefs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5EC0F5-7643-48BB-AD16-514FE874DA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EnerFlex Canada_EFAP People Leader Orientation_October 2014</Template>
  <TotalTime>620</TotalTime>
  <Pages>0</Pages>
  <Words>1314</Words>
  <Characters>0</Characters>
  <Application>Microsoft Office PowerPoint</Application>
  <PresentationFormat>A4 Paper (210x297 mm)</PresentationFormat>
  <Lines>0</Lines>
  <Paragraphs>141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EnerFlex Canada_EFAP People Leader Orientation_October 2014</vt:lpstr>
      <vt:lpstr>Section Slides</vt:lpstr>
      <vt:lpstr>Content Slides</vt:lpstr>
      <vt:lpstr>1_Content Slides</vt:lpstr>
      <vt:lpstr>Shepell TemplateRatio4_3 v7</vt:lpstr>
      <vt:lpstr>Employee Assistance  Programme (EAP)</vt:lpstr>
      <vt:lpstr>Understanding your Morneau Shepell Employee Assistance Programme</vt:lpstr>
      <vt:lpstr>Confidentiality</vt:lpstr>
      <vt:lpstr>Help with any concern</vt:lpstr>
      <vt:lpstr>Understanding your Morneau Shepell EAP</vt:lpstr>
      <vt:lpstr>Counselling support</vt:lpstr>
      <vt:lpstr>WorkLife service referrals</vt:lpstr>
      <vt:lpstr>PowerPoint Presentation</vt:lpstr>
      <vt:lpstr>Access to our mobile My EAP app</vt:lpstr>
      <vt:lpstr>Access anytime, anywhere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Employee and Family Assistance Program People Leader Orientation</dc:title>
  <dc:creator>Dani Savell</dc:creator>
  <cp:lastModifiedBy>Christine Walanka</cp:lastModifiedBy>
  <cp:revision>91</cp:revision>
  <cp:lastPrinted>2014-03-19T20:46:17Z</cp:lastPrinted>
  <dcterms:created xsi:type="dcterms:W3CDTF">2014-10-06T21:56:16Z</dcterms:created>
  <dcterms:modified xsi:type="dcterms:W3CDTF">2018-12-12T15:49:15Z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0x010100A1E181B0C4ECC34CA725FA012C35892B</vt:lpwstr>
  </property>
</Properties>
</file>