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5" r:id="rId2"/>
    <p:sldMasterId id="2147483721" r:id="rId3"/>
    <p:sldMasterId id="2147483733" r:id="rId4"/>
  </p:sldMasterIdLst>
  <p:notesMasterIdLst>
    <p:notesMasterId r:id="rId17"/>
  </p:notesMasterIdLst>
  <p:sldIdLst>
    <p:sldId id="312" r:id="rId5"/>
    <p:sldId id="448" r:id="rId6"/>
    <p:sldId id="440" r:id="rId7"/>
    <p:sldId id="430" r:id="rId8"/>
    <p:sldId id="442" r:id="rId9"/>
    <p:sldId id="443" r:id="rId10"/>
    <p:sldId id="447" r:id="rId11"/>
    <p:sldId id="444" r:id="rId12"/>
    <p:sldId id="438" r:id="rId13"/>
    <p:sldId id="522" r:id="rId14"/>
    <p:sldId id="456" r:id="rId15"/>
    <p:sldId id="42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C"/>
    <a:srgbClr val="FFF6E7"/>
    <a:srgbClr val="FFE6C1"/>
    <a:srgbClr val="FFCF89"/>
    <a:srgbClr val="FFBB57"/>
    <a:srgbClr val="FFC000"/>
    <a:srgbClr val="FF9900"/>
    <a:srgbClr val="4F81BD"/>
    <a:srgbClr val="F0EA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89091" autoAdjust="0"/>
  </p:normalViewPr>
  <p:slideViewPr>
    <p:cSldViewPr showGuides="1">
      <p:cViewPr varScale="1">
        <p:scale>
          <a:sx n="95" d="100"/>
          <a:sy n="95" d="100"/>
        </p:scale>
        <p:origin x="384" y="78"/>
      </p:cViewPr>
      <p:guideLst>
        <p:guide orient="horz" pos="1824"/>
        <p:guide pos="3840"/>
      </p:guideLst>
    </p:cSldViewPr>
  </p:slideViewPr>
  <p:notesTextViewPr>
    <p:cViewPr>
      <p:scale>
        <a:sx n="1" d="1"/>
        <a:sy n="1" d="1"/>
      </p:scale>
      <p:origin x="0" y="0"/>
    </p:cViewPr>
  </p:notesTextViewPr>
  <p:sorterViewPr>
    <p:cViewPr>
      <p:scale>
        <a:sx n="100" d="100"/>
        <a:sy n="100" d="100"/>
      </p:scale>
      <p:origin x="0" y="-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E26B0-19E6-4048-9C81-BB325C691F67}"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en-US"/>
        </a:p>
      </dgm:t>
    </dgm:pt>
    <dgm:pt modelId="{288C3181-A33B-4D94-9637-504709BDD55B}">
      <dgm:prSet phldrT="[Text]" custT="1"/>
      <dgm:spPr>
        <a:solidFill>
          <a:srgbClr val="FFC000"/>
        </a:solidFill>
      </dgm:spPr>
      <dgm:t>
        <a:bodyPr/>
        <a:lstStyle/>
        <a:p>
          <a:pPr algn="l"/>
          <a:endParaRPr lang="en-US" sz="2000" dirty="0">
            <a:latin typeface="Arial" panose="020B0604020202020204" pitchFamily="34" charset="0"/>
            <a:cs typeface="Arial" panose="020B0604020202020204" pitchFamily="34" charset="0"/>
          </a:endParaRPr>
        </a:p>
      </dgm:t>
    </dgm:pt>
    <dgm:pt modelId="{BE3B7C3F-6BE2-4265-B29C-566D8933FC8C}" type="parTrans" cxnId="{C07CBF2B-F74F-4253-927E-40ED3654688A}">
      <dgm:prSet/>
      <dgm:spPr/>
      <dgm:t>
        <a:bodyPr/>
        <a:lstStyle/>
        <a:p>
          <a:endParaRPr lang="en-US"/>
        </a:p>
      </dgm:t>
    </dgm:pt>
    <dgm:pt modelId="{54BA55DE-3D9B-43C9-8178-8CFA42D6AAC6}" type="sibTrans" cxnId="{C07CBF2B-F74F-4253-927E-40ED3654688A}">
      <dgm:prSet/>
      <dgm:spPr/>
      <dgm:t>
        <a:bodyPr/>
        <a:lstStyle/>
        <a:p>
          <a:endParaRPr lang="en-US"/>
        </a:p>
      </dgm:t>
    </dgm:pt>
    <dgm:pt modelId="{FCF8F808-153E-428A-9E8C-192C30D73CA1}">
      <dgm:prSet phldrT="[Text]"/>
      <dgm:spPr>
        <a:solidFill>
          <a:srgbClr val="FFC000">
            <a:alpha val="70000"/>
          </a:srgbClr>
        </a:solidFill>
      </dgm:spPr>
      <dgm:t>
        <a:bodyPr/>
        <a:lstStyle/>
        <a:p>
          <a:r>
            <a:rPr lang="en-US" dirty="0"/>
            <a:t> </a:t>
          </a:r>
        </a:p>
      </dgm:t>
    </dgm:pt>
    <dgm:pt modelId="{5E290A9D-CC8D-4227-BB9E-64D266450FA0}" type="parTrans" cxnId="{AD5C5E1D-B5B5-4F39-80C6-02F4D21DC5F0}">
      <dgm:prSet/>
      <dgm:spPr/>
      <dgm:t>
        <a:bodyPr/>
        <a:lstStyle/>
        <a:p>
          <a:endParaRPr lang="en-US"/>
        </a:p>
      </dgm:t>
    </dgm:pt>
    <dgm:pt modelId="{9CA48DFA-E111-4DC0-A6E0-46ADD77DBF55}" type="sibTrans" cxnId="{AD5C5E1D-B5B5-4F39-80C6-02F4D21DC5F0}">
      <dgm:prSet/>
      <dgm:spPr/>
      <dgm:t>
        <a:bodyPr/>
        <a:lstStyle/>
        <a:p>
          <a:endParaRPr lang="en-US"/>
        </a:p>
      </dgm:t>
    </dgm:pt>
    <dgm:pt modelId="{CA3578CC-E73A-4284-B243-D6A45890869D}">
      <dgm:prSet phldrT="[Text]" custT="1"/>
      <dgm:spPr>
        <a:solidFill>
          <a:srgbClr val="FFC000">
            <a:alpha val="50000"/>
          </a:srgbClr>
        </a:solidFill>
      </dgm:spPr>
      <dgm:t>
        <a:bodyPr/>
        <a:lstStyle/>
        <a:p>
          <a:r>
            <a:rPr lang="en-US" sz="4800" dirty="0"/>
            <a:t> </a:t>
          </a:r>
        </a:p>
      </dgm:t>
    </dgm:pt>
    <dgm:pt modelId="{2736CA97-D5E6-4A50-A629-98360EFF5B95}" type="sibTrans" cxnId="{5186B518-81B2-4D24-9C45-80E099D4BBF8}">
      <dgm:prSet/>
      <dgm:spPr/>
      <dgm:t>
        <a:bodyPr/>
        <a:lstStyle/>
        <a:p>
          <a:endParaRPr lang="en-US"/>
        </a:p>
      </dgm:t>
    </dgm:pt>
    <dgm:pt modelId="{A5FF6301-3B3E-4678-9650-E0A662EEEAF8}" type="parTrans" cxnId="{5186B518-81B2-4D24-9C45-80E099D4BBF8}">
      <dgm:prSet/>
      <dgm:spPr/>
      <dgm:t>
        <a:bodyPr/>
        <a:lstStyle/>
        <a:p>
          <a:endParaRPr lang="en-US"/>
        </a:p>
      </dgm:t>
    </dgm:pt>
    <dgm:pt modelId="{7FA32030-83FB-4C44-945C-5B284E88BF8E}">
      <dgm:prSet phldrT="[Text]" custT="1"/>
      <dgm:spPr>
        <a:solidFill>
          <a:srgbClr val="FFD13F">
            <a:alpha val="49804"/>
          </a:srgbClr>
        </a:solidFill>
      </dgm:spPr>
      <dgm:t>
        <a:bodyPr/>
        <a:lstStyle/>
        <a:p>
          <a:endParaRPr lang="en-US" sz="4800" dirty="0"/>
        </a:p>
      </dgm:t>
    </dgm:pt>
    <dgm:pt modelId="{0DA45D2A-A99B-4748-865B-0317F894FAA1}" type="parTrans" cxnId="{29C133CF-E5F6-4B3E-BBEC-59DB03C3FC0F}">
      <dgm:prSet/>
      <dgm:spPr/>
      <dgm:t>
        <a:bodyPr/>
        <a:lstStyle/>
        <a:p>
          <a:endParaRPr lang="en-US"/>
        </a:p>
      </dgm:t>
    </dgm:pt>
    <dgm:pt modelId="{8A270FBB-13A7-42BB-B11C-A81AD0FC95A4}" type="sibTrans" cxnId="{29C133CF-E5F6-4B3E-BBEC-59DB03C3FC0F}">
      <dgm:prSet/>
      <dgm:spPr/>
      <dgm:t>
        <a:bodyPr/>
        <a:lstStyle/>
        <a:p>
          <a:endParaRPr lang="en-US"/>
        </a:p>
      </dgm:t>
    </dgm:pt>
    <dgm:pt modelId="{4E84780B-A0C2-46CE-8E50-ED2758665A76}" type="pres">
      <dgm:prSet presAssocID="{D55E26B0-19E6-4048-9C81-BB325C691F67}" presName="Name0" presStyleCnt="0">
        <dgm:presLayoutVars>
          <dgm:dir/>
          <dgm:resizeHandles val="exact"/>
        </dgm:presLayoutVars>
      </dgm:prSet>
      <dgm:spPr/>
    </dgm:pt>
    <dgm:pt modelId="{13AD615B-D80B-4BC5-A09C-726CCC1FAFD1}" type="pres">
      <dgm:prSet presAssocID="{D55E26B0-19E6-4048-9C81-BB325C691F67}" presName="fgShape" presStyleLbl="fgShp" presStyleIdx="0" presStyleCnt="1" custScaleY="43750" custLinFactNeighborX="970" custLinFactNeighborY="48409"/>
      <dgm:spPr>
        <a:noFill/>
        <a:ln>
          <a:noFill/>
        </a:ln>
      </dgm:spPr>
    </dgm:pt>
    <dgm:pt modelId="{16226787-2776-43A6-BD85-16FF4D6B28DD}" type="pres">
      <dgm:prSet presAssocID="{D55E26B0-19E6-4048-9C81-BB325C691F67}" presName="linComp" presStyleCnt="0"/>
      <dgm:spPr/>
    </dgm:pt>
    <dgm:pt modelId="{19843E03-9E06-443E-8551-1F9F260B1E89}" type="pres">
      <dgm:prSet presAssocID="{288C3181-A33B-4D94-9637-504709BDD55B}" presName="compNode" presStyleCnt="0"/>
      <dgm:spPr/>
    </dgm:pt>
    <dgm:pt modelId="{4E7C9FEC-11C0-4EA0-A773-60CD05AFD2CF}" type="pres">
      <dgm:prSet presAssocID="{288C3181-A33B-4D94-9637-504709BDD55B}" presName="bkgdShape" presStyleLbl="node1" presStyleIdx="0" presStyleCnt="4" custScaleY="51878" custLinFactNeighborX="7" custLinFactNeighborY="104"/>
      <dgm:spPr/>
    </dgm:pt>
    <dgm:pt modelId="{1D2A15F4-A5B0-4910-9A72-D3DDBD71015F}" type="pres">
      <dgm:prSet presAssocID="{288C3181-A33B-4D94-9637-504709BDD55B}" presName="nodeTx" presStyleLbl="node1" presStyleIdx="0" presStyleCnt="4">
        <dgm:presLayoutVars>
          <dgm:bulletEnabled val="1"/>
        </dgm:presLayoutVars>
      </dgm:prSet>
      <dgm:spPr/>
    </dgm:pt>
    <dgm:pt modelId="{5040593B-34B5-4863-B4FC-CECC41E4192C}" type="pres">
      <dgm:prSet presAssocID="{288C3181-A33B-4D94-9637-504709BDD55B}" presName="invisiNode" presStyleLbl="node1" presStyleIdx="0" presStyleCnt="4"/>
      <dgm:spPr/>
    </dgm:pt>
    <dgm:pt modelId="{B2C2C032-597E-4E45-9C75-0E2EEB1D423A}" type="pres">
      <dgm:prSet presAssocID="{288C3181-A33B-4D94-9637-504709BDD55B}" presName="imagNode" presStyleLbl="fgImgPlace1" presStyleIdx="0" presStyleCnt="4" custScaleX="79269" custScaleY="79269" custLinFactNeighborX="245" custLinFactNeighborY="5417"/>
      <dgm:spPr>
        <a:blipFill rotWithShape="1">
          <a:blip xmlns:r="http://schemas.openxmlformats.org/officeDocument/2006/relationships" r:embed="rId1"/>
          <a:stretch>
            <a:fillRect/>
          </a:stretch>
        </a:blipFill>
      </dgm:spPr>
    </dgm:pt>
    <dgm:pt modelId="{B9818131-F89D-44A8-92C4-9EEA95ACF38E}" type="pres">
      <dgm:prSet presAssocID="{54BA55DE-3D9B-43C9-8178-8CFA42D6AAC6}" presName="sibTrans" presStyleLbl="sibTrans2D1" presStyleIdx="0" presStyleCnt="0"/>
      <dgm:spPr/>
    </dgm:pt>
    <dgm:pt modelId="{2364726E-B738-4CF2-9EA5-2DF1FD9BE0CF}" type="pres">
      <dgm:prSet presAssocID="{FCF8F808-153E-428A-9E8C-192C30D73CA1}" presName="compNode" presStyleCnt="0"/>
      <dgm:spPr/>
    </dgm:pt>
    <dgm:pt modelId="{3954DC4A-5BC6-4F80-9DF0-D4D9BD586296}" type="pres">
      <dgm:prSet presAssocID="{FCF8F808-153E-428A-9E8C-192C30D73CA1}" presName="bkgdShape" presStyleLbl="node1" presStyleIdx="1" presStyleCnt="4" custScaleY="51942"/>
      <dgm:spPr/>
    </dgm:pt>
    <dgm:pt modelId="{B8D7F643-7FC3-43E4-B257-BA59651ACB0E}" type="pres">
      <dgm:prSet presAssocID="{FCF8F808-153E-428A-9E8C-192C30D73CA1}" presName="nodeTx" presStyleLbl="node1" presStyleIdx="1" presStyleCnt="4">
        <dgm:presLayoutVars>
          <dgm:bulletEnabled val="1"/>
        </dgm:presLayoutVars>
      </dgm:prSet>
      <dgm:spPr/>
    </dgm:pt>
    <dgm:pt modelId="{17A3B1F7-CB2E-46B2-ABF5-7CABBAF41F2E}" type="pres">
      <dgm:prSet presAssocID="{FCF8F808-153E-428A-9E8C-192C30D73CA1}" presName="invisiNode" presStyleLbl="node1" presStyleIdx="1" presStyleCnt="4"/>
      <dgm:spPr/>
    </dgm:pt>
    <dgm:pt modelId="{6A0E440E-56E1-43BA-946D-04FADA06D4C3}" type="pres">
      <dgm:prSet presAssocID="{FCF8F808-153E-428A-9E8C-192C30D73CA1}" presName="imagNode" presStyleLbl="fgImgPlace1" presStyleIdx="1" presStyleCnt="4" custAng="0" custScaleX="79269" custScaleY="79269" custLinFactNeighborX="-2083" custLinFactNeighborY="4115"/>
      <dgm:spPr>
        <a:blipFill rotWithShape="1">
          <a:blip xmlns:r="http://schemas.openxmlformats.org/officeDocument/2006/relationships" r:embed="rId2"/>
          <a:stretch>
            <a:fillRect/>
          </a:stretch>
        </a:blipFill>
      </dgm:spPr>
    </dgm:pt>
    <dgm:pt modelId="{2850363B-CB5A-4C4A-B952-8BA417173C1C}" type="pres">
      <dgm:prSet presAssocID="{9CA48DFA-E111-4DC0-A6E0-46ADD77DBF55}" presName="sibTrans" presStyleLbl="sibTrans2D1" presStyleIdx="0" presStyleCnt="0"/>
      <dgm:spPr/>
    </dgm:pt>
    <dgm:pt modelId="{85C59C90-68C8-4511-AF10-34F79BB911A8}" type="pres">
      <dgm:prSet presAssocID="{CA3578CC-E73A-4284-B243-D6A45890869D}" presName="compNode" presStyleCnt="0"/>
      <dgm:spPr/>
    </dgm:pt>
    <dgm:pt modelId="{69069A4E-4B91-4350-9F3E-D937AB2BB4C2}" type="pres">
      <dgm:prSet presAssocID="{CA3578CC-E73A-4284-B243-D6A45890869D}" presName="bkgdShape" presStyleLbl="node1" presStyleIdx="2" presStyleCnt="4" custScaleY="51942" custLinFactNeighborX="64" custLinFactNeighborY="144"/>
      <dgm:spPr/>
    </dgm:pt>
    <dgm:pt modelId="{DCDBECFA-E083-4E41-B2FC-D55FE31BEE93}" type="pres">
      <dgm:prSet presAssocID="{CA3578CC-E73A-4284-B243-D6A45890869D}" presName="nodeTx" presStyleLbl="node1" presStyleIdx="2" presStyleCnt="4">
        <dgm:presLayoutVars>
          <dgm:bulletEnabled val="1"/>
        </dgm:presLayoutVars>
      </dgm:prSet>
      <dgm:spPr/>
    </dgm:pt>
    <dgm:pt modelId="{121EC4AC-AAEB-4684-8862-78E3EA5A8CE4}" type="pres">
      <dgm:prSet presAssocID="{CA3578CC-E73A-4284-B243-D6A45890869D}" presName="invisiNode" presStyleLbl="node1" presStyleIdx="2" presStyleCnt="4"/>
      <dgm:spPr/>
    </dgm:pt>
    <dgm:pt modelId="{F0CA216C-325F-4D5F-B5A4-9F2FF6AD1950}" type="pres">
      <dgm:prSet presAssocID="{CA3578CC-E73A-4284-B243-D6A45890869D}" presName="imagNode" presStyleLbl="fgImgPlace1" presStyleIdx="2" presStyleCnt="4" custScaleX="79269" custScaleY="79269" custLinFactNeighborX="-181" custLinFactNeighborY="4115"/>
      <dgm:spPr>
        <a:blipFill rotWithShape="1">
          <a:blip xmlns:r="http://schemas.openxmlformats.org/officeDocument/2006/relationships" r:embed="rId3"/>
          <a:srcRect/>
          <a:stretch>
            <a:fillRect/>
          </a:stretch>
        </a:blipFill>
      </dgm:spPr>
    </dgm:pt>
    <dgm:pt modelId="{6DF334C2-F3C2-4682-B7DD-C0631D11E139}" type="pres">
      <dgm:prSet presAssocID="{2736CA97-D5E6-4A50-A629-98360EFF5B95}" presName="sibTrans" presStyleLbl="sibTrans2D1" presStyleIdx="0" presStyleCnt="0"/>
      <dgm:spPr/>
    </dgm:pt>
    <dgm:pt modelId="{CF0398D9-A822-415F-BCF4-76BCC31A3B39}" type="pres">
      <dgm:prSet presAssocID="{7FA32030-83FB-4C44-945C-5B284E88BF8E}" presName="compNode" presStyleCnt="0"/>
      <dgm:spPr/>
    </dgm:pt>
    <dgm:pt modelId="{0B2BADD4-CC66-4D8B-8903-B89CA041A433}" type="pres">
      <dgm:prSet presAssocID="{7FA32030-83FB-4C44-945C-5B284E88BF8E}" presName="bkgdShape" presStyleLbl="node1" presStyleIdx="3" presStyleCnt="4" custScaleY="51888" custLinFactNeighborX="-1874" custLinFactNeighborY="62"/>
      <dgm:spPr/>
    </dgm:pt>
    <dgm:pt modelId="{18ABBF1F-59FC-4DB3-AD95-781C6FBEA1E1}" type="pres">
      <dgm:prSet presAssocID="{7FA32030-83FB-4C44-945C-5B284E88BF8E}" presName="nodeTx" presStyleLbl="node1" presStyleIdx="3" presStyleCnt="4">
        <dgm:presLayoutVars>
          <dgm:bulletEnabled val="1"/>
        </dgm:presLayoutVars>
      </dgm:prSet>
      <dgm:spPr/>
    </dgm:pt>
    <dgm:pt modelId="{2C0F51F9-3790-4125-BAF2-658D6355FA04}" type="pres">
      <dgm:prSet presAssocID="{7FA32030-83FB-4C44-945C-5B284E88BF8E}" presName="invisiNode" presStyleLbl="node1" presStyleIdx="3" presStyleCnt="4"/>
      <dgm:spPr/>
    </dgm:pt>
    <dgm:pt modelId="{3521BAB6-4970-4592-9FBE-FC2FC8D3AA86}" type="pres">
      <dgm:prSet presAssocID="{7FA32030-83FB-4C44-945C-5B284E88BF8E}" presName="imagNode" presStyleLbl="fgImgPlace1" presStyleIdx="3" presStyleCnt="4" custScaleX="79269" custScaleY="79269" custLinFactNeighborX="335" custLinFactNeighborY="5718"/>
      <dgm:spPr>
        <a:blipFill rotWithShape="1">
          <a:blip xmlns:r="http://schemas.openxmlformats.org/officeDocument/2006/relationships" r:embed="rId4"/>
          <a:srcRect/>
          <a:stretch>
            <a:fillRect l="-17000" r="-17000"/>
          </a:stretch>
        </a:blipFill>
      </dgm:spPr>
    </dgm:pt>
  </dgm:ptLst>
  <dgm:cxnLst>
    <dgm:cxn modelId="{884FE10D-D532-4E92-B277-2A082752CF6B}" type="presOf" srcId="{7FA32030-83FB-4C44-945C-5B284E88BF8E}" destId="{0B2BADD4-CC66-4D8B-8903-B89CA041A433}" srcOrd="0" destOrd="0" presId="urn:microsoft.com/office/officeart/2005/8/layout/hList7"/>
    <dgm:cxn modelId="{01B1660E-26EE-43B4-97A9-352571751CD1}" type="presOf" srcId="{2736CA97-D5E6-4A50-A629-98360EFF5B95}" destId="{6DF334C2-F3C2-4682-B7DD-C0631D11E139}" srcOrd="0" destOrd="0" presId="urn:microsoft.com/office/officeart/2005/8/layout/hList7"/>
    <dgm:cxn modelId="{5186B518-81B2-4D24-9C45-80E099D4BBF8}" srcId="{D55E26B0-19E6-4048-9C81-BB325C691F67}" destId="{CA3578CC-E73A-4284-B243-D6A45890869D}" srcOrd="2" destOrd="0" parTransId="{A5FF6301-3B3E-4678-9650-E0A662EEEAF8}" sibTransId="{2736CA97-D5E6-4A50-A629-98360EFF5B95}"/>
    <dgm:cxn modelId="{AD5C5E1D-B5B5-4F39-80C6-02F4D21DC5F0}" srcId="{D55E26B0-19E6-4048-9C81-BB325C691F67}" destId="{FCF8F808-153E-428A-9E8C-192C30D73CA1}" srcOrd="1" destOrd="0" parTransId="{5E290A9D-CC8D-4227-BB9E-64D266450FA0}" sibTransId="{9CA48DFA-E111-4DC0-A6E0-46ADD77DBF55}"/>
    <dgm:cxn modelId="{C07CBF2B-F74F-4253-927E-40ED3654688A}" srcId="{D55E26B0-19E6-4048-9C81-BB325C691F67}" destId="{288C3181-A33B-4D94-9637-504709BDD55B}" srcOrd="0" destOrd="0" parTransId="{BE3B7C3F-6BE2-4265-B29C-566D8933FC8C}" sibTransId="{54BA55DE-3D9B-43C9-8178-8CFA42D6AAC6}"/>
    <dgm:cxn modelId="{4B862133-0626-483C-BC3D-1B186B76D495}" type="presOf" srcId="{288C3181-A33B-4D94-9637-504709BDD55B}" destId="{4E7C9FEC-11C0-4EA0-A773-60CD05AFD2CF}" srcOrd="0" destOrd="0" presId="urn:microsoft.com/office/officeart/2005/8/layout/hList7"/>
    <dgm:cxn modelId="{99787C71-4144-4CE8-B88F-7DBE80B9284A}" type="presOf" srcId="{288C3181-A33B-4D94-9637-504709BDD55B}" destId="{1D2A15F4-A5B0-4910-9A72-D3DDBD71015F}" srcOrd="1" destOrd="0" presId="urn:microsoft.com/office/officeart/2005/8/layout/hList7"/>
    <dgm:cxn modelId="{EE7AA9BD-DDE7-49DA-B31C-C33D6FC8A0A3}" type="presOf" srcId="{FCF8F808-153E-428A-9E8C-192C30D73CA1}" destId="{3954DC4A-5BC6-4F80-9DF0-D4D9BD586296}" srcOrd="0" destOrd="0" presId="urn:microsoft.com/office/officeart/2005/8/layout/hList7"/>
    <dgm:cxn modelId="{29C133CF-E5F6-4B3E-BBEC-59DB03C3FC0F}" srcId="{D55E26B0-19E6-4048-9C81-BB325C691F67}" destId="{7FA32030-83FB-4C44-945C-5B284E88BF8E}" srcOrd="3" destOrd="0" parTransId="{0DA45D2A-A99B-4748-865B-0317F894FAA1}" sibTransId="{8A270FBB-13A7-42BB-B11C-A81AD0FC95A4}"/>
    <dgm:cxn modelId="{0B0122D3-49E6-45AB-9EA6-A18DDF5D7A5A}" type="presOf" srcId="{9CA48DFA-E111-4DC0-A6E0-46ADD77DBF55}" destId="{2850363B-CB5A-4C4A-B952-8BA417173C1C}" srcOrd="0" destOrd="0" presId="urn:microsoft.com/office/officeart/2005/8/layout/hList7"/>
    <dgm:cxn modelId="{757E95D3-D0B3-42E0-A618-9B08222D511C}" type="presOf" srcId="{D55E26B0-19E6-4048-9C81-BB325C691F67}" destId="{4E84780B-A0C2-46CE-8E50-ED2758665A76}" srcOrd="0" destOrd="0" presId="urn:microsoft.com/office/officeart/2005/8/layout/hList7"/>
    <dgm:cxn modelId="{1F2630DC-34A5-4698-93DC-9A2AB0B91391}" type="presOf" srcId="{CA3578CC-E73A-4284-B243-D6A45890869D}" destId="{69069A4E-4B91-4350-9F3E-D937AB2BB4C2}" srcOrd="0" destOrd="0" presId="urn:microsoft.com/office/officeart/2005/8/layout/hList7"/>
    <dgm:cxn modelId="{07A283E5-2970-41C3-8113-1DAECCB70889}" type="presOf" srcId="{CA3578CC-E73A-4284-B243-D6A45890869D}" destId="{DCDBECFA-E083-4E41-B2FC-D55FE31BEE93}" srcOrd="1" destOrd="0" presId="urn:microsoft.com/office/officeart/2005/8/layout/hList7"/>
    <dgm:cxn modelId="{1D224CE6-C887-47B2-9EEC-8ACB9CD503F1}" type="presOf" srcId="{7FA32030-83FB-4C44-945C-5B284E88BF8E}" destId="{18ABBF1F-59FC-4DB3-AD95-781C6FBEA1E1}" srcOrd="1" destOrd="0" presId="urn:microsoft.com/office/officeart/2005/8/layout/hList7"/>
    <dgm:cxn modelId="{81A834FA-0D67-436A-A02F-9CC86EE35A13}" type="presOf" srcId="{54BA55DE-3D9B-43C9-8178-8CFA42D6AAC6}" destId="{B9818131-F89D-44A8-92C4-9EEA95ACF38E}" srcOrd="0" destOrd="0" presId="urn:microsoft.com/office/officeart/2005/8/layout/hList7"/>
    <dgm:cxn modelId="{30FCCCFD-6496-45D2-B4D7-A00E6099288B}" type="presOf" srcId="{FCF8F808-153E-428A-9E8C-192C30D73CA1}" destId="{B8D7F643-7FC3-43E4-B257-BA59651ACB0E}" srcOrd="1" destOrd="0" presId="urn:microsoft.com/office/officeart/2005/8/layout/hList7"/>
    <dgm:cxn modelId="{DFC237D7-2B0B-4CD1-A06E-CBEDB5F047FF}" type="presParOf" srcId="{4E84780B-A0C2-46CE-8E50-ED2758665A76}" destId="{13AD615B-D80B-4BC5-A09C-726CCC1FAFD1}" srcOrd="0" destOrd="0" presId="urn:microsoft.com/office/officeart/2005/8/layout/hList7"/>
    <dgm:cxn modelId="{E2B5B77E-9D96-4A37-A9F9-6ECBDD3A137A}" type="presParOf" srcId="{4E84780B-A0C2-46CE-8E50-ED2758665A76}" destId="{16226787-2776-43A6-BD85-16FF4D6B28DD}" srcOrd="1" destOrd="0" presId="urn:microsoft.com/office/officeart/2005/8/layout/hList7"/>
    <dgm:cxn modelId="{74AFB010-5B91-4C28-9D43-5C3040EADCAF}" type="presParOf" srcId="{16226787-2776-43A6-BD85-16FF4D6B28DD}" destId="{19843E03-9E06-443E-8551-1F9F260B1E89}" srcOrd="0" destOrd="0" presId="urn:microsoft.com/office/officeart/2005/8/layout/hList7"/>
    <dgm:cxn modelId="{E391F189-9C35-464A-9AC6-2C2502D569C5}" type="presParOf" srcId="{19843E03-9E06-443E-8551-1F9F260B1E89}" destId="{4E7C9FEC-11C0-4EA0-A773-60CD05AFD2CF}" srcOrd="0" destOrd="0" presId="urn:microsoft.com/office/officeart/2005/8/layout/hList7"/>
    <dgm:cxn modelId="{D6BC1290-A842-4E18-8A91-AC99E24EA754}" type="presParOf" srcId="{19843E03-9E06-443E-8551-1F9F260B1E89}" destId="{1D2A15F4-A5B0-4910-9A72-D3DDBD71015F}" srcOrd="1" destOrd="0" presId="urn:microsoft.com/office/officeart/2005/8/layout/hList7"/>
    <dgm:cxn modelId="{5752A3A9-6972-4DE3-8917-0FFE2961F602}" type="presParOf" srcId="{19843E03-9E06-443E-8551-1F9F260B1E89}" destId="{5040593B-34B5-4863-B4FC-CECC41E4192C}" srcOrd="2" destOrd="0" presId="urn:microsoft.com/office/officeart/2005/8/layout/hList7"/>
    <dgm:cxn modelId="{41F800C1-2744-4361-8CC0-364495A61D41}" type="presParOf" srcId="{19843E03-9E06-443E-8551-1F9F260B1E89}" destId="{B2C2C032-597E-4E45-9C75-0E2EEB1D423A}" srcOrd="3" destOrd="0" presId="urn:microsoft.com/office/officeart/2005/8/layout/hList7"/>
    <dgm:cxn modelId="{A8C167D1-1AB3-4A56-B7E7-976F7C2F874A}" type="presParOf" srcId="{16226787-2776-43A6-BD85-16FF4D6B28DD}" destId="{B9818131-F89D-44A8-92C4-9EEA95ACF38E}" srcOrd="1" destOrd="0" presId="urn:microsoft.com/office/officeart/2005/8/layout/hList7"/>
    <dgm:cxn modelId="{E90D3AD6-C8AC-4DC9-9DC3-4963B7ABF31F}" type="presParOf" srcId="{16226787-2776-43A6-BD85-16FF4D6B28DD}" destId="{2364726E-B738-4CF2-9EA5-2DF1FD9BE0CF}" srcOrd="2" destOrd="0" presId="urn:microsoft.com/office/officeart/2005/8/layout/hList7"/>
    <dgm:cxn modelId="{14ED3363-CBA3-4C78-A5A6-020E105B3F63}" type="presParOf" srcId="{2364726E-B738-4CF2-9EA5-2DF1FD9BE0CF}" destId="{3954DC4A-5BC6-4F80-9DF0-D4D9BD586296}" srcOrd="0" destOrd="0" presId="urn:microsoft.com/office/officeart/2005/8/layout/hList7"/>
    <dgm:cxn modelId="{A1F9AF36-F1CB-4517-A83F-6AD8FEC57333}" type="presParOf" srcId="{2364726E-B738-4CF2-9EA5-2DF1FD9BE0CF}" destId="{B8D7F643-7FC3-43E4-B257-BA59651ACB0E}" srcOrd="1" destOrd="0" presId="urn:microsoft.com/office/officeart/2005/8/layout/hList7"/>
    <dgm:cxn modelId="{52F44488-6900-49A1-AF86-0D83857D8778}" type="presParOf" srcId="{2364726E-B738-4CF2-9EA5-2DF1FD9BE0CF}" destId="{17A3B1F7-CB2E-46B2-ABF5-7CABBAF41F2E}" srcOrd="2" destOrd="0" presId="urn:microsoft.com/office/officeart/2005/8/layout/hList7"/>
    <dgm:cxn modelId="{C3FF0B38-DED8-4463-BFFD-7B3EC744DB88}" type="presParOf" srcId="{2364726E-B738-4CF2-9EA5-2DF1FD9BE0CF}" destId="{6A0E440E-56E1-43BA-946D-04FADA06D4C3}" srcOrd="3" destOrd="0" presId="urn:microsoft.com/office/officeart/2005/8/layout/hList7"/>
    <dgm:cxn modelId="{EB328273-A4CC-47F6-A0DF-B9FCB27FA0FB}" type="presParOf" srcId="{16226787-2776-43A6-BD85-16FF4D6B28DD}" destId="{2850363B-CB5A-4C4A-B952-8BA417173C1C}" srcOrd="3" destOrd="0" presId="urn:microsoft.com/office/officeart/2005/8/layout/hList7"/>
    <dgm:cxn modelId="{45D32EE0-ABA6-4394-9760-B15BCB10EE27}" type="presParOf" srcId="{16226787-2776-43A6-BD85-16FF4D6B28DD}" destId="{85C59C90-68C8-4511-AF10-34F79BB911A8}" srcOrd="4" destOrd="0" presId="urn:microsoft.com/office/officeart/2005/8/layout/hList7"/>
    <dgm:cxn modelId="{4E813826-D8EC-455B-B07D-04B856D65766}" type="presParOf" srcId="{85C59C90-68C8-4511-AF10-34F79BB911A8}" destId="{69069A4E-4B91-4350-9F3E-D937AB2BB4C2}" srcOrd="0" destOrd="0" presId="urn:microsoft.com/office/officeart/2005/8/layout/hList7"/>
    <dgm:cxn modelId="{A5F873F5-24A1-454C-A211-A9B5225DD5C2}" type="presParOf" srcId="{85C59C90-68C8-4511-AF10-34F79BB911A8}" destId="{DCDBECFA-E083-4E41-B2FC-D55FE31BEE93}" srcOrd="1" destOrd="0" presId="urn:microsoft.com/office/officeart/2005/8/layout/hList7"/>
    <dgm:cxn modelId="{A7B1B412-088D-4B37-935A-B2D2810DD5B4}" type="presParOf" srcId="{85C59C90-68C8-4511-AF10-34F79BB911A8}" destId="{121EC4AC-AAEB-4684-8862-78E3EA5A8CE4}" srcOrd="2" destOrd="0" presId="urn:microsoft.com/office/officeart/2005/8/layout/hList7"/>
    <dgm:cxn modelId="{997812FB-BE85-4A04-BFC3-F6080590275A}" type="presParOf" srcId="{85C59C90-68C8-4511-AF10-34F79BB911A8}" destId="{F0CA216C-325F-4D5F-B5A4-9F2FF6AD1950}" srcOrd="3" destOrd="0" presId="urn:microsoft.com/office/officeart/2005/8/layout/hList7"/>
    <dgm:cxn modelId="{E2A5FB4C-30C9-49DF-888A-B2EABC7196F5}" type="presParOf" srcId="{16226787-2776-43A6-BD85-16FF4D6B28DD}" destId="{6DF334C2-F3C2-4682-B7DD-C0631D11E139}" srcOrd="5" destOrd="0" presId="urn:microsoft.com/office/officeart/2005/8/layout/hList7"/>
    <dgm:cxn modelId="{20E98280-922A-4801-AFB0-2F0B7CE087E8}" type="presParOf" srcId="{16226787-2776-43A6-BD85-16FF4D6B28DD}" destId="{CF0398D9-A822-415F-BCF4-76BCC31A3B39}" srcOrd="6" destOrd="0" presId="urn:microsoft.com/office/officeart/2005/8/layout/hList7"/>
    <dgm:cxn modelId="{11984A31-B059-44F9-94B2-431CD709E101}" type="presParOf" srcId="{CF0398D9-A822-415F-BCF4-76BCC31A3B39}" destId="{0B2BADD4-CC66-4D8B-8903-B89CA041A433}" srcOrd="0" destOrd="0" presId="urn:microsoft.com/office/officeart/2005/8/layout/hList7"/>
    <dgm:cxn modelId="{CF0E3F46-7809-4B15-B5A4-C5CC88599BED}" type="presParOf" srcId="{CF0398D9-A822-415F-BCF4-76BCC31A3B39}" destId="{18ABBF1F-59FC-4DB3-AD95-781C6FBEA1E1}" srcOrd="1" destOrd="0" presId="urn:microsoft.com/office/officeart/2005/8/layout/hList7"/>
    <dgm:cxn modelId="{1C57E9DF-CE94-42EF-B0D6-59CC0F4B97E5}" type="presParOf" srcId="{CF0398D9-A822-415F-BCF4-76BCC31A3B39}" destId="{2C0F51F9-3790-4125-BAF2-658D6355FA04}" srcOrd="2" destOrd="0" presId="urn:microsoft.com/office/officeart/2005/8/layout/hList7"/>
    <dgm:cxn modelId="{287DD2D9-8ACE-4073-8B12-8DABA60475AD}" type="presParOf" srcId="{CF0398D9-A822-415F-BCF4-76BCC31A3B39}" destId="{3521BAB6-4970-4592-9FBE-FC2FC8D3AA8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C9FEC-11C0-4EA0-A773-60CD05AFD2CF}">
      <dsp:nvSpPr>
        <dsp:cNvPr id="0" name=""/>
        <dsp:cNvSpPr/>
      </dsp:nvSpPr>
      <dsp:spPr>
        <a:xfrm>
          <a:off x="2583" y="2109478"/>
          <a:ext cx="2523297" cy="314491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dsp:txBody>
      <dsp:txXfrm>
        <a:off x="2583" y="3367443"/>
        <a:ext cx="2523297" cy="1257965"/>
      </dsp:txXfrm>
    </dsp:sp>
    <dsp:sp modelId="{B2C2C032-597E-4E45-9C75-0E2EEB1D423A}">
      <dsp:nvSpPr>
        <dsp:cNvPr id="0" name=""/>
        <dsp:cNvSpPr/>
      </dsp:nvSpPr>
      <dsp:spPr>
        <a:xfrm>
          <a:off x="468903" y="1326891"/>
          <a:ext cx="1600195" cy="160019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4DC4A-5BC6-4F80-9DF0-D4D9BD586296}">
      <dsp:nvSpPr>
        <dsp:cNvPr id="0" name=""/>
        <dsp:cNvSpPr/>
      </dsp:nvSpPr>
      <dsp:spPr>
        <a:xfrm>
          <a:off x="2601403" y="2100263"/>
          <a:ext cx="2523297" cy="3148793"/>
        </a:xfrm>
        <a:prstGeom prst="roundRect">
          <a:avLst>
            <a:gd name="adj" fmla="val 10000"/>
          </a:avLst>
        </a:prstGeom>
        <a:solidFill>
          <a:srgbClr val="FFC000">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2601403" y="3359781"/>
        <a:ext cx="2523297" cy="1259517"/>
      </dsp:txXfrm>
    </dsp:sp>
    <dsp:sp modelId="{6A0E440E-56E1-43BA-946D-04FADA06D4C3}">
      <dsp:nvSpPr>
        <dsp:cNvPr id="0" name=""/>
        <dsp:cNvSpPr/>
      </dsp:nvSpPr>
      <dsp:spPr>
        <a:xfrm>
          <a:off x="3020904" y="1299638"/>
          <a:ext cx="1600195" cy="160019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69A4E-4B91-4350-9F3E-D937AB2BB4C2}">
      <dsp:nvSpPr>
        <dsp:cNvPr id="0" name=""/>
        <dsp:cNvSpPr/>
      </dsp:nvSpPr>
      <dsp:spPr>
        <a:xfrm>
          <a:off x="5202014" y="2108993"/>
          <a:ext cx="2523297" cy="3148793"/>
        </a:xfrm>
        <a:prstGeom prst="roundRect">
          <a:avLst>
            <a:gd name="adj" fmla="val 10000"/>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US" sz="4800" kern="1200" dirty="0"/>
            <a:t> </a:t>
          </a:r>
        </a:p>
      </dsp:txBody>
      <dsp:txXfrm>
        <a:off x="5202014" y="3368510"/>
        <a:ext cx="2523297" cy="1259517"/>
      </dsp:txXfrm>
    </dsp:sp>
    <dsp:sp modelId="{F0CA216C-325F-4D5F-B5A4-9F2FF6AD1950}">
      <dsp:nvSpPr>
        <dsp:cNvPr id="0" name=""/>
        <dsp:cNvSpPr/>
      </dsp:nvSpPr>
      <dsp:spPr>
        <a:xfrm>
          <a:off x="5658296" y="1299638"/>
          <a:ext cx="1600195" cy="1600195"/>
        </a:xfrm>
        <a:prstGeom prst="ellipse">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BADD4-CC66-4D8B-8903-B89CA041A433}">
      <dsp:nvSpPr>
        <dsp:cNvPr id="0" name=""/>
        <dsp:cNvSpPr/>
      </dsp:nvSpPr>
      <dsp:spPr>
        <a:xfrm>
          <a:off x="7752108" y="2106477"/>
          <a:ext cx="2523297" cy="3145519"/>
        </a:xfrm>
        <a:prstGeom prst="roundRect">
          <a:avLst>
            <a:gd name="adj" fmla="val 10000"/>
          </a:avLst>
        </a:prstGeom>
        <a:solidFill>
          <a:srgbClr val="FFD13F">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7752108" y="3364685"/>
        <a:ext cx="2523297" cy="1258207"/>
      </dsp:txXfrm>
    </dsp:sp>
    <dsp:sp modelId="{3521BAB6-4970-4592-9FBE-FC2FC8D3AA86}">
      <dsp:nvSpPr>
        <dsp:cNvPr id="0" name=""/>
        <dsp:cNvSpPr/>
      </dsp:nvSpPr>
      <dsp:spPr>
        <a:xfrm>
          <a:off x="8267708" y="1332816"/>
          <a:ext cx="1600195" cy="1600195"/>
        </a:xfrm>
        <a:prstGeom prst="ellipse">
          <a:avLst/>
        </a:prstGeom>
        <a:blipFill rotWithShape="1">
          <a:blip xmlns:r="http://schemas.openxmlformats.org/officeDocument/2006/relationships" r:embed="rId4"/>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AD615B-D80B-4BC5-A09C-726CCC1FAFD1}">
      <dsp:nvSpPr>
        <dsp:cNvPr id="0" name=""/>
        <dsp:cNvSpPr/>
      </dsp:nvSpPr>
      <dsp:spPr>
        <a:xfrm>
          <a:off x="505145" y="5460904"/>
          <a:ext cx="9499092" cy="397827"/>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31F6AC-BFAD-4134-B2B5-9CBFCB7B0F54}" type="datetimeFigureOut">
              <a:rPr lang="en-US" smtClean="0"/>
              <a:t>12/11/2018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79FEBA-4E51-4B30-8CF4-0F91434A214E}" type="slidenum">
              <a:rPr lang="en-US" smtClean="0"/>
              <a:t>‹#›</a:t>
            </a:fld>
            <a:endParaRPr lang="en-US"/>
          </a:p>
        </p:txBody>
      </p:sp>
    </p:spTree>
    <p:extLst>
      <p:ext uri="{BB962C8B-B14F-4D97-AF65-F5344CB8AC3E}">
        <p14:creationId xmlns:p14="http://schemas.microsoft.com/office/powerpoint/2010/main" val="302264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 to provide an introductory overview of Caterpillar global Employee Assistance Program (EAP) as of January 1, 2019.  This presentation is suitable for all employee audiences.</a:t>
            </a:r>
          </a:p>
          <a:p>
            <a:endParaRPr lang="en-US" dirty="0"/>
          </a:p>
          <a:p>
            <a:r>
              <a:rPr lang="en-US" dirty="0"/>
              <a:t>Caterpillar has offered an EAP to employees for decades.  Following an RFP in 2018 the decision was made to continue our vendor relationship with Morneau Shepell and expand our EAP from covering about 75% of our employees, to full global coverage.  As of January 1, 2019 all employees will have access to EAP services. </a:t>
            </a:r>
          </a:p>
          <a:p>
            <a:endParaRPr lang="en-US" dirty="0"/>
          </a:p>
          <a:p>
            <a:r>
              <a:rPr lang="en-US" dirty="0"/>
              <a:t>This presentation is a general overview of EAP.  Services will vary around the world.  Contact your countries EAP access number for local details.  </a:t>
            </a:r>
          </a:p>
        </p:txBody>
      </p:sp>
      <p:sp>
        <p:nvSpPr>
          <p:cNvPr id="4" name="Slide Number Placeholder 3"/>
          <p:cNvSpPr>
            <a:spLocks noGrp="1"/>
          </p:cNvSpPr>
          <p:nvPr>
            <p:ph type="sldNum" sz="quarter" idx="10"/>
          </p:nvPr>
        </p:nvSpPr>
        <p:spPr/>
        <p:txBody>
          <a:bodyPr/>
          <a:lstStyle/>
          <a:p>
            <a:fld id="{1479FEBA-4E51-4B30-8CF4-0F91434A214E}" type="slidenum">
              <a:rPr lang="en-US" smtClean="0"/>
              <a:t>1</a:t>
            </a:fld>
            <a:endParaRPr lang="en-US"/>
          </a:p>
        </p:txBody>
      </p:sp>
    </p:spTree>
    <p:extLst>
      <p:ext uri="{BB962C8B-B14F-4D97-AF65-F5344CB8AC3E}">
        <p14:creationId xmlns:p14="http://schemas.microsoft.com/office/powerpoint/2010/main" val="34499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Caterpillar’s EAP is designed to be globally consistent, but delivered locally- in local language and local culture.  </a:t>
            </a:r>
          </a:p>
          <a:p>
            <a:r>
              <a:rPr lang="en-US" b="1" dirty="0"/>
              <a:t>&lt;update slide with local contact phone numbers&gt;</a:t>
            </a:r>
          </a:p>
          <a:p>
            <a:endParaRPr lang="en-US" b="0" dirty="0"/>
          </a:p>
          <a:p>
            <a:endParaRPr lang="en-US" b="0" dirty="0"/>
          </a:p>
          <a:p>
            <a:r>
              <a:rPr lang="en-US" b="0" dirty="0"/>
              <a:t>EAP can be accessed four ways</a:t>
            </a:r>
          </a:p>
          <a:p>
            <a:pPr marL="171450" indent="-171450">
              <a:buFontTx/>
              <a:buChar char="-"/>
            </a:pPr>
            <a:r>
              <a:rPr lang="en-US" b="0" dirty="0"/>
              <a:t>By phone:  The U.S. access number is also the central global number.  </a:t>
            </a:r>
            <a:r>
              <a:rPr lang="en-US" b="1" dirty="0"/>
              <a:t>However- employees should go to the EAP website to get the EAP access number for their country.  NOTE:  URLs for online EAP access will be published in December 2018</a:t>
            </a:r>
            <a:endParaRPr lang="en-US" b="0" dirty="0"/>
          </a:p>
          <a:p>
            <a:pPr marL="171450" indent="-171450">
              <a:buFontTx/>
              <a:buChar char="-"/>
            </a:pPr>
            <a:r>
              <a:rPr lang="en-US" b="0" dirty="0"/>
              <a:t>Through the website:  URL to be published in December 2018</a:t>
            </a:r>
          </a:p>
          <a:p>
            <a:pPr marL="171450" indent="-171450">
              <a:buFontTx/>
              <a:buChar char="-"/>
            </a:pPr>
            <a:r>
              <a:rPr lang="en-US" b="0" dirty="0"/>
              <a:t>My EAP </a:t>
            </a:r>
            <a:r>
              <a:rPr lang="en-US" b="0" dirty="0" err="1"/>
              <a:t>mible</a:t>
            </a:r>
            <a:r>
              <a:rPr lang="en-US" b="0" dirty="0"/>
              <a:t> App- downloaded through your phone’s app store</a:t>
            </a:r>
          </a:p>
          <a:p>
            <a:pPr marL="171450" indent="-171450">
              <a:buFontTx/>
              <a:buChar char="-"/>
            </a:pPr>
            <a:r>
              <a:rPr lang="en-US" b="0" dirty="0"/>
              <a:t>Onsite counselors (limited locations)</a:t>
            </a:r>
          </a:p>
          <a:p>
            <a:endParaRPr lang="en-US" b="0" dirty="0"/>
          </a:p>
          <a:p>
            <a:r>
              <a:rPr lang="en-US" b="1" dirty="0"/>
              <a:t>.  </a:t>
            </a:r>
          </a:p>
        </p:txBody>
      </p:sp>
      <p:sp>
        <p:nvSpPr>
          <p:cNvPr id="4" name="Slide Number Placeholder 3"/>
          <p:cNvSpPr>
            <a:spLocks noGrp="1"/>
          </p:cNvSpPr>
          <p:nvPr>
            <p:ph type="sldNum" sz="quarter" idx="10"/>
          </p:nvPr>
        </p:nvSpPr>
        <p:spPr/>
        <p:txBody>
          <a:bodyPr/>
          <a:lstStyle/>
          <a:p>
            <a:fld id="{1479FEBA-4E51-4B30-8CF4-0F91434A214E}" type="slidenum">
              <a:rPr lang="en-US" smtClean="0"/>
              <a:t>10</a:t>
            </a:fld>
            <a:endParaRPr lang="en-US"/>
          </a:p>
        </p:txBody>
      </p:sp>
    </p:spTree>
    <p:extLst>
      <p:ext uri="{BB962C8B-B14F-4D97-AF65-F5344CB8AC3E}">
        <p14:creationId xmlns:p14="http://schemas.microsoft.com/office/powerpoint/2010/main" val="428846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Meet the team:</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North America</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Christine </a:t>
            </a:r>
            <a:r>
              <a:rPr lang="en-US" sz="1200" b="1" kern="1200" dirty="0" err="1">
                <a:solidFill>
                  <a:schemeClr val="tx1"/>
                </a:solidFill>
                <a:effectLst/>
                <a:latin typeface="+mn-lt"/>
                <a:ea typeface="+mn-ea"/>
                <a:cs typeface="+mn-cs"/>
              </a:rPr>
              <a:t>Walanka</a:t>
            </a:r>
            <a:r>
              <a:rPr lang="en-US"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Director, Global Customer Success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Christine is responsible for the global success of Morneau Shepell’s Employee Assistance Program for Caterpillar. Based in Chicago, Illinois, Christine brings over 18 years of experience in customer service and relationship management across the globe. Her </a:t>
            </a:r>
            <a:r>
              <a:rPr lang="en-CA" sz="1200" kern="1200" dirty="0" err="1">
                <a:solidFill>
                  <a:schemeClr val="tx1"/>
                </a:solidFill>
                <a:effectLst/>
                <a:latin typeface="+mn-lt"/>
                <a:ea typeface="+mn-ea"/>
                <a:cs typeface="+mn-cs"/>
              </a:rPr>
              <a:t>experienc</a:t>
            </a:r>
            <a:r>
              <a:rPr lang="en-CA" sz="1200" kern="1200" dirty="0">
                <a:solidFill>
                  <a:schemeClr val="tx1"/>
                </a:solidFill>
                <a:effectLst/>
                <a:latin typeface="+mn-lt"/>
                <a:ea typeface="+mn-ea"/>
                <a:cs typeface="+mn-cs"/>
              </a:rPr>
              <a:t> in implementing EAP and wellbeing programs has provided her with a greater understanding of the way various cultures view EAP support.  Christine has leveraged her experience across several industries to design custom, culturally-relevant promotional plans that reduce stigma and drive awareness and engagement into the EAP, resulting in increased utilization. Christine holds a B.S. in Psychology with a minor in Marketing from Loyola University Chicago.</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Latin America</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Yesenia Limon,</a:t>
            </a:r>
            <a:r>
              <a:rPr lang="en-US" sz="1200" b="1" i="1" kern="1200" dirty="0">
                <a:solidFill>
                  <a:schemeClr val="tx1"/>
                </a:solidFill>
                <a:effectLst/>
                <a:latin typeface="+mn-lt"/>
                <a:ea typeface="+mn-ea"/>
                <a:cs typeface="+mn-cs"/>
              </a:rPr>
              <a:t> Customer Success Manager, LAC</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Yesenia ensures program consistency across the US, Latin America and the Caribbean. Yesenia is accountable to ensure that the EAP is promoted in a way that connects with all Caterpillar employees and family members in the region. Based in Chicago, Illinois, Yesenia brings over 11 years of experience in customer service, marketing and account management. As a Latin American native and with her experience in client implementation, content creation and translation will ensure the EAP offering is directly aligned with Caterpillar's needs in the region. Yesenia holds a B.A. in Fine Arts from The Illinois Institute of Art and is fluent in English and Spanish.</a:t>
            </a:r>
          </a:p>
          <a:p>
            <a:r>
              <a:rPr lang="en-US" sz="1200" b="1" i="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Asia Pacific</a:t>
            </a:r>
            <a:r>
              <a:rPr lang="en-US" sz="1200"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Aakanksha</a:t>
            </a:r>
            <a:r>
              <a:rPr lang="en-US" sz="1200" b="1" kern="1200" dirty="0">
                <a:solidFill>
                  <a:schemeClr val="tx1"/>
                </a:solidFill>
                <a:effectLst/>
                <a:latin typeface="+mn-lt"/>
                <a:ea typeface="+mn-ea"/>
                <a:cs typeface="+mn-cs"/>
              </a:rPr>
              <a:t> Gupta,</a:t>
            </a:r>
            <a:r>
              <a:rPr lang="en-US" sz="1200" b="1" i="1" kern="1200" dirty="0">
                <a:solidFill>
                  <a:schemeClr val="tx1"/>
                </a:solidFill>
                <a:effectLst/>
                <a:latin typeface="+mn-lt"/>
                <a:ea typeface="+mn-ea"/>
                <a:cs typeface="+mn-cs"/>
              </a:rPr>
              <a:t> Customer Success Manager, APAC</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Aakanksha</a:t>
            </a:r>
            <a:r>
              <a:rPr lang="en-US" sz="1200" kern="1200" dirty="0">
                <a:solidFill>
                  <a:schemeClr val="tx1"/>
                </a:solidFill>
                <a:effectLst/>
                <a:latin typeface="+mn-lt"/>
                <a:ea typeface="+mn-ea"/>
                <a:cs typeface="+mn-cs"/>
              </a:rPr>
              <a:t> brings a wealth of cross functional expertise to her role and will support Caterpillar locally across India and will connect regional HR partners with in-country resources across the APAC region. She has demonstrated success in creation and execution of topical communications and training campaigns to address timely topics and help connect employees with the EAP.  </a:t>
            </a:r>
            <a:r>
              <a:rPr lang="en-US" sz="1200" kern="1200" dirty="0" err="1">
                <a:solidFill>
                  <a:schemeClr val="tx1"/>
                </a:solidFill>
                <a:effectLst/>
                <a:latin typeface="+mn-lt"/>
                <a:ea typeface="+mn-ea"/>
                <a:cs typeface="+mn-cs"/>
              </a:rPr>
              <a:t>Aakanksha</a:t>
            </a:r>
            <a:r>
              <a:rPr lang="en-US" sz="1200" kern="1200" dirty="0">
                <a:solidFill>
                  <a:schemeClr val="tx1"/>
                </a:solidFill>
                <a:effectLst/>
                <a:latin typeface="+mn-lt"/>
                <a:ea typeface="+mn-ea"/>
                <a:cs typeface="+mn-cs"/>
              </a:rPr>
              <a:t> has a degree in Psychology from Delhi University, studied Industrial Relations and Personnel Management, and is an active volunteer at various NGOs. </a:t>
            </a:r>
            <a:r>
              <a:rPr lang="en-US" sz="1200" kern="1200" dirty="0" err="1">
                <a:solidFill>
                  <a:schemeClr val="tx1"/>
                </a:solidFill>
                <a:effectLst/>
                <a:latin typeface="+mn-lt"/>
                <a:ea typeface="+mn-ea"/>
                <a:cs typeface="+mn-cs"/>
              </a:rPr>
              <a:t>Aakanksha</a:t>
            </a:r>
            <a:r>
              <a:rPr lang="en-US" sz="1200" kern="1200" dirty="0">
                <a:solidFill>
                  <a:schemeClr val="tx1"/>
                </a:solidFill>
                <a:effectLst/>
                <a:latin typeface="+mn-lt"/>
                <a:ea typeface="+mn-ea"/>
                <a:cs typeface="+mn-cs"/>
              </a:rPr>
              <a:t> is based in Delhi, India.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Europe, Middle-East and Africa</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Ben Peters,</a:t>
            </a:r>
            <a:r>
              <a:rPr lang="en-US" sz="1200" b="1" i="1" kern="1200" dirty="0">
                <a:solidFill>
                  <a:schemeClr val="tx1"/>
                </a:solidFill>
                <a:effectLst/>
                <a:latin typeface="+mn-lt"/>
                <a:ea typeface="+mn-ea"/>
                <a:cs typeface="+mn-cs"/>
              </a:rPr>
              <a:t> Senior Customer Success Manager, EMEA</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Ben oversees the launch and delivery of EAP services in the EMEA region. Ben is a consultative, strategic Customer Success Manager with excellent relationship building skills, which help him support his clients in maximizing their return-on-investment. He has twelve years of relationship management experience supporting clients with their health management needs in the workplace. Ben has worked with clients in a variety of industries, including technology and healthcare. Ben is located in the U.K. and has been successful in establishing key relationships across EMEA.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2F699-8510-4DB6-920A-3DD68DCC7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83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your local EAP access number for questions about local services.</a:t>
            </a:r>
          </a:p>
          <a:p>
            <a:endParaRPr lang="en-US" dirty="0"/>
          </a:p>
          <a:p>
            <a:r>
              <a:rPr lang="en-US" dirty="0"/>
              <a:t>For program administrative question, contact Dr. John Pompe, Global Manager of EAP and Employee Health Programs.  pompejc@cat.com or 1 309 675 6263</a:t>
            </a:r>
          </a:p>
        </p:txBody>
      </p:sp>
      <p:sp>
        <p:nvSpPr>
          <p:cNvPr id="4" name="Slide Number Placeholder 3"/>
          <p:cNvSpPr>
            <a:spLocks noGrp="1"/>
          </p:cNvSpPr>
          <p:nvPr>
            <p:ph type="sldNum" sz="quarter" idx="10"/>
          </p:nvPr>
        </p:nvSpPr>
        <p:spPr/>
        <p:txBody>
          <a:bodyPr/>
          <a:lstStyle/>
          <a:p>
            <a:fld id="{1479FEBA-4E51-4B30-8CF4-0F91434A214E}" type="slidenum">
              <a:rPr lang="en-US" smtClean="0"/>
              <a:t>12</a:t>
            </a:fld>
            <a:endParaRPr lang="en-US"/>
          </a:p>
        </p:txBody>
      </p:sp>
    </p:spTree>
    <p:extLst>
      <p:ext uri="{BB962C8B-B14F-4D97-AF65-F5344CB8AC3E}">
        <p14:creationId xmlns:p14="http://schemas.microsoft.com/office/powerpoint/2010/main" val="298068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600" b="0" i="0" kern="1200" dirty="0">
                <a:solidFill>
                  <a:schemeClr val="tx1"/>
                </a:solidFill>
                <a:effectLst/>
                <a:latin typeface="+mn-lt"/>
                <a:ea typeface="+mn-ea"/>
                <a:cs typeface="+mn-cs"/>
              </a:rPr>
              <a:t>We come to work every day to help our customers build a better world, but it can be tough to do when any part of your health is troubling you.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6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Caterpillar’s EAP is part of our Total Rewards and is a deliverable of our Total Health Strategy.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 healthy life involves more than a healthy body – a healthy mind, healthy finances, a feeling of belonging and knowing your purpose in life matter, too. We call this </a:t>
            </a:r>
            <a:r>
              <a:rPr lang="en-US" sz="1200" b="1" i="0" kern="1200" dirty="0">
                <a:solidFill>
                  <a:schemeClr val="tx1"/>
                </a:solidFill>
                <a:effectLst/>
                <a:latin typeface="+mn-lt"/>
                <a:ea typeface="+mn-ea"/>
                <a:cs typeface="+mn-cs"/>
              </a:rPr>
              <a:t>Total Health</a:t>
            </a:r>
            <a:r>
              <a:rPr lang="en-US" sz="1200" b="0" i="0" kern="1200" dirty="0">
                <a:solidFill>
                  <a:schemeClr val="tx1"/>
                </a:solidFill>
                <a:effectLst/>
                <a:latin typeface="+mn-lt"/>
                <a:ea typeface="+mn-ea"/>
                <a:cs typeface="+mn-cs"/>
              </a:rPr>
              <a:t>. </a:t>
            </a:r>
            <a:endParaRPr lang="en-US" dirty="0"/>
          </a:p>
          <a:p>
            <a:endParaRPr lang="en-US" dirty="0"/>
          </a:p>
          <a:p>
            <a:r>
              <a:rPr lang="en-US" dirty="0"/>
              <a:t>Total Health is Caterpillar’s global health strategy.  This</a:t>
            </a:r>
            <a:r>
              <a:rPr lang="en-US" baseline="0" dirty="0"/>
              <a:t> is Caterpillar’s commitment to employee health.  When our people achieve their best health the individual, their family, their community and the workplace all benefit.</a:t>
            </a:r>
          </a:p>
          <a:p>
            <a:endParaRPr lang="en-US" baseline="0" dirty="0"/>
          </a:p>
          <a:p>
            <a:r>
              <a:rPr lang="en-US" baseline="0" dirty="0"/>
              <a:t>Caterpillar’s EAP aligns most closely with the emotional and social dimensions of health.  But EAP delivers services that support all 5 dimension of our health.</a:t>
            </a:r>
          </a:p>
        </p:txBody>
      </p:sp>
      <p:sp>
        <p:nvSpPr>
          <p:cNvPr id="4" name="Slide Number Placeholder 3"/>
          <p:cNvSpPr>
            <a:spLocks noGrp="1"/>
          </p:cNvSpPr>
          <p:nvPr>
            <p:ph type="sldNum" sz="quarter" idx="10"/>
          </p:nvPr>
        </p:nvSpPr>
        <p:spPr/>
        <p:txBody>
          <a:bodyPr/>
          <a:lstStyle/>
          <a:p>
            <a:fld id="{1479FEBA-4E51-4B30-8CF4-0F91434A214E}" type="slidenum">
              <a:rPr lang="en-US" smtClean="0"/>
              <a:t>2</a:t>
            </a:fld>
            <a:endParaRPr lang="en-US"/>
          </a:p>
        </p:txBody>
      </p:sp>
    </p:spTree>
    <p:extLst>
      <p:ext uri="{BB962C8B-B14F-4D97-AF65-F5344CB8AC3E}">
        <p14:creationId xmlns:p14="http://schemas.microsoft.com/office/powerpoint/2010/main" val="268858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Caterpillar has been a leader in providing personal support for our employees and families.  Caterpillar’s was one of the first EAP’s in existence.  </a:t>
            </a:r>
          </a:p>
          <a:p>
            <a:endParaRPr lang="en-US" dirty="0"/>
          </a:p>
          <a:p>
            <a:r>
              <a:rPr lang="en-US" dirty="0"/>
              <a:t>The philosophy of EAP is that when employees and their families are free from mental health concerns, substance abuse problems and can management life stressors, everyone wins:  the employee, the family, the community and the company.  So we say that EAP is a “workplace program.”  By supporting our employees, Caterpillar benefits.</a:t>
            </a:r>
          </a:p>
          <a:p>
            <a:endParaRPr lang="en-US" dirty="0"/>
          </a:p>
          <a:p>
            <a:r>
              <a:rPr lang="en-US" dirty="0"/>
              <a:t>Eligibility for EAP is governed by HR policies and local law.  Where not prohibited, EAP is available to all full time and part time employees and their legal dependents.  In some but not all instances this includes all family members living in the employee’s home.  </a:t>
            </a:r>
          </a:p>
          <a:p>
            <a:endParaRPr lang="en-US" dirty="0"/>
          </a:p>
          <a:p>
            <a:r>
              <a:rPr lang="en-US" dirty="0"/>
              <a:t>Check with your HR or Benefits representative for questions about eligibility.</a:t>
            </a:r>
          </a:p>
        </p:txBody>
      </p:sp>
      <p:sp>
        <p:nvSpPr>
          <p:cNvPr id="4" name="Slide Number Placeholder 3"/>
          <p:cNvSpPr>
            <a:spLocks noGrp="1"/>
          </p:cNvSpPr>
          <p:nvPr>
            <p:ph type="sldNum" sz="quarter" idx="10"/>
          </p:nvPr>
        </p:nvSpPr>
        <p:spPr/>
        <p:txBody>
          <a:bodyPr/>
          <a:lstStyle/>
          <a:p>
            <a:fld id="{1479FEBA-4E51-4B30-8CF4-0F91434A214E}" type="slidenum">
              <a:rPr lang="en-US" smtClean="0"/>
              <a:t>3</a:t>
            </a:fld>
            <a:endParaRPr lang="en-US"/>
          </a:p>
        </p:txBody>
      </p:sp>
    </p:spTree>
    <p:extLst>
      <p:ext uri="{BB962C8B-B14F-4D97-AF65-F5344CB8AC3E}">
        <p14:creationId xmlns:p14="http://schemas.microsoft.com/office/powerpoint/2010/main" val="165786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a:latin typeface="Times New Roman" panose="02020603050405020304" pitchFamily="18" charset="0"/>
              </a:rPr>
              <a:t>Why do we,</a:t>
            </a:r>
            <a:r>
              <a:rPr lang="en-US" altLang="en-US" baseline="0" dirty="0">
                <a:latin typeface="Times New Roman" panose="02020603050405020304" pitchFamily="18" charset="0"/>
              </a:rPr>
              <a:t> as individuals need an EAP?</a:t>
            </a:r>
            <a:endParaRPr lang="en-US" altLang="en-US" dirty="0">
              <a:latin typeface="Times New Roman" panose="02020603050405020304" pitchFamily="18" charset="0"/>
            </a:endParaRPr>
          </a:p>
          <a:p>
            <a:pPr marL="228600" indent="-228600">
              <a:buFont typeface="+mj-lt"/>
              <a:buAutoNum type="arabicPeriod"/>
            </a:pPr>
            <a:r>
              <a:rPr lang="en-US" altLang="en-US" dirty="0">
                <a:latin typeface="Times New Roman" panose="02020603050405020304" pitchFamily="18" charset="0"/>
              </a:rPr>
              <a:t>Life is complicated and challenges rarely come to us in tidy packages that are easy</a:t>
            </a:r>
            <a:r>
              <a:rPr lang="en-US" altLang="en-US" baseline="0" dirty="0">
                <a:latin typeface="Times New Roman" panose="02020603050405020304" pitchFamily="18" charset="0"/>
              </a:rPr>
              <a:t> to resolve</a:t>
            </a:r>
          </a:p>
          <a:p>
            <a:pPr marL="228600" indent="-228600">
              <a:buFont typeface="+mj-lt"/>
              <a:buAutoNum type="arabicPeriod"/>
            </a:pPr>
            <a:r>
              <a:rPr lang="en-US" altLang="en-US" baseline="0" dirty="0">
                <a:latin typeface="Times New Roman" panose="02020603050405020304" pitchFamily="18" charset="0"/>
              </a:rPr>
              <a:t>At some point all of us will experience challenges that, if left un resolved, can impact our lives at work and home.  </a:t>
            </a:r>
          </a:p>
          <a:p>
            <a:pPr marL="228600" indent="-228600">
              <a:buFont typeface="+mj-lt"/>
              <a:buAutoNum type="arabicPeriod"/>
            </a:pPr>
            <a:r>
              <a:rPr lang="en-US" altLang="en-US" baseline="0" dirty="0">
                <a:latin typeface="Times New Roman" panose="02020603050405020304" pitchFamily="18" charset="0"/>
              </a:rPr>
              <a:t>We need to place a priority on our health:  in resolving problems early, balancing the demands in our lives, and maintaining health lifestyles</a:t>
            </a:r>
          </a:p>
        </p:txBody>
      </p:sp>
      <p:sp>
        <p:nvSpPr>
          <p:cNvPr id="32772"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F7C0E9-558E-48BE-AC0E-A6926F7425AC}" type="slidenum">
              <a:rPr lang="en-US" altLang="en-US"/>
              <a:pPr>
                <a:spcBef>
                  <a:spcPct val="0"/>
                </a:spcBef>
              </a:pPr>
              <a:t>4</a:t>
            </a:fld>
            <a:endParaRPr lang="en-US" altLang="en-US"/>
          </a:p>
        </p:txBody>
      </p:sp>
    </p:spTree>
    <p:extLst>
      <p:ext uri="{BB962C8B-B14F-4D97-AF65-F5344CB8AC3E}">
        <p14:creationId xmlns:p14="http://schemas.microsoft.com/office/powerpoint/2010/main" val="428516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r>
              <a:rPr lang="en-CA" sz="1400" b="0" dirty="0"/>
              <a:t>EAP deliverables fall into several different categories of supportive services.  The availability of some services may be limited in some parts of the world.  Please contact the EAP through one of the following methods</a:t>
            </a:r>
          </a:p>
          <a:p>
            <a:pPr marL="285750" indent="-285750">
              <a:buFontTx/>
              <a:buChar char="-"/>
            </a:pPr>
            <a:r>
              <a:rPr lang="en-CA" sz="1400" b="0" dirty="0"/>
              <a:t>By phone:  1-866-228-0565, 1-309-820-3604, or through your local EAP access number which can be found at workhealthlife.com/caterpillar</a:t>
            </a:r>
          </a:p>
          <a:p>
            <a:pPr marL="285750" indent="-285750">
              <a:buFontTx/>
              <a:buChar char="-"/>
            </a:pPr>
            <a:r>
              <a:rPr lang="en-CA" sz="1400" b="0" dirty="0"/>
              <a:t>By email, text or chat at www.workhealthlife.com/caterpillar</a:t>
            </a:r>
          </a:p>
          <a:p>
            <a:pPr marL="285750" indent="-285750">
              <a:buFontTx/>
              <a:buChar char="-"/>
            </a:pPr>
            <a:endParaRPr lang="en-CA" sz="1400" b="0" dirty="0"/>
          </a:p>
          <a:p>
            <a:endParaRPr lang="en-CA" sz="1400" b="1" dirty="0"/>
          </a:p>
          <a:p>
            <a:r>
              <a:rPr lang="en-CA" sz="1400" b="1" dirty="0"/>
              <a:t>Clinical counseling:</a:t>
            </a:r>
          </a:p>
          <a:p>
            <a:r>
              <a:rPr lang="en-CA" sz="1400" b="0" dirty="0"/>
              <a:t>Clinical counseling is available to address a wide range of personal concerns, including mental health, substance abuse, work related concerns, relationship problems and emergency situations.  Services are available 24/7 by phone or online.  Face to face services are provided through a carefully chosen network of providers that are appropriately credentialed in the country where they practice.  Appointments are usually available within 3 working days, or sooner in emergencies.  </a:t>
            </a:r>
          </a:p>
          <a:p>
            <a:endParaRPr lang="en-CA" sz="1400" b="0" dirty="0"/>
          </a:p>
          <a:p>
            <a:r>
              <a:rPr lang="en-CA" sz="1400" b="0" dirty="0"/>
              <a:t>Caterpillar’s EAP providers up to 6 sessions with a counselor, per problem, per year for each employees and eligible family member.  This means that each eligible person can access the EAP and receive counseling throughout the year for unique problems that arise.  Please note that not all EAP cases will require 6 sessions.  In some cases referrals can be made after the first session.  The EAP providers have discretion to limit EAP services when clinically appropriate, but will work with employees to ensure they are receiving the most appropriate resources.</a:t>
            </a:r>
          </a:p>
          <a:p>
            <a:endParaRPr lang="en-CA" sz="1400" b="1" dirty="0"/>
          </a:p>
          <a:p>
            <a:r>
              <a:rPr lang="en-CA" sz="1400" b="1" dirty="0"/>
              <a:t>Work/life/health  and Professional consultation:</a:t>
            </a:r>
          </a:p>
          <a:p>
            <a:r>
              <a:rPr lang="en-CA" sz="1400" b="0" dirty="0"/>
              <a:t>Work-life and consultation services deliver information, assessment, consultation and referrals for a wide variety of non-clinical issues, such as help finding childcare, eldercare and other caregiving support.  Through EAP counseling and work-life, employees can get assessment, counseling and referrals for lifestyle issues like smoking, parenting, weight loss and increasing physical activity.  Legal and Financial consultation involves assessment, coaching and referrals for many legal and financial issues.  When the basic EAP services can’t address a problem, the EAP consultants will make referrals to the most appropriate resource.</a:t>
            </a:r>
          </a:p>
          <a:p>
            <a:endParaRPr lang="en-CA" sz="1400" b="0" dirty="0"/>
          </a:p>
          <a:p>
            <a:r>
              <a:rPr lang="en-CA" sz="1400" b="0" dirty="0"/>
              <a:t>Work-life services also support our ISEs and families in transition.  The EAP will reach out to families who have accepted an international assignment and offer a predeparture assessment and counseling to help prepare and adjust to the international move.  The EAP will send periodic educational and promotional materials to ISEs to help with issue related to life living abroad, and to remind them of the global EAP support for ISEs.  </a:t>
            </a:r>
          </a:p>
          <a:p>
            <a:endParaRPr lang="en-CA" sz="1400" b="1" dirty="0"/>
          </a:p>
          <a:p>
            <a:r>
              <a:rPr lang="en-CA" sz="1400" b="1" dirty="0"/>
              <a:t>Workplace support</a:t>
            </a:r>
          </a:p>
          <a:p>
            <a:r>
              <a:rPr lang="en-CA" sz="1400" b="0" dirty="0"/>
              <a:t>In addition to support for individuals and families, the EAP provides a variety of support to Caterpillar organizations, including HR and supervisor consultation, training and education, emergency responses, threat assessment, and response to critical incidents such as workplace accidents or the unexpected death of an employees.  EAP can help address organizational stress, change management and developing leadership skills.  EAP also provides many training programs on mental health, stress, building better relationships, working across diversity, Emotional Intelligence and how to identify co-workers who may need help.</a:t>
            </a:r>
          </a:p>
          <a:p>
            <a:endParaRPr lang="en-CA" sz="1400" dirty="0"/>
          </a:p>
        </p:txBody>
      </p:sp>
      <p:sp>
        <p:nvSpPr>
          <p:cNvPr id="4" name="Slide Number Placeholder 3"/>
          <p:cNvSpPr>
            <a:spLocks noGrp="1"/>
          </p:cNvSpPr>
          <p:nvPr>
            <p:ph type="sldNum" sz="quarter" idx="10"/>
          </p:nvPr>
        </p:nvSpPr>
        <p:spPr/>
        <p:txBody>
          <a:bodyPr/>
          <a:lstStyle/>
          <a:p>
            <a:fld id="{C8EFE5CD-FD42-4F04-A518-236CE40109D7}" type="slidenum">
              <a:rPr lang="en-CA" smtClean="0"/>
              <a:t>5</a:t>
            </a:fld>
            <a:endParaRPr lang="en-CA" dirty="0"/>
          </a:p>
        </p:txBody>
      </p:sp>
    </p:spTree>
    <p:extLst>
      <p:ext uri="{BB962C8B-B14F-4D97-AF65-F5344CB8AC3E}">
        <p14:creationId xmlns:p14="http://schemas.microsoft.com/office/powerpoint/2010/main" val="247878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We will get into more details about the EAP services in a moment.  </a:t>
            </a:r>
          </a:p>
          <a:p>
            <a:endParaRPr lang="en-CA" baseline="0" dirty="0"/>
          </a:p>
          <a:p>
            <a:r>
              <a:rPr lang="en-CA" baseline="0" dirty="0"/>
              <a:t>As an overview, EAP offers a variety of services to support your overall well being, such as:</a:t>
            </a:r>
          </a:p>
          <a:p>
            <a:pPr marL="171450" indent="-171450">
              <a:buFontTx/>
              <a:buChar char="-"/>
            </a:pPr>
            <a:r>
              <a:rPr lang="en-CA" baseline="0" dirty="0"/>
              <a:t>problem assessment</a:t>
            </a:r>
          </a:p>
          <a:p>
            <a:pPr marL="171450" indent="-171450">
              <a:buFontTx/>
              <a:buChar char="-"/>
            </a:pPr>
            <a:r>
              <a:rPr lang="en-CA" baseline="0" dirty="0"/>
              <a:t>personal counseling</a:t>
            </a:r>
          </a:p>
          <a:p>
            <a:pPr marL="171450" indent="-171450">
              <a:buFontTx/>
              <a:buChar char="-"/>
            </a:pPr>
            <a:r>
              <a:rPr lang="en-CA" baseline="0" dirty="0"/>
              <a:t>and referrals for specialized care. </a:t>
            </a:r>
          </a:p>
          <a:p>
            <a:pPr marL="171450" indent="-171450">
              <a:buFontTx/>
              <a:buChar char="-"/>
            </a:pPr>
            <a:endParaRPr lang="en-CA" baseline="0" dirty="0"/>
          </a:p>
          <a:p>
            <a:pPr marL="0" indent="0">
              <a:buFontTx/>
              <a:buNone/>
            </a:pPr>
            <a:r>
              <a:rPr lang="en-CA" baseline="0" dirty="0"/>
              <a:t>But EAP also provides</a:t>
            </a:r>
          </a:p>
          <a:p>
            <a:pPr marL="171450" indent="-171450">
              <a:buFontTx/>
              <a:buChar char="-"/>
            </a:pPr>
            <a:r>
              <a:rPr lang="en-CA" baseline="0" dirty="0"/>
              <a:t>Coaching and consultation</a:t>
            </a:r>
          </a:p>
          <a:p>
            <a:pPr marL="171450" indent="-171450">
              <a:buFontTx/>
              <a:buChar char="-"/>
            </a:pPr>
            <a:r>
              <a:rPr lang="en-CA" baseline="0" dirty="0"/>
              <a:t>Training and education</a:t>
            </a:r>
          </a:p>
          <a:p>
            <a:pPr marL="171450" indent="-171450">
              <a:buFontTx/>
              <a:buChar char="-"/>
            </a:pPr>
            <a:r>
              <a:rPr lang="en-CA" baseline="0" dirty="0"/>
              <a:t>and referrals for other work-life issues such as legal consultation, financial counseling, and help finding resources for child care and elder care.</a:t>
            </a:r>
          </a:p>
          <a:p>
            <a:endParaRPr lang="en-CA" baseline="0" dirty="0"/>
          </a:p>
          <a:p>
            <a:r>
              <a:rPr lang="en-CA" baseline="0" dirty="0"/>
              <a:t>EAP is completely confidential, governed by local laws protecting healthcare data privacy.  </a:t>
            </a:r>
          </a:p>
          <a:p>
            <a:endParaRPr lang="en-CA" baseline="0" dirty="0"/>
          </a:p>
          <a:p>
            <a:r>
              <a:rPr lang="en-CA" baseline="0" dirty="0"/>
              <a:t>There is never any cost for EAP.  All services are funded by Caterpillar in advance.  Cost may be incurred when referrals are made outside of the EAP.  </a:t>
            </a:r>
          </a:p>
          <a:p>
            <a:endParaRPr lang="en-CA" baseline="0" dirty="0"/>
          </a:p>
          <a:p>
            <a:r>
              <a:rPr lang="en-CA" baseline="0" dirty="0"/>
              <a:t>EAP is always available by phone and online.  In-person appointments are made promptly, typically within 3 working days or sooner in urgent situations.</a:t>
            </a:r>
          </a:p>
        </p:txBody>
      </p:sp>
      <p:sp>
        <p:nvSpPr>
          <p:cNvPr id="4" name="Slide Number Placeholder 3"/>
          <p:cNvSpPr>
            <a:spLocks noGrp="1"/>
          </p:cNvSpPr>
          <p:nvPr>
            <p:ph type="sldNum" sz="quarter" idx="10"/>
          </p:nvPr>
        </p:nvSpPr>
        <p:spPr/>
        <p:txBody>
          <a:bodyPr/>
          <a:lstStyle/>
          <a:p>
            <a:fld id="{1479FEBA-4E51-4B30-8CF4-0F91434A214E}" type="slidenum">
              <a:rPr lang="en-US" smtClean="0"/>
              <a:t>6</a:t>
            </a:fld>
            <a:endParaRPr lang="en-US"/>
          </a:p>
        </p:txBody>
      </p:sp>
    </p:spTree>
    <p:extLst>
      <p:ext uri="{BB962C8B-B14F-4D97-AF65-F5344CB8AC3E}">
        <p14:creationId xmlns:p14="http://schemas.microsoft.com/office/powerpoint/2010/main" val="70671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2017 Morneau Shepell acquired Caterpillar’s long time EAP vendor partner, Chestnut Global Partners (CGP).  After a lengthy RFP, Caterpillar chose to remain with Morneau Shepell and expand the EAP as a standard global benefit.  </a:t>
            </a:r>
          </a:p>
          <a:p>
            <a:endParaRPr lang="en-CA" dirty="0"/>
          </a:p>
          <a:p>
            <a:r>
              <a:rPr lang="en-CA" dirty="0"/>
              <a:t>The new and refreshed EAP will combine the best of CGP’s global network and program innovation, with the global infrastructure, account management and cutting edge digital technology that Morneau Shepell brings.  </a:t>
            </a:r>
          </a:p>
          <a:p>
            <a:endParaRPr lang="en-CA" dirty="0"/>
          </a:p>
          <a:p>
            <a:r>
              <a:rPr lang="en-US" dirty="0"/>
              <a:t>We will talk in a moment about the use of technology to access EAP and received services.  But one of Morneau Shepell’s strengths is the ability to:</a:t>
            </a:r>
          </a:p>
          <a:p>
            <a:pPr marL="171450" indent="-171450">
              <a:buFontTx/>
              <a:buChar char="-"/>
            </a:pPr>
            <a:r>
              <a:rPr lang="en-US" dirty="0"/>
              <a:t>deliver EAP to our global employees in the country where they live and work</a:t>
            </a:r>
          </a:p>
          <a:p>
            <a:pPr marL="171450" indent="-171450">
              <a:buFontTx/>
              <a:buChar char="-"/>
            </a:pPr>
            <a:r>
              <a:rPr lang="en-US" dirty="0"/>
              <a:t>in the languages they use</a:t>
            </a:r>
          </a:p>
          <a:p>
            <a:pPr marL="171450" indent="-171450">
              <a:buFontTx/>
              <a:buChar char="-"/>
            </a:pPr>
            <a:r>
              <a:rPr lang="en-US" dirty="0"/>
              <a:t>and in their local culture.  </a:t>
            </a:r>
          </a:p>
          <a:p>
            <a:pPr marL="171450" indent="-171450">
              <a:buFontTx/>
              <a:buChar char="-"/>
            </a:pPr>
            <a:endParaRPr lang="en-US" dirty="0"/>
          </a:p>
          <a:p>
            <a:pPr marL="0" indent="0">
              <a:buFontTx/>
              <a:buNone/>
            </a:pPr>
            <a:r>
              <a:rPr lang="en-US" dirty="0"/>
              <a:t>When you call the EAP, it rings in your country and is answered in your language.  Visit workhealthlife.com/caterpillar for a list of EAP contact information by country.</a:t>
            </a:r>
          </a:p>
        </p:txBody>
      </p:sp>
      <p:sp>
        <p:nvSpPr>
          <p:cNvPr id="4" name="Slide Number Placeholder 3"/>
          <p:cNvSpPr>
            <a:spLocks noGrp="1"/>
          </p:cNvSpPr>
          <p:nvPr>
            <p:ph type="sldNum" sz="quarter" idx="10"/>
          </p:nvPr>
        </p:nvSpPr>
        <p:spPr/>
        <p:txBody>
          <a:bodyPr/>
          <a:lstStyle/>
          <a:p>
            <a:fld id="{1479FEBA-4E51-4B30-8CF4-0F91434A214E}" type="slidenum">
              <a:rPr lang="en-US" smtClean="0"/>
              <a:t>7</a:t>
            </a:fld>
            <a:endParaRPr lang="en-US"/>
          </a:p>
        </p:txBody>
      </p:sp>
    </p:spTree>
    <p:extLst>
      <p:ext uri="{BB962C8B-B14F-4D97-AF65-F5344CB8AC3E}">
        <p14:creationId xmlns:p14="http://schemas.microsoft.com/office/powerpoint/2010/main" val="426345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*Not all technologies are available in all countries.  Visit CaterpillarEAP.com for more information and local EAP contact information.</a:t>
            </a:r>
          </a:p>
          <a:p>
            <a:pPr algn="l"/>
            <a:endParaRPr lang="en-CA" dirty="0"/>
          </a:p>
          <a:p>
            <a:pPr algn="l"/>
            <a:endParaRPr lang="en-CA" dirty="0"/>
          </a:p>
          <a:p>
            <a:pPr algn="l"/>
            <a:r>
              <a:rPr lang="en-CA" dirty="0"/>
              <a:t>One of the most important elements of EAP is ease of access and ease of use.  We want to offer as many points of access as possible so our people can access EAP in a way that is most comfortable.  </a:t>
            </a:r>
          </a:p>
          <a:p>
            <a:pPr algn="l"/>
            <a:endParaRPr lang="en-CA" dirty="0"/>
          </a:p>
          <a:p>
            <a:pPr algn="l"/>
            <a:r>
              <a:rPr lang="en-CA" dirty="0"/>
              <a:t>Please note that not all of these are available in all locations.  </a:t>
            </a:r>
          </a:p>
          <a:p>
            <a:pPr algn="l"/>
            <a:endParaRPr lang="en-CA" dirty="0"/>
          </a:p>
          <a:p>
            <a:pPr algn="l"/>
            <a:r>
              <a:rPr lang="en-CA" dirty="0"/>
              <a:t>[elaborate on each]</a:t>
            </a:r>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8</a:t>
            </a:fld>
            <a:endParaRPr lang="en-US" dirty="0"/>
          </a:p>
        </p:txBody>
      </p:sp>
    </p:spTree>
    <p:extLst>
      <p:ext uri="{BB962C8B-B14F-4D97-AF65-F5344CB8AC3E}">
        <p14:creationId xmlns:p14="http://schemas.microsoft.com/office/powerpoint/2010/main" val="260172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Face to face counseling is the heart of EAP services.  However, with the growing availability of digital connectivity and the increasing comfort with technology of younger employees, EAPs are evolving to offer more options.  </a:t>
            </a:r>
          </a:p>
          <a:p>
            <a:endParaRPr lang="en-CA" dirty="0"/>
          </a:p>
          <a:p>
            <a:r>
              <a:rPr lang="en-CA" dirty="0"/>
              <a:t>Morneau Shepell is a leader in digital EAP services.  They will deliver Caterpillar a web site in 27 languages that is full of helpful information, including local EAP contact information.  You can access EAP and chat with a counselor all online.  </a:t>
            </a:r>
          </a:p>
          <a:p>
            <a:endParaRPr lang="en-CA" dirty="0"/>
          </a:p>
          <a:p>
            <a:r>
              <a:rPr lang="en-CA" dirty="0"/>
              <a:t>You can also download their My EAP app.  The app is full of educational content.  But most importantly, you can initiate EAP services, get in-app counseling, and text with a counselor on demand.  It is currently available in English, Spanish and French.</a:t>
            </a:r>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9</a:t>
            </a:fld>
            <a:endParaRPr lang="en-US" dirty="0"/>
          </a:p>
        </p:txBody>
      </p:sp>
    </p:spTree>
    <p:extLst>
      <p:ext uri="{BB962C8B-B14F-4D97-AF65-F5344CB8AC3E}">
        <p14:creationId xmlns:p14="http://schemas.microsoft.com/office/powerpoint/2010/main" val="81965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391" y="2614520"/>
            <a:ext cx="6173808" cy="1043080"/>
          </a:xfrm>
          <a:prstGeom prst="rect">
            <a:avLst/>
          </a:prstGeom>
        </p:spPr>
        <p:txBody>
          <a:bodyPr>
            <a:normAutofit/>
          </a:bodyPr>
          <a:lstStyle>
            <a:lvl1pPr>
              <a:defRPr sz="3001"/>
            </a:lvl1pPr>
          </a:lstStyle>
          <a:p>
            <a:r>
              <a:rPr lang="en-US" dirty="0"/>
              <a:t>Click to edit Master title style</a:t>
            </a:r>
          </a:p>
        </p:txBody>
      </p:sp>
      <p:sp>
        <p:nvSpPr>
          <p:cNvPr id="3" name="Subtitle 2"/>
          <p:cNvSpPr>
            <a:spLocks noGrp="1"/>
          </p:cNvSpPr>
          <p:nvPr>
            <p:ph type="subTitle" idx="1"/>
          </p:nvPr>
        </p:nvSpPr>
        <p:spPr>
          <a:xfrm>
            <a:off x="684391" y="3733800"/>
            <a:ext cx="6173808" cy="1371600"/>
          </a:xfrm>
          <a:prstGeom prst="rect">
            <a:avLst/>
          </a:prstGeom>
        </p:spPr>
        <p:txBody>
          <a:bodyPr>
            <a:normAutofit/>
          </a:bodyPr>
          <a:lstStyle>
            <a:lvl1pPr marL="0" indent="0" algn="l">
              <a:buNone/>
              <a:defRPr sz="2101">
                <a:solidFill>
                  <a:srgbClr val="FFFFFF"/>
                </a:solidFill>
              </a:defRPr>
            </a:lvl1pPr>
            <a:lvl2pPr marL="342997" indent="0" algn="ctr">
              <a:buNone/>
              <a:defRPr>
                <a:solidFill>
                  <a:schemeClr val="tx1">
                    <a:tint val="75000"/>
                  </a:schemeClr>
                </a:solidFill>
              </a:defRPr>
            </a:lvl2pPr>
            <a:lvl3pPr marL="685994" indent="0" algn="ctr">
              <a:buNone/>
              <a:defRPr>
                <a:solidFill>
                  <a:schemeClr val="tx1">
                    <a:tint val="75000"/>
                  </a:schemeClr>
                </a:solidFill>
              </a:defRPr>
            </a:lvl3pPr>
            <a:lvl4pPr marL="1028991" indent="0" algn="ctr">
              <a:buNone/>
              <a:defRPr>
                <a:solidFill>
                  <a:schemeClr val="tx1">
                    <a:tint val="75000"/>
                  </a:schemeClr>
                </a:solidFill>
              </a:defRPr>
            </a:lvl4pPr>
            <a:lvl5pPr marL="1371989" indent="0" algn="ctr">
              <a:buNone/>
              <a:defRPr>
                <a:solidFill>
                  <a:schemeClr val="tx1">
                    <a:tint val="75000"/>
                  </a:schemeClr>
                </a:solidFill>
              </a:defRPr>
            </a:lvl5pPr>
            <a:lvl6pPr marL="1714986" indent="0" algn="ctr">
              <a:buNone/>
              <a:defRPr>
                <a:solidFill>
                  <a:schemeClr val="tx1">
                    <a:tint val="75000"/>
                  </a:schemeClr>
                </a:solidFill>
              </a:defRPr>
            </a:lvl6pPr>
            <a:lvl7pPr marL="2057983" indent="0" algn="ctr">
              <a:buNone/>
              <a:defRPr>
                <a:solidFill>
                  <a:schemeClr val="tx1">
                    <a:tint val="75000"/>
                  </a:schemeClr>
                </a:solidFill>
              </a:defRPr>
            </a:lvl7pPr>
            <a:lvl8pPr marL="2400980" indent="0" algn="ctr">
              <a:buNone/>
              <a:defRPr>
                <a:solidFill>
                  <a:schemeClr val="tx1">
                    <a:tint val="75000"/>
                  </a:schemeClr>
                </a:solidFill>
              </a:defRPr>
            </a:lvl8pPr>
            <a:lvl9pPr marL="2743977" indent="0" algn="ctr">
              <a:buNone/>
              <a:defRPr>
                <a:solidFill>
                  <a:schemeClr val="tx1">
                    <a:tint val="75000"/>
                  </a:schemeClr>
                </a:solidFill>
              </a:defRPr>
            </a:lvl9pPr>
          </a:lstStyle>
          <a:p>
            <a:r>
              <a:rPr lang="en-US" dirty="0"/>
              <a:t>Click to edit Master subtitle style</a:t>
            </a:r>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6412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89C552-3AF0-4A6F-9080-9054F0DF4F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4263" y="1173163"/>
            <a:ext cx="10134600"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9236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589837"/>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17 Corporate Strateg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960"/>
          </a:xfrm>
        </p:spPr>
        <p:txBody>
          <a:bodyPr/>
          <a:lstStyle/>
          <a:p>
            <a:r>
              <a:rPr lang="en-US" dirty="0"/>
              <a:t>Click to edit Master title style</a:t>
            </a:r>
          </a:p>
        </p:txBody>
      </p:sp>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75989299"/>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960"/>
          </a:xfrm>
        </p:spPr>
        <p:txBody>
          <a:bodyPr/>
          <a:lstStyle/>
          <a:p>
            <a:r>
              <a:rPr lang="en-US"/>
              <a:t>Click to edit Master title style</a:t>
            </a:r>
          </a:p>
        </p:txBody>
      </p:sp>
      <p:sp>
        <p:nvSpPr>
          <p:cNvPr id="3" name="Content Placeholder 2"/>
          <p:cNvSpPr>
            <a:spLocks noGrp="1"/>
          </p:cNvSpPr>
          <p:nvPr>
            <p:ph sz="half" idx="1"/>
          </p:nvPr>
        </p:nvSpPr>
        <p:spPr>
          <a:xfrm>
            <a:off x="838200" y="1600201"/>
            <a:ext cx="5181600" cy="4199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1"/>
            <a:ext cx="5181600" cy="4199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739397096"/>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531960"/>
          </a:xfrm>
        </p:spPr>
        <p:txBody>
          <a:bodyPr/>
          <a:lstStyle/>
          <a:p>
            <a:r>
              <a:rPr lang="en-US"/>
              <a:t>Click to edit Master title style</a:t>
            </a:r>
          </a:p>
        </p:txBody>
      </p:sp>
      <p:sp>
        <p:nvSpPr>
          <p:cNvPr id="3" name="Text Placeholder 2"/>
          <p:cNvSpPr>
            <a:spLocks noGrp="1"/>
          </p:cNvSpPr>
          <p:nvPr>
            <p:ph type="body" idx="1"/>
          </p:nvPr>
        </p:nvSpPr>
        <p:spPr>
          <a:xfrm>
            <a:off x="839788" y="1600200"/>
            <a:ext cx="5157787" cy="528638"/>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09801"/>
            <a:ext cx="5157787" cy="30596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00200"/>
            <a:ext cx="5183188" cy="528638"/>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09801"/>
            <a:ext cx="5183188" cy="305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74731386"/>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p:cNvSpPr>
            <a:spLocks noGrp="1"/>
          </p:cNvSpPr>
          <p:nvPr>
            <p:ph type="body" sz="quarter" idx="13"/>
          </p:nvPr>
        </p:nvSpPr>
        <p:spPr>
          <a:xfrm>
            <a:off x="838200" y="897085"/>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87516806"/>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1019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39875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118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19889"/>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018528"/>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399"/>
            <a:ext cx="3932237" cy="31428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753452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07C26D0-3FBE-4CD6-9C6B-339106FCB1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4391" y="2614520"/>
            <a:ext cx="6173808" cy="1043080"/>
          </a:xfrm>
          <a:prstGeom prst="rect">
            <a:avLst/>
          </a:prstGeom>
        </p:spPr>
        <p:txBody>
          <a:bodyPr>
            <a:normAutofit/>
          </a:bodyPr>
          <a:lstStyle>
            <a:lvl1pPr>
              <a:defRPr sz="3001"/>
            </a:lvl1pPr>
          </a:lstStyle>
          <a:p>
            <a:r>
              <a:rPr lang="en-US" dirty="0"/>
              <a:t>Click to edit Master title style</a:t>
            </a:r>
          </a:p>
        </p:txBody>
      </p:sp>
      <p:sp>
        <p:nvSpPr>
          <p:cNvPr id="3" name="Subtitle 2"/>
          <p:cNvSpPr>
            <a:spLocks noGrp="1"/>
          </p:cNvSpPr>
          <p:nvPr>
            <p:ph type="subTitle" idx="1"/>
          </p:nvPr>
        </p:nvSpPr>
        <p:spPr>
          <a:xfrm>
            <a:off x="684391" y="3733800"/>
            <a:ext cx="6173808" cy="1371600"/>
          </a:xfrm>
          <a:prstGeom prst="rect">
            <a:avLst/>
          </a:prstGeom>
        </p:spPr>
        <p:txBody>
          <a:bodyPr>
            <a:normAutofit/>
          </a:bodyPr>
          <a:lstStyle>
            <a:lvl1pPr marL="0" indent="0" algn="l">
              <a:buNone/>
              <a:defRPr sz="2101">
                <a:solidFill>
                  <a:srgbClr val="FFFFFF"/>
                </a:solidFill>
              </a:defRPr>
            </a:lvl1pPr>
            <a:lvl2pPr marL="342997" indent="0" algn="ctr">
              <a:buNone/>
              <a:defRPr>
                <a:solidFill>
                  <a:schemeClr val="tx1">
                    <a:tint val="75000"/>
                  </a:schemeClr>
                </a:solidFill>
              </a:defRPr>
            </a:lvl2pPr>
            <a:lvl3pPr marL="685994" indent="0" algn="ctr">
              <a:buNone/>
              <a:defRPr>
                <a:solidFill>
                  <a:schemeClr val="tx1">
                    <a:tint val="75000"/>
                  </a:schemeClr>
                </a:solidFill>
              </a:defRPr>
            </a:lvl3pPr>
            <a:lvl4pPr marL="1028991" indent="0" algn="ctr">
              <a:buNone/>
              <a:defRPr>
                <a:solidFill>
                  <a:schemeClr val="tx1">
                    <a:tint val="75000"/>
                  </a:schemeClr>
                </a:solidFill>
              </a:defRPr>
            </a:lvl4pPr>
            <a:lvl5pPr marL="1371989" indent="0" algn="ctr">
              <a:buNone/>
              <a:defRPr>
                <a:solidFill>
                  <a:schemeClr val="tx1">
                    <a:tint val="75000"/>
                  </a:schemeClr>
                </a:solidFill>
              </a:defRPr>
            </a:lvl5pPr>
            <a:lvl6pPr marL="1714986" indent="0" algn="ctr">
              <a:buNone/>
              <a:defRPr>
                <a:solidFill>
                  <a:schemeClr val="tx1">
                    <a:tint val="75000"/>
                  </a:schemeClr>
                </a:solidFill>
              </a:defRPr>
            </a:lvl6pPr>
            <a:lvl7pPr marL="2057983" indent="0" algn="ctr">
              <a:buNone/>
              <a:defRPr>
                <a:solidFill>
                  <a:schemeClr val="tx1">
                    <a:tint val="75000"/>
                  </a:schemeClr>
                </a:solidFill>
              </a:defRPr>
            </a:lvl7pPr>
            <a:lvl8pPr marL="2400980" indent="0" algn="ctr">
              <a:buNone/>
              <a:defRPr>
                <a:solidFill>
                  <a:schemeClr val="tx1">
                    <a:tint val="75000"/>
                  </a:schemeClr>
                </a:solidFill>
              </a:defRPr>
            </a:lvl8pPr>
            <a:lvl9pPr marL="274397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5496393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6"/>
            <a:ext cx="10515600" cy="58654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219201"/>
            <a:ext cx="10515600" cy="4906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11383"/>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6D7D-2315-48E0-A948-BA914551D07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CD54AF-0A8A-4253-ABDE-4DB4BD39C0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460879"/>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0109-10E8-4A43-9700-9972B82033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E0FA88-8616-49DB-8BB9-CD15B36D8A8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7276760"/>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CACB-01B6-488B-BFA2-D2638FB91AC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ED7346-EC73-49D6-8A77-6B7172B535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4918384"/>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3674-DEC1-40D0-929E-24EFF56ABF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F3E607-38C1-41F0-88CD-D3CAA2D5FC5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454D5-7BC4-479C-AD6D-4D35CBE6723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025380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1565-8586-48BE-AB60-14C0CAD18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1D5797A-ADEA-4D07-844F-6CB6537096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0439E4-01E5-426E-A889-2A8F2C36D6A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9C6849-AD0C-439A-8721-02B31A1C3E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26F142-6890-44DA-830A-4279F00857E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70046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4878-A5E5-4033-8BAC-25569AE147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1478556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46141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1A34-C089-448B-B7DE-E06ED497E86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0A86BF-B3B8-4BAB-AF89-46700DA01D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AE5B8B-5CB4-4EFD-89FF-F0DAE63747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56217579"/>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B159-F87D-47B5-B910-417AC6992E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057BF-3675-422C-9BD0-7442C6A99F5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1C27D6-8D0D-445E-81B9-CFCFCBD99C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72DCEB-79BC-4B62-8BA8-FF7179F97460}"/>
              </a:ext>
            </a:extLst>
          </p:cNvPr>
          <p:cNvSpPr>
            <a:spLocks noGrp="1"/>
          </p:cNvSpPr>
          <p:nvPr>
            <p:ph type="dt" sz="half" idx="10"/>
          </p:nvPr>
        </p:nvSpPr>
        <p:spPr>
          <a:xfrm>
            <a:off x="838200" y="6356350"/>
            <a:ext cx="2743200" cy="365125"/>
          </a:xfrm>
          <a:prstGeom prst="rect">
            <a:avLst/>
          </a:prstGeom>
        </p:spPr>
        <p:txBody>
          <a:bodyPr/>
          <a:lstStyle/>
          <a:p>
            <a:fld id="{68927445-B13A-408D-8D11-37D87006AFEC}" type="datetimeFigureOut">
              <a:rPr lang="en-US" smtClean="0"/>
              <a:t>12/11/2018</a:t>
            </a:fld>
            <a:endParaRPr lang="en-US" dirty="0"/>
          </a:p>
        </p:txBody>
      </p:sp>
      <p:sp>
        <p:nvSpPr>
          <p:cNvPr id="6" name="Footer Placeholder 5">
            <a:extLst>
              <a:ext uri="{FF2B5EF4-FFF2-40B4-BE49-F238E27FC236}">
                <a16:creationId xmlns:a16="http://schemas.microsoft.com/office/drawing/2014/main" id="{B10CB17F-0621-48E8-A6FC-B880947AA44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315EC30-A214-4E1E-8237-C472A490EF98}"/>
              </a:ext>
            </a:extLst>
          </p:cNvPr>
          <p:cNvSpPr>
            <a:spLocks noGrp="1"/>
          </p:cNvSpPr>
          <p:nvPr>
            <p:ph type="sldNum" sz="quarter" idx="12"/>
          </p:nvPr>
        </p:nvSpPr>
        <p:spPr>
          <a:xfrm>
            <a:off x="8610600" y="6356350"/>
            <a:ext cx="2743200" cy="365125"/>
          </a:xfrm>
          <a:prstGeom prst="rect">
            <a:avLst/>
          </a:prstGeom>
        </p:spPr>
        <p:txBody>
          <a:bodyPr/>
          <a:lstStyle/>
          <a:p>
            <a:fld id="{615BFFFF-3FF4-4FE6-B450-875FB998573C}" type="slidenum">
              <a:rPr lang="en-US" smtClean="0"/>
              <a:t>‹#›</a:t>
            </a:fld>
            <a:endParaRPr lang="en-US" dirty="0"/>
          </a:p>
        </p:txBody>
      </p:sp>
    </p:spTree>
    <p:extLst>
      <p:ext uri="{BB962C8B-B14F-4D97-AF65-F5344CB8AC3E}">
        <p14:creationId xmlns:p14="http://schemas.microsoft.com/office/powerpoint/2010/main" val="64012424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A504-4BAD-4FBA-9B61-AA44C768E5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5776E-CF1E-4714-A8EA-35891849E6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87270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745993"/>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9CA73-87FC-4926-BCF3-4385FE3B4C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77135-BE94-455E-A398-65BE403C48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67510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Slide - Spli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6" cy="912038"/>
          </a:xfrm>
          <a:prstGeom prst="rect">
            <a:avLst/>
          </a:prstGeom>
        </p:spPr>
        <p:txBody>
          <a:bodyPr vert="horz" lIns="64291" tIns="32146" rIns="64291" bIns="32146" anchor="b"/>
          <a:lstStyle>
            <a:lvl1pPr algn="l">
              <a:lnSpc>
                <a:spcPct val="90000"/>
              </a:lnSpc>
              <a:defRPr sz="34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762913" y="1851950"/>
            <a:ext cx="5134928"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
        <p:nvSpPr>
          <p:cNvPr id="6" name="Text Placeholder 5"/>
          <p:cNvSpPr>
            <a:spLocks noGrp="1"/>
          </p:cNvSpPr>
          <p:nvPr>
            <p:ph type="body" sz="quarter" idx="17" hasCustomPrompt="1"/>
          </p:nvPr>
        </p:nvSpPr>
        <p:spPr>
          <a:xfrm>
            <a:off x="6310145" y="1851950"/>
            <a:ext cx="5128624"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68507350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10943167"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 1 col</a:t>
            </a:r>
            <a:endParaRPr lang="en-US" dirty="0"/>
          </a:p>
        </p:txBody>
      </p:sp>
      <p:sp>
        <p:nvSpPr>
          <p:cNvPr id="8" name="Text Placeholder 5"/>
          <p:cNvSpPr>
            <a:spLocks noGrp="1"/>
          </p:cNvSpPr>
          <p:nvPr>
            <p:ph type="body" sz="quarter" idx="15" hasCustomPrompt="1"/>
          </p:nvPr>
        </p:nvSpPr>
        <p:spPr>
          <a:xfrm>
            <a:off x="624418" y="1340768"/>
            <a:ext cx="10943167" cy="4896520"/>
          </a:xfrm>
          <a:prstGeom prst="rect">
            <a:avLst/>
          </a:prstGeom>
        </p:spPr>
        <p:txBody>
          <a:bodyPr vert="horz" lIns="0" tIns="0" rIns="0" bIns="36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68842907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8175444"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624418" y="1340768"/>
            <a:ext cx="8175444" cy="4896520"/>
          </a:xfrm>
          <a:prstGeom prst="rect">
            <a:avLst/>
          </a:prstGeom>
        </p:spPr>
        <p:txBody>
          <a:bodyPr vert="horz" lIns="0" tIns="0" rIns="0" bIns="36000" numCol="1" spcCol="360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114014070"/>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10943167"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 1 col</a:t>
            </a:r>
            <a:endParaRPr lang="en-US" dirty="0"/>
          </a:p>
        </p:txBody>
      </p:sp>
      <p:sp>
        <p:nvSpPr>
          <p:cNvPr id="8" name="Text Placeholder 5"/>
          <p:cNvSpPr>
            <a:spLocks noGrp="1"/>
          </p:cNvSpPr>
          <p:nvPr>
            <p:ph type="body" sz="quarter" idx="15" hasCustomPrompt="1"/>
          </p:nvPr>
        </p:nvSpPr>
        <p:spPr>
          <a:xfrm>
            <a:off x="624418" y="1340768"/>
            <a:ext cx="10943167" cy="4896520"/>
          </a:xfrm>
          <a:prstGeom prst="rect">
            <a:avLst/>
          </a:prstGeom>
        </p:spPr>
        <p:txBody>
          <a:bodyPr vert="horz" lIns="0" tIns="0" rIns="0" bIns="36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212236563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418" y="404813"/>
            <a:ext cx="8175444" cy="833833"/>
          </a:xfrm>
          <a:prstGeom prst="rect">
            <a:avLst/>
          </a:prstGeom>
        </p:spPr>
        <p:txBody>
          <a:bodyPr vert="horz" lIns="0" tIns="32146" rIns="0" bIns="32146" anchor="b"/>
          <a:lstStyle>
            <a:lvl1pPr algn="l">
              <a:lnSpc>
                <a:spcPct val="90000"/>
              </a:lnSpc>
              <a:defRPr sz="20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624418" y="1340768"/>
            <a:ext cx="8175444" cy="4896520"/>
          </a:xfrm>
          <a:prstGeom prst="rect">
            <a:avLst/>
          </a:prstGeom>
        </p:spPr>
        <p:txBody>
          <a:bodyPr vert="horz" lIns="0" tIns="0" rIns="0" bIns="36000" numCol="1" spcCol="360000"/>
          <a:lstStyle>
            <a:lvl1pPr marL="321457" indent="-321457" algn="l">
              <a:spcAft>
                <a:spcPts val="422"/>
              </a:spcAft>
              <a:buFontTx/>
              <a:buBlip>
                <a:blip r:embed="rId2"/>
              </a:buBlip>
              <a:defRPr sz="1600" b="0">
                <a:solidFill>
                  <a:schemeClr val="tx1"/>
                </a:solidFill>
                <a:latin typeface="Calibri"/>
                <a:cs typeface="Calibri"/>
              </a:defRPr>
            </a:lvl1pPr>
            <a:lvl2pPr marL="632790" indent="-321457" algn="l">
              <a:spcAft>
                <a:spcPts val="422"/>
              </a:spcAft>
              <a:buSzPct val="100000"/>
              <a:buFontTx/>
              <a:buBlip>
                <a:blip r:embed="rId3"/>
              </a:buBlip>
              <a:defRPr sz="1400">
                <a:solidFill>
                  <a:schemeClr val="tx1"/>
                </a:solidFill>
                <a:latin typeface="Calibri"/>
                <a:cs typeface="Calibri"/>
              </a:defRPr>
            </a:lvl2pPr>
            <a:lvl3pPr marL="961841" indent="-321457" algn="l">
              <a:spcAft>
                <a:spcPts val="422"/>
              </a:spcAft>
              <a:buSzPct val="100000"/>
              <a:buFontTx/>
              <a:buBlip>
                <a:blip r:embed="rId4"/>
              </a:buBlip>
              <a:defRPr sz="1200" baseline="0">
                <a:solidFill>
                  <a:schemeClr val="tx1"/>
                </a:solidFill>
                <a:latin typeface="Calibri"/>
                <a:cs typeface="Calibri"/>
              </a:defRPr>
            </a:lvl3pPr>
            <a:lvl4pPr marL="1282481" indent="-321457" algn="l">
              <a:spcAft>
                <a:spcPts val="422"/>
              </a:spcAft>
              <a:buFont typeface="Wingdings" pitchFamily="2" charset="2"/>
              <a:buChar char="§"/>
              <a:defRPr sz="11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686870259"/>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Slide - Spli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6" cy="912038"/>
          </a:xfrm>
          <a:prstGeom prst="rect">
            <a:avLst/>
          </a:prstGeom>
        </p:spPr>
        <p:txBody>
          <a:bodyPr vert="horz" lIns="64291" tIns="32146" rIns="64291" bIns="32146" anchor="b"/>
          <a:lstStyle>
            <a:lvl1pPr algn="l">
              <a:lnSpc>
                <a:spcPct val="90000"/>
              </a:lnSpc>
              <a:defRPr sz="3400"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762913" y="1851950"/>
            <a:ext cx="5134928"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
        <p:nvSpPr>
          <p:cNvPr id="5" name="Text Box 2"/>
          <p:cNvSpPr txBox="1">
            <a:spLocks noGrp="1" noChangeArrowheads="1"/>
          </p:cNvSpPr>
          <p:nvPr>
            <p:ph type="sldNum" sz="quarter" idx="16"/>
          </p:nvPr>
        </p:nvSpPr>
        <p:spPr>
          <a:ln/>
        </p:spPr>
        <p:txBody>
          <a:bodyPr/>
          <a:lstStyle>
            <a:lvl1pPr>
              <a:defRPr/>
            </a:lvl1pPr>
          </a:lstStyle>
          <a:p>
            <a:pPr>
              <a:defRPr/>
            </a:pPr>
            <a:fld id="{AA77BD2B-0BA1-164B-B7A4-E68B4B9F8FCE}" type="slidenum">
              <a:rPr lang="en-US"/>
              <a:pPr>
                <a:defRPr/>
              </a:pPr>
              <a:t>‹#›</a:t>
            </a:fld>
            <a:endParaRPr lang="en-US" dirty="0"/>
          </a:p>
        </p:txBody>
      </p:sp>
      <p:sp>
        <p:nvSpPr>
          <p:cNvPr id="6" name="Text Placeholder 5"/>
          <p:cNvSpPr>
            <a:spLocks noGrp="1"/>
          </p:cNvSpPr>
          <p:nvPr>
            <p:ph type="body" sz="quarter" idx="17" hasCustomPrompt="1"/>
          </p:nvPr>
        </p:nvSpPr>
        <p:spPr>
          <a:xfrm>
            <a:off x="6310145" y="1851950"/>
            <a:ext cx="5128624"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172028748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057400" y="1128941"/>
            <a:ext cx="7797800" cy="763360"/>
          </a:xfrm>
          <a:prstGeom prst="rect">
            <a:avLst/>
          </a:prstGeom>
        </p:spPr>
        <p:txBody>
          <a:bodyPr/>
          <a:lstStyle>
            <a:lvl1pPr>
              <a:defRPr sz="3400" b="1" i="0" baseline="0">
                <a:latin typeface="arial narrow" charset="0"/>
              </a:defRPr>
            </a:lvl1pPr>
          </a:lstStyle>
          <a:p>
            <a:r>
              <a:rPr lang="en-US" dirty="0"/>
              <a:t>Click to edit Master title style</a:t>
            </a:r>
          </a:p>
        </p:txBody>
      </p:sp>
      <p:sp>
        <p:nvSpPr>
          <p:cNvPr id="3" name="Text Placeholder 7"/>
          <p:cNvSpPr>
            <a:spLocks noGrp="1"/>
          </p:cNvSpPr>
          <p:nvPr>
            <p:ph type="body" sz="quarter" idx="13"/>
          </p:nvPr>
        </p:nvSpPr>
        <p:spPr>
          <a:xfrm>
            <a:off x="2057400" y="2069116"/>
            <a:ext cx="7797800" cy="400952"/>
          </a:xfrm>
          <a:prstGeom prst="rect">
            <a:avLst/>
          </a:prstGeom>
        </p:spPr>
        <p:txBody>
          <a:bodyPr>
            <a:noAutofit/>
          </a:bodyPr>
          <a:lstStyle>
            <a:lvl1pPr marL="0" indent="0">
              <a:buNone/>
              <a:defRPr sz="2400" b="1" i="1" baseline="0">
                <a:latin typeface="arial narrow"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121017076"/>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057400" y="1128940"/>
            <a:ext cx="7797800" cy="940175"/>
          </a:xfrm>
          <a:prstGeom prst="rect">
            <a:avLst/>
          </a:prstGeom>
        </p:spPr>
        <p:txBody>
          <a:bodyPr/>
          <a:lstStyle>
            <a:lvl1pPr>
              <a:defRPr sz="3400" b="1" i="0" baseline="0">
                <a:latin typeface="arial narrow" charset="0"/>
              </a:defRPr>
            </a:lvl1pPr>
          </a:lstStyle>
          <a:p>
            <a:r>
              <a:rPr lang="en-US"/>
              <a:t>Click to edit Master title style</a:t>
            </a:r>
            <a:endParaRPr lang="en-US" dirty="0"/>
          </a:p>
        </p:txBody>
      </p:sp>
      <p:sp>
        <p:nvSpPr>
          <p:cNvPr id="3" name="Text Placeholder 7"/>
          <p:cNvSpPr>
            <a:spLocks noGrp="1"/>
          </p:cNvSpPr>
          <p:nvPr>
            <p:ph type="body" sz="quarter" idx="13"/>
          </p:nvPr>
        </p:nvSpPr>
        <p:spPr>
          <a:xfrm>
            <a:off x="2057400" y="2361216"/>
            <a:ext cx="7797800" cy="902684"/>
          </a:xfrm>
          <a:prstGeom prst="rect">
            <a:avLst/>
          </a:prstGeom>
        </p:spPr>
        <p:txBody>
          <a:bodyPr>
            <a:noAutofit/>
          </a:bodyPr>
          <a:lstStyle>
            <a:lvl1pPr marL="0" indent="0">
              <a:buNone/>
              <a:defRPr sz="2400" b="0" i="0" baseline="0">
                <a:latin typeface="arial narrow" charset="0"/>
              </a:defRPr>
            </a:lvl1pPr>
            <a:lvl2pPr marL="457200" indent="0">
              <a:buNone/>
              <a:defRPr sz="2000" baseline="0">
                <a:latin typeface="arial narrow" charset="0"/>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13440164"/>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B6463052-271A-4F79-8A62-353409C0B1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9988" y="1173163"/>
            <a:ext cx="976630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901753"/>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3.png"/><Relationship Id="rId2" Type="http://schemas.openxmlformats.org/officeDocument/2006/relationships/slideLayout" Target="../slideLayouts/slideLayout21.xml"/><Relationship Id="rId16"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400" y="5524814"/>
            <a:ext cx="12236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838200" y="365125"/>
            <a:ext cx="10515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 name="Text Placeholder 2"/>
          <p:cNvSpPr>
            <a:spLocks noGrp="1"/>
          </p:cNvSpPr>
          <p:nvPr>
            <p:ph type="body" idx="1"/>
          </p:nvPr>
        </p:nvSpPr>
        <p:spPr bwMode="auto">
          <a:xfrm>
            <a:off x="835025" y="1600200"/>
            <a:ext cx="10515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5" name="Picture 2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98425"/>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C283A6F-7C69-4F8A-963E-D24AF02F9CB1}"/>
              </a:ext>
            </a:extLst>
          </p:cNvPr>
          <p:cNvSpPr txBox="1"/>
          <p:nvPr userDrawn="1"/>
        </p:nvSpPr>
        <p:spPr>
          <a:xfrm>
            <a:off x="3616325" y="6477000"/>
            <a:ext cx="4953000" cy="307777"/>
          </a:xfrm>
          <a:prstGeom prst="rect">
            <a:avLst/>
          </a:prstGeom>
          <a:noFill/>
        </p:spPr>
        <p:txBody>
          <a:bodyPr wrap="square" rtlCol="0">
            <a:spAutoFit/>
          </a:bodyPr>
          <a:lstStyle/>
          <a:p>
            <a:pPr algn="ctr"/>
            <a:r>
              <a:rPr lang="en-US" sz="1400" b="1" dirty="0">
                <a:solidFill>
                  <a:schemeClr val="bg1">
                    <a:lumMod val="50000"/>
                  </a:schemeClr>
                </a:solidFill>
                <a:latin typeface="Arial" panose="020B0604020202020204" pitchFamily="34" charset="0"/>
                <a:cs typeface="Arial" panose="020B0604020202020204" pitchFamily="34" charset="0"/>
              </a:rPr>
              <a:t>E</a:t>
            </a:r>
            <a:r>
              <a:rPr lang="en-US" sz="1200" dirty="0">
                <a:solidFill>
                  <a:schemeClr val="bg1">
                    <a:lumMod val="50000"/>
                  </a:schemeClr>
                </a:solidFill>
                <a:latin typeface="Arial" panose="020B0604020202020204" pitchFamily="34" charset="0"/>
                <a:cs typeface="Arial" panose="020B0604020202020204" pitchFamily="34" charset="0"/>
              </a:rPr>
              <a:t>mployee </a:t>
            </a:r>
            <a:r>
              <a:rPr lang="en-US" sz="1400" b="1" dirty="0">
                <a:solidFill>
                  <a:schemeClr val="bg1">
                    <a:lumMod val="50000"/>
                  </a:schemeClr>
                </a:solidFill>
                <a:latin typeface="Arial" panose="020B0604020202020204" pitchFamily="34" charset="0"/>
                <a:cs typeface="Arial" panose="020B0604020202020204" pitchFamily="34" charset="0"/>
              </a:rPr>
              <a:t>A</a:t>
            </a:r>
            <a:r>
              <a:rPr lang="en-US" sz="1200" dirty="0">
                <a:solidFill>
                  <a:schemeClr val="bg1">
                    <a:lumMod val="50000"/>
                  </a:schemeClr>
                </a:solidFill>
                <a:latin typeface="Arial" panose="020B0604020202020204" pitchFamily="34" charset="0"/>
                <a:cs typeface="Arial" panose="020B0604020202020204" pitchFamily="34" charset="0"/>
              </a:rPr>
              <a:t>ssistance </a:t>
            </a:r>
            <a:r>
              <a:rPr lang="en-US" sz="1400" b="1" dirty="0">
                <a:solidFill>
                  <a:schemeClr val="bg1">
                    <a:lumMod val="50000"/>
                  </a:schemeClr>
                </a:solidFill>
                <a:latin typeface="Arial" panose="020B0604020202020204" pitchFamily="34" charset="0"/>
                <a:cs typeface="Arial" panose="020B0604020202020204" pitchFamily="34" charset="0"/>
              </a:rPr>
              <a:t>P</a:t>
            </a:r>
            <a:r>
              <a:rPr lang="en-US" sz="1200" dirty="0">
                <a:solidFill>
                  <a:schemeClr val="bg1">
                    <a:lumMod val="50000"/>
                  </a:schemeClr>
                </a:solidFill>
                <a:latin typeface="Arial" panose="020B0604020202020204" pitchFamily="34" charset="0"/>
                <a:cs typeface="Arial" panose="020B0604020202020204" pitchFamily="34" charset="0"/>
              </a:rPr>
              <a:t>rogram    2019</a:t>
            </a:r>
          </a:p>
        </p:txBody>
      </p:sp>
      <p:pic>
        <p:nvPicPr>
          <p:cNvPr id="11" name="Picture 5">
            <a:extLst>
              <a:ext uri="{FF2B5EF4-FFF2-40B4-BE49-F238E27FC236}">
                <a16:creationId xmlns:a16="http://schemas.microsoft.com/office/drawing/2014/main" id="{9427F953-71CF-4D13-AFE6-3C5424348B3E}"/>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74638" y="6484938"/>
            <a:ext cx="9556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35238423,&quot;Placement&quot;:&quot;Footer&quot;}">
            <a:extLst>
              <a:ext uri="{FF2B5EF4-FFF2-40B4-BE49-F238E27FC236}">
                <a16:creationId xmlns:a16="http://schemas.microsoft.com/office/drawing/2014/main" id="{B4CB8539-5038-413A-96A6-7C3EB268BDA3}"/>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24300585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0" r:id="rId3"/>
    <p:sldLayoutId id="2147483712" r:id="rId4"/>
    <p:sldLayoutId id="2147483713" r:id="rId5"/>
    <p:sldLayoutId id="2147483714" r:id="rId6"/>
  </p:sldLayoutIdLst>
  <mc:AlternateContent xmlns:mc="http://schemas.openxmlformats.org/markup-compatibility/2006">
    <mc:Choice xmlns:p14="http://schemas.microsoft.com/office/powerpoint/2010/main" Requires="p14">
      <p:transition spd="slow" p14:dur="5500"/>
    </mc:Choice>
    <mc:Fallback>
      <p:transition spd="slow"/>
    </mc:Fallback>
  </mc:AlternateContent>
  <p:txStyles>
    <p:titleStyle>
      <a:lvl1pPr algn="l" defTabSz="342997" rtl="0" eaLnBrk="1" latinLnBrk="0" hangingPunct="1">
        <a:spcBef>
          <a:spcPct val="0"/>
        </a:spcBef>
        <a:buNone/>
        <a:defRPr sz="2800" kern="1200">
          <a:solidFill>
            <a:schemeClr val="tx1"/>
          </a:solidFill>
          <a:latin typeface="Arial Black"/>
          <a:ea typeface="+mj-ea"/>
          <a:cs typeface="Arial Black"/>
        </a:defRPr>
      </a:lvl1pPr>
    </p:titleStyle>
    <p:body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7" rtl="0" eaLnBrk="1" latinLnBrk="0" hangingPunct="1">
        <a:defRPr sz="1350" kern="1200">
          <a:solidFill>
            <a:schemeClr val="tx1"/>
          </a:solidFill>
          <a:latin typeface="+mn-lt"/>
          <a:ea typeface="+mn-ea"/>
          <a:cs typeface="+mn-cs"/>
        </a:defRPr>
      </a:lvl1pPr>
      <a:lvl2pPr marL="342997" algn="l" defTabSz="342997" rtl="0" eaLnBrk="1" latinLnBrk="0" hangingPunct="1">
        <a:defRPr sz="1350" kern="1200">
          <a:solidFill>
            <a:schemeClr val="tx1"/>
          </a:solidFill>
          <a:latin typeface="+mn-lt"/>
          <a:ea typeface="+mn-ea"/>
          <a:cs typeface="+mn-cs"/>
        </a:defRPr>
      </a:lvl2pPr>
      <a:lvl3pPr marL="685994" algn="l" defTabSz="342997" rtl="0" eaLnBrk="1" latinLnBrk="0" hangingPunct="1">
        <a:defRPr sz="1350" kern="1200">
          <a:solidFill>
            <a:schemeClr val="tx1"/>
          </a:solidFill>
          <a:latin typeface="+mn-lt"/>
          <a:ea typeface="+mn-ea"/>
          <a:cs typeface="+mn-cs"/>
        </a:defRPr>
      </a:lvl3pPr>
      <a:lvl4pPr marL="1028991" algn="l" defTabSz="342997" rtl="0" eaLnBrk="1" latinLnBrk="0" hangingPunct="1">
        <a:defRPr sz="1350" kern="1200">
          <a:solidFill>
            <a:schemeClr val="tx1"/>
          </a:solidFill>
          <a:latin typeface="+mn-lt"/>
          <a:ea typeface="+mn-ea"/>
          <a:cs typeface="+mn-cs"/>
        </a:defRPr>
      </a:lvl4pPr>
      <a:lvl5pPr marL="1371989" algn="l" defTabSz="342997" rtl="0" eaLnBrk="1" latinLnBrk="0" hangingPunct="1">
        <a:defRPr sz="1350" kern="1200">
          <a:solidFill>
            <a:schemeClr val="tx1"/>
          </a:solidFill>
          <a:latin typeface="+mn-lt"/>
          <a:ea typeface="+mn-ea"/>
          <a:cs typeface="+mn-cs"/>
        </a:defRPr>
      </a:lvl5pPr>
      <a:lvl6pPr marL="1714986" algn="l" defTabSz="342997" rtl="0" eaLnBrk="1" latinLnBrk="0" hangingPunct="1">
        <a:defRPr sz="1350" kern="1200">
          <a:solidFill>
            <a:schemeClr val="tx1"/>
          </a:solidFill>
          <a:latin typeface="+mn-lt"/>
          <a:ea typeface="+mn-ea"/>
          <a:cs typeface="+mn-cs"/>
        </a:defRPr>
      </a:lvl6pPr>
      <a:lvl7pPr marL="2057983" algn="l" defTabSz="342997" rtl="0" eaLnBrk="1" latinLnBrk="0" hangingPunct="1">
        <a:defRPr sz="1350" kern="1200">
          <a:solidFill>
            <a:schemeClr val="tx1"/>
          </a:solidFill>
          <a:latin typeface="+mn-lt"/>
          <a:ea typeface="+mn-ea"/>
          <a:cs typeface="+mn-cs"/>
        </a:defRPr>
      </a:lvl7pPr>
      <a:lvl8pPr marL="2400980" algn="l" defTabSz="342997" rtl="0" eaLnBrk="1" latinLnBrk="0" hangingPunct="1">
        <a:defRPr sz="1350" kern="1200">
          <a:solidFill>
            <a:schemeClr val="tx1"/>
          </a:solidFill>
          <a:latin typeface="+mn-lt"/>
          <a:ea typeface="+mn-ea"/>
          <a:cs typeface="+mn-cs"/>
        </a:defRPr>
      </a:lvl8pPr>
      <a:lvl9pPr marL="2743977" algn="l" defTabSz="342997"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AFC57D0F-4754-4794-96E7-EE04CCE4B1F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7">
            <a:extLst>
              <a:ext uri="{FF2B5EF4-FFF2-40B4-BE49-F238E27FC236}">
                <a16:creationId xmlns:a16="http://schemas.microsoft.com/office/drawing/2014/main" id="{0B0F40B9-D70D-4046-BAF4-9EA888CEC0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35238423,&quot;Placement&quot;:&quot;Footer&quot;}">
            <a:extLst>
              <a:ext uri="{FF2B5EF4-FFF2-40B4-BE49-F238E27FC236}">
                <a16:creationId xmlns:a16="http://schemas.microsoft.com/office/drawing/2014/main" id="{78018E17-1520-493F-9C48-4AC586AAA4C4}"/>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91227376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mc:AlternateContent xmlns:mc="http://schemas.openxmlformats.org/markup-compatibility/2006">
    <mc:Choice xmlns:p14="http://schemas.microsoft.com/office/powerpoint/2010/main" Requires="p14">
      <p:transition spd="slow" p14:dur="5500"/>
    </mc:Choice>
    <mc:Fallback>
      <p:transition spd="slow"/>
    </mc:Fallback>
  </mc:AlternateConten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6785D681-1DEA-4F7A-AF76-9A5F50C0B09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400" y="5402263"/>
            <a:ext cx="12236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0EE6BA59-4EC7-4293-9B05-E15DD63F5FEE}"/>
              </a:ext>
            </a:extLst>
          </p:cNvPr>
          <p:cNvSpPr>
            <a:spLocks noGrp="1"/>
          </p:cNvSpPr>
          <p:nvPr>
            <p:ph type="title"/>
          </p:nvPr>
        </p:nvSpPr>
        <p:spPr bwMode="auto">
          <a:xfrm>
            <a:off x="838200" y="365125"/>
            <a:ext cx="10515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899C5EAE-1DA2-4F55-AF39-981078E4C1CA}"/>
              </a:ext>
            </a:extLst>
          </p:cNvPr>
          <p:cNvSpPr>
            <a:spLocks noGrp="1"/>
          </p:cNvSpPr>
          <p:nvPr>
            <p:ph type="body" idx="1"/>
          </p:nvPr>
        </p:nvSpPr>
        <p:spPr bwMode="auto">
          <a:xfrm>
            <a:off x="835025" y="1600200"/>
            <a:ext cx="10515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6" name="Picture 27">
            <a:extLst>
              <a:ext uri="{FF2B5EF4-FFF2-40B4-BE49-F238E27FC236}">
                <a16:creationId xmlns:a16="http://schemas.microsoft.com/office/drawing/2014/main" id="{5C30B029-266D-44EF-B449-7FE8471BA8E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a:extLst>
              <a:ext uri="{FF2B5EF4-FFF2-40B4-BE49-F238E27FC236}">
                <a16:creationId xmlns:a16="http://schemas.microsoft.com/office/drawing/2014/main" id="{59E03ECC-1958-42F2-BD16-211061BCE2A7}"/>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98425"/>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1">
            <a:extLst>
              <a:ext uri="{FF2B5EF4-FFF2-40B4-BE49-F238E27FC236}">
                <a16:creationId xmlns:a16="http://schemas.microsoft.com/office/drawing/2014/main" id="{5007BC9F-39AD-42F1-8C8D-6E1EBAD54F6B}"/>
              </a:ext>
            </a:extLst>
          </p:cNvPr>
          <p:cNvPicPr>
            <a:picLocks noChangeAspect="1"/>
          </p:cNvPicPr>
          <p:nvPr userDrawn="1"/>
        </p:nvPicPr>
        <p:blipFill>
          <a:blip r:embed="rId13">
            <a:extLst>
              <a:ext uri="{28A0092B-C50C-407E-A947-70E740481C1C}">
                <a14:useLocalDpi xmlns:a14="http://schemas.microsoft.com/office/drawing/2010/main" val="0"/>
              </a:ext>
            </a:extLst>
          </a:blip>
          <a:srcRect l="23145" t="8144" r="19849" b="59247"/>
          <a:stretch>
            <a:fillRect/>
          </a:stretch>
        </p:blipFill>
        <p:spPr bwMode="auto">
          <a:xfrm>
            <a:off x="274638" y="6510338"/>
            <a:ext cx="9509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E1CB6B3-6302-400F-ADED-CDCB3FBAF23B}"/>
              </a:ext>
            </a:extLst>
          </p:cNvPr>
          <p:cNvSpPr txBox="1"/>
          <p:nvPr userDrawn="1"/>
        </p:nvSpPr>
        <p:spPr>
          <a:xfrm>
            <a:off x="3616325" y="6477000"/>
            <a:ext cx="4953000" cy="307777"/>
          </a:xfrm>
          <a:prstGeom prst="rect">
            <a:avLst/>
          </a:prstGeom>
          <a:noFill/>
        </p:spPr>
        <p:txBody>
          <a:bodyPr wrap="square" rtlCol="0">
            <a:spAutoFit/>
          </a:bodyPr>
          <a:lstStyle/>
          <a:p>
            <a:pPr algn="ctr"/>
            <a:r>
              <a:rPr lang="en-US" sz="1400" b="1" dirty="0">
                <a:solidFill>
                  <a:schemeClr val="bg1">
                    <a:lumMod val="50000"/>
                  </a:schemeClr>
                </a:solidFill>
                <a:latin typeface="Arial" panose="020B0604020202020204" pitchFamily="34" charset="0"/>
                <a:cs typeface="Arial" panose="020B0604020202020204" pitchFamily="34" charset="0"/>
              </a:rPr>
              <a:t>E</a:t>
            </a:r>
            <a:r>
              <a:rPr lang="en-US" sz="1200" dirty="0">
                <a:solidFill>
                  <a:schemeClr val="bg1">
                    <a:lumMod val="50000"/>
                  </a:schemeClr>
                </a:solidFill>
                <a:latin typeface="Arial" panose="020B0604020202020204" pitchFamily="34" charset="0"/>
                <a:cs typeface="Arial" panose="020B0604020202020204" pitchFamily="34" charset="0"/>
              </a:rPr>
              <a:t>mployee </a:t>
            </a:r>
            <a:r>
              <a:rPr lang="en-US" sz="1400" b="1" dirty="0">
                <a:solidFill>
                  <a:schemeClr val="bg1">
                    <a:lumMod val="50000"/>
                  </a:schemeClr>
                </a:solidFill>
                <a:latin typeface="Arial" panose="020B0604020202020204" pitchFamily="34" charset="0"/>
                <a:cs typeface="Arial" panose="020B0604020202020204" pitchFamily="34" charset="0"/>
              </a:rPr>
              <a:t>A</a:t>
            </a:r>
            <a:r>
              <a:rPr lang="en-US" sz="1200" dirty="0">
                <a:solidFill>
                  <a:schemeClr val="bg1">
                    <a:lumMod val="50000"/>
                  </a:schemeClr>
                </a:solidFill>
                <a:latin typeface="Arial" panose="020B0604020202020204" pitchFamily="34" charset="0"/>
                <a:cs typeface="Arial" panose="020B0604020202020204" pitchFamily="34" charset="0"/>
              </a:rPr>
              <a:t>ssistance </a:t>
            </a:r>
            <a:r>
              <a:rPr lang="en-US" sz="1400" b="1" dirty="0">
                <a:solidFill>
                  <a:schemeClr val="bg1">
                    <a:lumMod val="50000"/>
                  </a:schemeClr>
                </a:solidFill>
                <a:latin typeface="Arial" panose="020B0604020202020204" pitchFamily="34" charset="0"/>
                <a:cs typeface="Arial" panose="020B0604020202020204" pitchFamily="34" charset="0"/>
              </a:rPr>
              <a:t>P</a:t>
            </a:r>
            <a:r>
              <a:rPr lang="en-US" sz="1200" dirty="0">
                <a:solidFill>
                  <a:schemeClr val="bg1">
                    <a:lumMod val="50000"/>
                  </a:schemeClr>
                </a:solidFill>
                <a:latin typeface="Arial" panose="020B0604020202020204" pitchFamily="34" charset="0"/>
                <a:cs typeface="Arial" panose="020B0604020202020204" pitchFamily="34" charset="0"/>
              </a:rPr>
              <a:t>rogram    2019</a:t>
            </a:r>
          </a:p>
        </p:txBody>
      </p:sp>
      <p:sp>
        <p:nvSpPr>
          <p:cNvPr id="2" name="MSIPCMContentMarking" descr="{&quot;HashCode&quot;:135238423,&quot;Placement&quot;:&quot;Footer&quot;}">
            <a:extLst>
              <a:ext uri="{FF2B5EF4-FFF2-40B4-BE49-F238E27FC236}">
                <a16:creationId xmlns:a16="http://schemas.microsoft.com/office/drawing/2014/main" id="{73FE7473-5F1D-49F4-B86F-FBF7A621A111}"/>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29104745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mc:AlternateContent xmlns:mc="http://schemas.openxmlformats.org/markup-compatibility/2006">
    <mc:Choice xmlns:p14="http://schemas.microsoft.com/office/powerpoint/2010/main" Requires="p14">
      <p:transition spd="slow" p14:dur="5500"/>
    </mc:Choice>
    <mc:Fallback>
      <p:transition spd="slow"/>
    </mc:Fallback>
  </mc:AlternateContent>
  <p:hf hdr="0" ftr="0" dt="0"/>
  <p:txStyles>
    <p:titleStyle>
      <a:lvl1pPr algn="l" rtl="0" eaLnBrk="0" fontAlgn="base" hangingPunct="0">
        <a:lnSpc>
          <a:spcPct val="90000"/>
        </a:lnSpc>
        <a:spcBef>
          <a:spcPct val="0"/>
        </a:spcBef>
        <a:spcAft>
          <a:spcPct val="0"/>
        </a:spcAft>
        <a:defRPr sz="3200" b="1" kern="1200">
          <a:solidFill>
            <a:schemeClr val="tx1"/>
          </a:solidFill>
          <a:latin typeface="Arial Narrow" panose="020B0606020202030204" pitchFamily="34" charset="0"/>
          <a:ea typeface="+mj-ea"/>
          <a:cs typeface="+mj-cs"/>
        </a:defRPr>
      </a:lvl1pPr>
      <a:lvl2pPr algn="l" rtl="0" eaLnBrk="0" fontAlgn="base" hangingPunct="0">
        <a:lnSpc>
          <a:spcPct val="90000"/>
        </a:lnSpc>
        <a:spcBef>
          <a:spcPct val="0"/>
        </a:spcBef>
        <a:spcAft>
          <a:spcPct val="0"/>
        </a:spcAft>
        <a:defRPr sz="3200" b="1">
          <a:solidFill>
            <a:schemeClr val="tx1"/>
          </a:solidFill>
          <a:latin typeface="Arial Narrow" charset="0"/>
        </a:defRPr>
      </a:lvl2pPr>
      <a:lvl3pPr algn="l" rtl="0" eaLnBrk="0" fontAlgn="base" hangingPunct="0">
        <a:lnSpc>
          <a:spcPct val="90000"/>
        </a:lnSpc>
        <a:spcBef>
          <a:spcPct val="0"/>
        </a:spcBef>
        <a:spcAft>
          <a:spcPct val="0"/>
        </a:spcAft>
        <a:defRPr sz="3200" b="1">
          <a:solidFill>
            <a:schemeClr val="tx1"/>
          </a:solidFill>
          <a:latin typeface="Arial Narrow" charset="0"/>
        </a:defRPr>
      </a:lvl3pPr>
      <a:lvl4pPr algn="l" rtl="0" eaLnBrk="0" fontAlgn="base" hangingPunct="0">
        <a:lnSpc>
          <a:spcPct val="90000"/>
        </a:lnSpc>
        <a:spcBef>
          <a:spcPct val="0"/>
        </a:spcBef>
        <a:spcAft>
          <a:spcPct val="0"/>
        </a:spcAft>
        <a:defRPr sz="3200" b="1">
          <a:solidFill>
            <a:schemeClr val="tx1"/>
          </a:solidFill>
          <a:latin typeface="Arial Narrow" charset="0"/>
        </a:defRPr>
      </a:lvl4pPr>
      <a:lvl5pPr algn="l" rtl="0" eaLnBrk="0" fontAlgn="base" hangingPunct="0">
        <a:lnSpc>
          <a:spcPct val="90000"/>
        </a:lnSpc>
        <a:spcBef>
          <a:spcPct val="0"/>
        </a:spcBef>
        <a:spcAft>
          <a:spcPct val="0"/>
        </a:spcAft>
        <a:defRPr sz="3200" b="1">
          <a:solidFill>
            <a:schemeClr val="tx1"/>
          </a:solidFill>
          <a:latin typeface="Arial Narrow" charset="0"/>
        </a:defRPr>
      </a:lvl5pPr>
      <a:lvl6pPr marL="457200" algn="l" rtl="0" fontAlgn="base">
        <a:lnSpc>
          <a:spcPct val="90000"/>
        </a:lnSpc>
        <a:spcBef>
          <a:spcPct val="0"/>
        </a:spcBef>
        <a:spcAft>
          <a:spcPct val="0"/>
        </a:spcAft>
        <a:defRPr sz="3200" b="1">
          <a:solidFill>
            <a:schemeClr val="tx1"/>
          </a:solidFill>
          <a:latin typeface="Arial Narrow" charset="0"/>
        </a:defRPr>
      </a:lvl6pPr>
      <a:lvl7pPr marL="914400" algn="l" rtl="0" fontAlgn="base">
        <a:lnSpc>
          <a:spcPct val="90000"/>
        </a:lnSpc>
        <a:spcBef>
          <a:spcPct val="0"/>
        </a:spcBef>
        <a:spcAft>
          <a:spcPct val="0"/>
        </a:spcAft>
        <a:defRPr sz="3200" b="1">
          <a:solidFill>
            <a:schemeClr val="tx1"/>
          </a:solidFill>
          <a:latin typeface="Arial Narrow" charset="0"/>
        </a:defRPr>
      </a:lvl7pPr>
      <a:lvl8pPr marL="1371600" algn="l" rtl="0" fontAlgn="base">
        <a:lnSpc>
          <a:spcPct val="90000"/>
        </a:lnSpc>
        <a:spcBef>
          <a:spcPct val="0"/>
        </a:spcBef>
        <a:spcAft>
          <a:spcPct val="0"/>
        </a:spcAft>
        <a:defRPr sz="3200" b="1">
          <a:solidFill>
            <a:schemeClr val="tx1"/>
          </a:solidFill>
          <a:latin typeface="Arial Narrow" charset="0"/>
        </a:defRPr>
      </a:lvl8pPr>
      <a:lvl9pPr marL="1828800" algn="l" rtl="0" fontAlgn="base">
        <a:lnSpc>
          <a:spcPct val="90000"/>
        </a:lnSpc>
        <a:spcBef>
          <a:spcPct val="0"/>
        </a:spcBef>
        <a:spcAft>
          <a:spcPct val="0"/>
        </a:spcAft>
        <a:defRPr sz="3200" b="1">
          <a:solidFill>
            <a:schemeClr val="tx1"/>
          </a:solidFill>
          <a:latin typeface="Arial Narrow"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rtl="0" eaLnBrk="0" fontAlgn="base" hangingPunct="0">
        <a:lnSpc>
          <a:spcPct val="90000"/>
        </a:lnSpc>
        <a:spcBef>
          <a:spcPts val="500"/>
        </a:spcBef>
        <a:spcAft>
          <a:spcPct val="0"/>
        </a:spcAft>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1143000" indent="-228600" algn="l" rtl="0" eaLnBrk="0" fontAlgn="base" hangingPunct="0">
        <a:lnSpc>
          <a:spcPct val="90000"/>
        </a:lnSpc>
        <a:spcBef>
          <a:spcPts val="500"/>
        </a:spcBef>
        <a:spcAft>
          <a:spcPct val="0"/>
        </a:spcAft>
        <a:buFont typeface="Wingdings" panose="05000000000000000000" pitchFamily="2" charset="2"/>
        <a:buChar char="§"/>
        <a:defRPr sz="2000" kern="1200">
          <a:solidFill>
            <a:schemeClr val="tx1"/>
          </a:solidFill>
          <a:latin typeface="Arial Narrow" panose="020B0606020202030204" pitchFamily="34" charset="0"/>
          <a:ea typeface="+mn-ea"/>
          <a:cs typeface="+mn-cs"/>
        </a:defRPr>
      </a:lvl3pPr>
      <a:lvl4pPr marL="1600200" indent="-228600" algn="l" rtl="0" eaLnBrk="0" fontAlgn="base" hangingPunct="0">
        <a:lnSpc>
          <a:spcPct val="90000"/>
        </a:lnSpc>
        <a:spcBef>
          <a:spcPts val="500"/>
        </a:spcBef>
        <a:spcAft>
          <a:spcPct val="0"/>
        </a:spcAft>
        <a:buFont typeface="Arial Narrow" panose="020B0606020202030204" pitchFamily="34" charset="0"/>
        <a:buChar char="−"/>
        <a:defRPr kern="1200">
          <a:solidFill>
            <a:schemeClr val="tx1"/>
          </a:solidFill>
          <a:latin typeface="Arial Narrow" panose="020B0606020202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7">
            <a:extLst>
              <a:ext uri="{FF2B5EF4-FFF2-40B4-BE49-F238E27FC236}">
                <a16:creationId xmlns:a16="http://schemas.microsoft.com/office/drawing/2014/main" id="{5F3C587A-79EC-49DF-BAF6-292CA380072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99713" y="6499225"/>
            <a:ext cx="1285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9E009258-FC40-405E-90A2-34F41570DCA3}"/>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98425"/>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97E1ECD5-BF8C-49EC-954D-AA6B576CF9ED}"/>
              </a:ext>
            </a:extLst>
          </p:cNvPr>
          <p:cNvSpPr txBox="1"/>
          <p:nvPr userDrawn="1"/>
        </p:nvSpPr>
        <p:spPr>
          <a:xfrm>
            <a:off x="3616325" y="6477000"/>
            <a:ext cx="4953000" cy="307777"/>
          </a:xfrm>
          <a:prstGeom prst="rect">
            <a:avLst/>
          </a:prstGeom>
          <a:noFill/>
        </p:spPr>
        <p:txBody>
          <a:bodyPr wrap="square" rtlCol="0">
            <a:spAutoFit/>
          </a:bodyPr>
          <a:lstStyle/>
          <a:p>
            <a:pPr algn="ctr"/>
            <a:r>
              <a:rPr lang="en-US" sz="1400" b="1" dirty="0">
                <a:solidFill>
                  <a:schemeClr val="bg1">
                    <a:lumMod val="50000"/>
                  </a:schemeClr>
                </a:solidFill>
                <a:latin typeface="Arial" panose="020B0604020202020204" pitchFamily="34" charset="0"/>
                <a:cs typeface="Arial" panose="020B0604020202020204" pitchFamily="34" charset="0"/>
              </a:rPr>
              <a:t>E</a:t>
            </a:r>
            <a:r>
              <a:rPr lang="en-US" sz="1200" dirty="0">
                <a:solidFill>
                  <a:schemeClr val="bg1">
                    <a:lumMod val="50000"/>
                  </a:schemeClr>
                </a:solidFill>
                <a:latin typeface="Arial" panose="020B0604020202020204" pitchFamily="34" charset="0"/>
                <a:cs typeface="Arial" panose="020B0604020202020204" pitchFamily="34" charset="0"/>
              </a:rPr>
              <a:t>mployee </a:t>
            </a:r>
            <a:r>
              <a:rPr lang="en-US" sz="1400" b="1" dirty="0">
                <a:solidFill>
                  <a:schemeClr val="bg1">
                    <a:lumMod val="50000"/>
                  </a:schemeClr>
                </a:solidFill>
                <a:latin typeface="Arial" panose="020B0604020202020204" pitchFamily="34" charset="0"/>
                <a:cs typeface="Arial" panose="020B0604020202020204" pitchFamily="34" charset="0"/>
              </a:rPr>
              <a:t>A</a:t>
            </a:r>
            <a:r>
              <a:rPr lang="en-US" sz="1200" dirty="0">
                <a:solidFill>
                  <a:schemeClr val="bg1">
                    <a:lumMod val="50000"/>
                  </a:schemeClr>
                </a:solidFill>
                <a:latin typeface="Arial" panose="020B0604020202020204" pitchFamily="34" charset="0"/>
                <a:cs typeface="Arial" panose="020B0604020202020204" pitchFamily="34" charset="0"/>
              </a:rPr>
              <a:t>ssistance </a:t>
            </a:r>
            <a:r>
              <a:rPr lang="en-US" sz="1400" b="1" dirty="0">
                <a:solidFill>
                  <a:schemeClr val="bg1">
                    <a:lumMod val="50000"/>
                  </a:schemeClr>
                </a:solidFill>
                <a:latin typeface="Arial" panose="020B0604020202020204" pitchFamily="34" charset="0"/>
                <a:cs typeface="Arial" panose="020B0604020202020204" pitchFamily="34" charset="0"/>
              </a:rPr>
              <a:t>P</a:t>
            </a:r>
            <a:r>
              <a:rPr lang="en-US" sz="1200" dirty="0">
                <a:solidFill>
                  <a:schemeClr val="bg1">
                    <a:lumMod val="50000"/>
                  </a:schemeClr>
                </a:solidFill>
                <a:latin typeface="Arial" panose="020B0604020202020204" pitchFamily="34" charset="0"/>
                <a:cs typeface="Arial" panose="020B0604020202020204" pitchFamily="34" charset="0"/>
              </a:rPr>
              <a:t>rogram    2019</a:t>
            </a:r>
          </a:p>
        </p:txBody>
      </p:sp>
      <p:pic>
        <p:nvPicPr>
          <p:cNvPr id="15" name="Picture 5">
            <a:extLst>
              <a:ext uri="{FF2B5EF4-FFF2-40B4-BE49-F238E27FC236}">
                <a16:creationId xmlns:a16="http://schemas.microsoft.com/office/drawing/2014/main" id="{D998085A-ED81-4DFE-B0EC-D96851DAF669}"/>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74638" y="6484938"/>
            <a:ext cx="9556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a:extLst>
              <a:ext uri="{FF2B5EF4-FFF2-40B4-BE49-F238E27FC236}">
                <a16:creationId xmlns:a16="http://schemas.microsoft.com/office/drawing/2014/main" id="{922E16C6-F7FF-4747-B58F-00F01BB1421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400" y="5402263"/>
            <a:ext cx="12236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35238423,&quot;Placement&quot;:&quot;Footer&quot;}">
            <a:extLst>
              <a:ext uri="{FF2B5EF4-FFF2-40B4-BE49-F238E27FC236}">
                <a16:creationId xmlns:a16="http://schemas.microsoft.com/office/drawing/2014/main" id="{D8655AC1-CC15-49DF-A5E0-3F99FF1CD193}"/>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4512603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6" r:id="rId12"/>
    <p:sldLayoutId id="2147483747" r:id="rId13"/>
    <p:sldLayoutId id="2147483748" r:id="rId14"/>
  </p:sldLayoutIdLst>
  <mc:AlternateContent xmlns:mc="http://schemas.openxmlformats.org/markup-compatibility/2006">
    <mc:Choice xmlns:p14="http://schemas.microsoft.com/office/powerpoint/2010/main" Requires="p14">
      <p:transition spd="slow" p14:dur="55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caterpillareap.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benefits.cat.com/en/eap.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bpeters@morneaushepell.com" TargetMode="External"/><Relationship Id="rId3" Type="http://schemas.openxmlformats.org/officeDocument/2006/relationships/hyperlink" Target="mailto:pompejc@cat.com" TargetMode="External"/><Relationship Id="rId7" Type="http://schemas.openxmlformats.org/officeDocument/2006/relationships/hyperlink" Target="mailto:agupta@morneaushepell.com"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hyperlink" Target="mailto:ylimon@morneaushepell.com" TargetMode="External"/><Relationship Id="rId5" Type="http://schemas.openxmlformats.org/officeDocument/2006/relationships/hyperlink" Target="mailto:cwalanka@morneaushepell.com" TargetMode="External"/><Relationship Id="rId4" Type="http://schemas.openxmlformats.org/officeDocument/2006/relationships/hyperlink" Target="mailto:Peters_Rob@ca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benefits.cat.com/en/eap.html" TargetMode="External"/><Relationship Id="rId5" Type="http://schemas.openxmlformats.org/officeDocument/2006/relationships/hyperlink" Target="http://www.caterpillareap.com/"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benefits.cat.com/en/eap.html" TargetMode="External"/><Relationship Id="rId4" Type="http://schemas.openxmlformats.org/officeDocument/2006/relationships/hyperlink" Target="http://www.caterpillareap.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benefits.cat.com/en/eap.html" TargetMode="External"/><Relationship Id="rId5" Type="http://schemas.openxmlformats.org/officeDocument/2006/relationships/hyperlink" Target="http://www.caterpillareap.com/"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openxmlformats.org/officeDocument/2006/relationships/hyperlink" Target="https://vimeo.com/265390811/08780545a9"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3.jpeg"/><Relationship Id="rId5" Type="http://schemas.openxmlformats.org/officeDocument/2006/relationships/image" Target="../media/image29.jpeg"/><Relationship Id="rId10" Type="http://schemas.openxmlformats.org/officeDocument/2006/relationships/image" Target="../media/image32.png"/><Relationship Id="rId4" Type="http://schemas.openxmlformats.org/officeDocument/2006/relationships/hyperlink" Target="https://vimeo.com/260158652/9b0a89fc88" TargetMode="External"/><Relationship Id="rId9" Type="http://schemas.openxmlformats.org/officeDocument/2006/relationships/hyperlink" Target="http://www.caterpillarea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07447" y="3657600"/>
            <a:ext cx="5612553" cy="851656"/>
          </a:xfrm>
        </p:spPr>
        <p:txBody>
          <a:bodyPr>
            <a:normAutofit/>
          </a:bodyPr>
          <a:lstStyle/>
          <a:p>
            <a:r>
              <a:rPr lang="en-US" altLang="en-US" sz="2000" dirty="0">
                <a:solidFill>
                  <a:schemeClr val="bg1">
                    <a:lumMod val="75000"/>
                  </a:schemeClr>
                </a:solidFill>
              </a:rPr>
              <a:t>Employee Orientation</a:t>
            </a:r>
          </a:p>
          <a:p>
            <a:r>
              <a:rPr lang="en-US" altLang="en-US" sz="2000" dirty="0">
                <a:solidFill>
                  <a:schemeClr val="bg1">
                    <a:lumMod val="75000"/>
                  </a:schemeClr>
                </a:solidFill>
              </a:rPr>
              <a:t>December 2018</a:t>
            </a:r>
          </a:p>
        </p:txBody>
      </p:sp>
      <p:sp>
        <p:nvSpPr>
          <p:cNvPr id="6" name="Title 1"/>
          <p:cNvSpPr txBox="1">
            <a:spLocks/>
          </p:cNvSpPr>
          <p:nvPr/>
        </p:nvSpPr>
        <p:spPr>
          <a:xfrm>
            <a:off x="2010579" y="990600"/>
            <a:ext cx="5105400" cy="2438400"/>
          </a:xfrm>
          <a:prstGeom prst="rect">
            <a:avLst/>
          </a:prstGeom>
        </p:spPr>
        <p:txBody>
          <a:bodyPr vert="horz" lIns="91440" tIns="45720" rIns="91440" bIns="45720" rtlCol="0" anchor="ctr">
            <a:normAutofit/>
          </a:bodyPr>
          <a:lstStyle>
            <a:lvl1pPr algn="l" defTabSz="342997" rtl="0" eaLnBrk="1" latinLnBrk="0" hangingPunct="1">
              <a:spcBef>
                <a:spcPct val="0"/>
              </a:spcBef>
              <a:buNone/>
              <a:defRPr sz="3001" kern="1200">
                <a:solidFill>
                  <a:schemeClr val="tx1"/>
                </a:solidFill>
                <a:latin typeface="Arial Black"/>
                <a:ea typeface="+mj-ea"/>
                <a:cs typeface="Arial Black"/>
              </a:defRPr>
            </a:lvl1pPr>
          </a:lstStyle>
          <a:p>
            <a:pPr>
              <a:defRPr/>
            </a:pPr>
            <a:r>
              <a:rPr lang="en-US" sz="2800" dirty="0">
                <a:solidFill>
                  <a:srgbClr val="FFC000"/>
                </a:solidFill>
                <a:latin typeface="Arial" panose="020B0604020202020204" pitchFamily="34" charset="0"/>
                <a:cs typeface="Arial" panose="020B0604020202020204" pitchFamily="34" charset="0"/>
              </a:rPr>
              <a:t>Caterpillar’s </a:t>
            </a:r>
          </a:p>
          <a:p>
            <a:pPr>
              <a:defRPr/>
            </a:pPr>
            <a:r>
              <a:rPr lang="en-US" sz="3600" b="1" dirty="0">
                <a:latin typeface="Arial" panose="020B0604020202020204" pitchFamily="34" charset="0"/>
                <a:cs typeface="Arial" panose="020B0604020202020204" pitchFamily="34" charset="0"/>
              </a:rPr>
              <a:t>Employee </a:t>
            </a:r>
          </a:p>
          <a:p>
            <a:pPr>
              <a:defRPr/>
            </a:pPr>
            <a:r>
              <a:rPr lang="en-US" sz="3600" b="1" dirty="0">
                <a:latin typeface="Arial" panose="020B0604020202020204" pitchFamily="34" charset="0"/>
                <a:cs typeface="Arial" panose="020B0604020202020204" pitchFamily="34" charset="0"/>
              </a:rPr>
              <a:t>Assistance </a:t>
            </a:r>
          </a:p>
          <a:p>
            <a:pPr>
              <a:defRPr/>
            </a:pPr>
            <a:r>
              <a:rPr lang="en-US" sz="3600" b="1" dirty="0">
                <a:latin typeface="Arial" panose="020B0604020202020204" pitchFamily="34" charset="0"/>
                <a:cs typeface="Arial" panose="020B0604020202020204" pitchFamily="34" charset="0"/>
              </a:rPr>
              <a:t>Program (EAP)</a:t>
            </a:r>
          </a:p>
        </p:txBody>
      </p:sp>
      <p:pic>
        <p:nvPicPr>
          <p:cNvPr id="7" name="Picture 6">
            <a:extLst>
              <a:ext uri="{FF2B5EF4-FFF2-40B4-BE49-F238E27FC236}">
                <a16:creationId xmlns:a16="http://schemas.microsoft.com/office/drawing/2014/main" id="{917AEEB0-C96C-47C2-82E7-EC6F5C409F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4083428"/>
            <a:ext cx="2945642" cy="119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39785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52121854"/>
              </p:ext>
            </p:extLst>
          </p:nvPr>
        </p:nvGraphicFramePr>
        <p:xfrm>
          <a:off x="952500" y="-5108"/>
          <a:ext cx="10325100" cy="606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64203" y="3276605"/>
            <a:ext cx="2514600" cy="738664"/>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By Phone</a:t>
            </a:r>
          </a:p>
          <a:p>
            <a:pPr algn="ctr"/>
            <a:r>
              <a:rPr lang="en-US" dirty="0">
                <a:latin typeface="Arial" panose="020B0604020202020204" pitchFamily="34" charset="0"/>
                <a:cs typeface="Arial" panose="020B0604020202020204" pitchFamily="34" charset="0"/>
              </a:rPr>
              <a:t>&lt;via local number&gt;</a:t>
            </a:r>
          </a:p>
        </p:txBody>
      </p:sp>
      <p:sp>
        <p:nvSpPr>
          <p:cNvPr id="11" name="TextBox 10"/>
          <p:cNvSpPr txBox="1"/>
          <p:nvPr/>
        </p:nvSpPr>
        <p:spPr>
          <a:xfrm>
            <a:off x="3551865" y="3276489"/>
            <a:ext cx="2514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Online</a:t>
            </a:r>
          </a:p>
        </p:txBody>
      </p:sp>
      <p:sp>
        <p:nvSpPr>
          <p:cNvPr id="12" name="TextBox 11"/>
          <p:cNvSpPr txBox="1"/>
          <p:nvPr/>
        </p:nvSpPr>
        <p:spPr>
          <a:xfrm>
            <a:off x="8694700" y="3276489"/>
            <a:ext cx="2514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Onsite</a:t>
            </a:r>
          </a:p>
        </p:txBody>
      </p:sp>
      <p:sp>
        <p:nvSpPr>
          <p:cNvPr id="13" name="TextBox 12"/>
          <p:cNvSpPr txBox="1"/>
          <p:nvPr/>
        </p:nvSpPr>
        <p:spPr>
          <a:xfrm>
            <a:off x="8763000" y="3804892"/>
            <a:ext cx="237800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EAP counselors are available onsite in many locations</a:t>
            </a:r>
          </a:p>
        </p:txBody>
      </p:sp>
      <p:sp>
        <p:nvSpPr>
          <p:cNvPr id="14" name="TextBox 13"/>
          <p:cNvSpPr txBox="1"/>
          <p:nvPr/>
        </p:nvSpPr>
        <p:spPr>
          <a:xfrm>
            <a:off x="3276600" y="3846405"/>
            <a:ext cx="3039435" cy="1785104"/>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hlinkClick r:id="rId8"/>
              </a:rPr>
              <a:t>CaterpillarEAP.com</a:t>
            </a:r>
            <a:endParaRPr lang="en-US" b="1" u="sng"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r>
              <a:rPr lang="en-US" altLang="en-US" sz="1400" dirty="0">
                <a:latin typeface="Arial" pitchFamily="34" charset="0"/>
              </a:rPr>
              <a:t>Or through our benefits portal</a:t>
            </a:r>
          </a:p>
          <a:p>
            <a:pPr algn="ctr"/>
            <a:r>
              <a:rPr lang="en-US" altLang="en-US" b="1" u="sng" dirty="0">
                <a:latin typeface="Arial" pitchFamily="34" charset="0"/>
                <a:hlinkClick r:id="rId9"/>
              </a:rPr>
              <a:t>EAP.cat.com</a:t>
            </a:r>
            <a:endParaRPr lang="en-US" altLang="en-US" b="1" u="sng" dirty="0">
              <a:latin typeface="Arial" pitchFamily="34" charset="0"/>
            </a:endParaRPr>
          </a:p>
          <a:p>
            <a:pPr algn="ctr"/>
            <a:endParaRPr lang="en-US" altLang="en-US" sz="1400" dirty="0">
              <a:latin typeface="Arial" pitchFamily="34" charset="0"/>
            </a:endParaRPr>
          </a:p>
          <a:p>
            <a:pPr algn="ctr"/>
            <a:endParaRPr lang="en-US" altLang="en-US" sz="1400" dirty="0">
              <a:latin typeface="Arial" pitchFamily="34" charset="0"/>
            </a:endParaRPr>
          </a:p>
          <a:p>
            <a:pPr algn="ctr"/>
            <a:endParaRPr lang="en-US" sz="2000" dirty="0">
              <a:latin typeface="Arial" panose="020B0604020202020204" pitchFamily="34" charset="0"/>
              <a:cs typeface="Arial" panose="020B0604020202020204" pitchFamily="34" charset="0"/>
            </a:endParaRPr>
          </a:p>
        </p:txBody>
      </p:sp>
      <p:sp>
        <p:nvSpPr>
          <p:cNvPr id="15" name="TextBox 14"/>
          <p:cNvSpPr txBox="1"/>
          <p:nvPr/>
        </p:nvSpPr>
        <p:spPr>
          <a:xfrm>
            <a:off x="1192839" y="4141487"/>
            <a:ext cx="2057327" cy="1107996"/>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N. America Care Access Center</a:t>
            </a:r>
          </a:p>
          <a:p>
            <a:pPr algn="ctr"/>
            <a:r>
              <a:rPr lang="en-US" dirty="0">
                <a:latin typeface="Arial" panose="020B0604020202020204" pitchFamily="34" charset="0"/>
                <a:cs typeface="Arial" panose="020B0604020202020204" pitchFamily="34" charset="0"/>
              </a:rPr>
              <a:t>+1.866.228.0565</a:t>
            </a:r>
            <a:r>
              <a:rPr lang="en-US" sz="2000" b="1" dirty="0">
                <a:solidFill>
                  <a:srgbClr val="C00000"/>
                </a:solidFill>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+1.309.820.3604</a:t>
            </a:r>
          </a:p>
        </p:txBody>
      </p:sp>
      <p:sp>
        <p:nvSpPr>
          <p:cNvPr id="16" name="Title 1"/>
          <p:cNvSpPr txBox="1">
            <a:spLocks/>
          </p:cNvSpPr>
          <p:nvPr/>
        </p:nvSpPr>
        <p:spPr>
          <a:xfrm>
            <a:off x="304800" y="116116"/>
            <a:ext cx="10515600" cy="1143000"/>
          </a:xfrm>
          <a:prstGeom prst="rect">
            <a:avLst/>
          </a:prstGeom>
        </p:spPr>
        <p:txBody>
          <a:bodyPr vert="horz" lIns="91440" tIns="45720" rIns="91440" bIns="45720" rtlCol="0" anchor="ctr">
            <a:normAutofit/>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pPr>
              <a:defRPr/>
            </a:pPr>
            <a:r>
              <a:rPr lang="en-US" sz="3600" dirty="0">
                <a:latin typeface="Arial" panose="020B0604020202020204" pitchFamily="34" charset="0"/>
                <a:cs typeface="Arial" panose="020B0604020202020204" pitchFamily="34" charset="0"/>
              </a:rPr>
              <a:t>Accessing EAP</a:t>
            </a:r>
            <a:endParaRPr lang="en-US" sz="3600" dirty="0">
              <a:solidFill>
                <a:srgbClr val="C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7D2F04D-66BE-46DF-B9FC-3C609E91BB4D}"/>
              </a:ext>
            </a:extLst>
          </p:cNvPr>
          <p:cNvSpPr txBox="1"/>
          <p:nvPr/>
        </p:nvSpPr>
        <p:spPr>
          <a:xfrm>
            <a:off x="6161604" y="3276489"/>
            <a:ext cx="2514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My EAP App</a:t>
            </a:r>
          </a:p>
        </p:txBody>
      </p:sp>
      <p:sp>
        <p:nvSpPr>
          <p:cNvPr id="17" name="TextBox 16">
            <a:extLst>
              <a:ext uri="{FF2B5EF4-FFF2-40B4-BE49-F238E27FC236}">
                <a16:creationId xmlns:a16="http://schemas.microsoft.com/office/drawing/2014/main" id="{892CE4A4-442C-4467-B18F-871B4827701B}"/>
              </a:ext>
            </a:extLst>
          </p:cNvPr>
          <p:cNvSpPr txBox="1"/>
          <p:nvPr/>
        </p:nvSpPr>
        <p:spPr>
          <a:xfrm>
            <a:off x="6264721" y="3873830"/>
            <a:ext cx="2243618"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For iOS, Android and Blackberry</a:t>
            </a:r>
          </a:p>
        </p:txBody>
      </p:sp>
      <p:sp>
        <p:nvSpPr>
          <p:cNvPr id="3" name="TextBox 2">
            <a:extLst>
              <a:ext uri="{FF2B5EF4-FFF2-40B4-BE49-F238E27FC236}">
                <a16:creationId xmlns:a16="http://schemas.microsoft.com/office/drawing/2014/main" id="{9D2C5C4D-C72E-40E9-A17F-823F050973E0}"/>
              </a:ext>
            </a:extLst>
          </p:cNvPr>
          <p:cNvSpPr txBox="1"/>
          <p:nvPr/>
        </p:nvSpPr>
        <p:spPr>
          <a:xfrm>
            <a:off x="304800" y="5375701"/>
            <a:ext cx="11960114" cy="1292662"/>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 local provider phone numbers, visit </a:t>
            </a:r>
            <a:r>
              <a:rPr lang="en-US" dirty="0">
                <a:latin typeface="Arial" panose="020B0604020202020204" pitchFamily="34" charset="0"/>
                <a:cs typeface="Arial" panose="020B0604020202020204" pitchFamily="34" charset="0"/>
                <a:hlinkClick r:id="rId8"/>
              </a:rPr>
              <a:t>CaterpillarEAP.com</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139422"/>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68C0E3-7AAA-4F42-9022-6810669D924B}"/>
              </a:ext>
            </a:extLst>
          </p:cNvPr>
          <p:cNvSpPr txBox="1"/>
          <p:nvPr/>
        </p:nvSpPr>
        <p:spPr>
          <a:xfrm>
            <a:off x="476250" y="457200"/>
            <a:ext cx="533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EAP Support</a:t>
            </a:r>
          </a:p>
        </p:txBody>
      </p:sp>
      <p:sp>
        <p:nvSpPr>
          <p:cNvPr id="7" name="TextBox 6">
            <a:extLst>
              <a:ext uri="{FF2B5EF4-FFF2-40B4-BE49-F238E27FC236}">
                <a16:creationId xmlns:a16="http://schemas.microsoft.com/office/drawing/2014/main" id="{9C82EA56-1FB5-42E8-BA4E-B055B46B23C2}"/>
              </a:ext>
            </a:extLst>
          </p:cNvPr>
          <p:cNvSpPr txBox="1"/>
          <p:nvPr/>
        </p:nvSpPr>
        <p:spPr>
          <a:xfrm>
            <a:off x="476250" y="1676400"/>
            <a:ext cx="5638800"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EAP Governance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 John Pompe,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Manager of EAP and Employee Health Programs, Caterpillar Inc.</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pompejc@cat.com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 Peters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LCSW, Coordinator of EAP and Employee Health Programs, Caterpillar Inc.</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Peters_Rob@cat.com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28C945F-FCAC-47EA-A7E9-43381301C7F7}"/>
              </a:ext>
            </a:extLst>
          </p:cNvPr>
          <p:cNvSpPr txBox="1"/>
          <p:nvPr/>
        </p:nvSpPr>
        <p:spPr>
          <a:xfrm>
            <a:off x="6248400" y="1143000"/>
            <a:ext cx="5638800" cy="49141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Morneau Shepell Regional Customer Success Managers</a:t>
            </a:r>
            <a:endPar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 America and Global</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Christine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Walanka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Director, Global Customer Success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cwalanka@morneaushepell.com</a:t>
            </a:r>
            <a:endPar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Latin America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Yesenia Limon, Customer Success Manager, LAC</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ylimon@morneaushepell.com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Pacific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Aakanksha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Gupta, Customer Success Manager, APAC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agupta@morneaushepell.com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Europe, Middle-East and Africa</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 Peters, Senior Customer Success Manager, EMEA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bpeters@morneaushepell.com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5851593"/>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6932951" y="1524000"/>
            <a:ext cx="36856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5400" dirty="0">
                <a:latin typeface="Arial" panose="020B0604020202020204" pitchFamily="34" charset="0"/>
                <a:cs typeface="Arial" panose="020B0604020202020204" pitchFamily="34" charset="0"/>
              </a:rPr>
              <a:t>Questions?</a:t>
            </a:r>
            <a:endParaRPr lang="en-US" altLang="en-US" sz="4000" dirty="0">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9858"/>
          <a:stretch/>
        </p:blipFill>
        <p:spPr bwMode="auto">
          <a:xfrm>
            <a:off x="1219200" y="239842"/>
            <a:ext cx="4876800" cy="404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C1A78E1-CE6C-4224-A38C-1CC1A4A704C7}"/>
              </a:ext>
            </a:extLst>
          </p:cNvPr>
          <p:cNvPicPr>
            <a:picLocks noChangeAspect="1"/>
          </p:cNvPicPr>
          <p:nvPr/>
        </p:nvPicPr>
        <p:blipFill>
          <a:blip r:embed="rId4"/>
          <a:stretch>
            <a:fillRect/>
          </a:stretch>
        </p:blipFill>
        <p:spPr>
          <a:xfrm>
            <a:off x="8739265" y="4930196"/>
            <a:ext cx="1274008" cy="338554"/>
          </a:xfrm>
          <a:prstGeom prst="rect">
            <a:avLst/>
          </a:prstGeom>
        </p:spPr>
      </p:pic>
      <p:sp>
        <p:nvSpPr>
          <p:cNvPr id="6" name="TextBox 5">
            <a:extLst>
              <a:ext uri="{FF2B5EF4-FFF2-40B4-BE49-F238E27FC236}">
                <a16:creationId xmlns:a16="http://schemas.microsoft.com/office/drawing/2014/main" id="{E6A528FD-26BB-4E53-8EF4-8AADB54A0534}"/>
              </a:ext>
            </a:extLst>
          </p:cNvPr>
          <p:cNvSpPr txBox="1"/>
          <p:nvPr/>
        </p:nvSpPr>
        <p:spPr>
          <a:xfrm>
            <a:off x="7437076" y="4983166"/>
            <a:ext cx="1410185" cy="307777"/>
          </a:xfrm>
          <a:prstGeom prst="rect">
            <a:avLst/>
          </a:prstGeom>
          <a:noFill/>
        </p:spPr>
        <p:txBody>
          <a:bodyPr wrap="square" rtlCol="0">
            <a:spAutoFit/>
          </a:bodyPr>
          <a:lstStyle/>
          <a:p>
            <a:pPr algn="ctr"/>
            <a:r>
              <a:rPr lang="en-US" sz="1400" i="1" dirty="0">
                <a:solidFill>
                  <a:srgbClr val="00535E"/>
                </a:solidFill>
              </a:rPr>
              <a:t>Powered by:</a:t>
            </a:r>
          </a:p>
        </p:txBody>
      </p:sp>
      <p:sp>
        <p:nvSpPr>
          <p:cNvPr id="7" name="Text Box 6">
            <a:extLst>
              <a:ext uri="{FF2B5EF4-FFF2-40B4-BE49-F238E27FC236}">
                <a16:creationId xmlns:a16="http://schemas.microsoft.com/office/drawing/2014/main" id="{5E156C37-7D4B-49DF-A77B-8E1B6B7C8652}"/>
              </a:ext>
            </a:extLst>
          </p:cNvPr>
          <p:cNvSpPr txBox="1">
            <a:spLocks noChangeArrowheads="1"/>
          </p:cNvSpPr>
          <p:nvPr/>
        </p:nvSpPr>
        <p:spPr bwMode="auto">
          <a:xfrm>
            <a:off x="7239000" y="4282966"/>
            <a:ext cx="32165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2200" dirty="0">
                <a:latin typeface="Arial" panose="020B0604020202020204" pitchFamily="34" charset="0"/>
                <a:cs typeface="Arial" panose="020B0604020202020204" pitchFamily="34" charset="0"/>
              </a:rPr>
              <a:t>Caterpillar’s Global EAP</a:t>
            </a:r>
          </a:p>
        </p:txBody>
      </p:sp>
      <p:sp>
        <p:nvSpPr>
          <p:cNvPr id="10" name="TextBox 9">
            <a:extLst>
              <a:ext uri="{FF2B5EF4-FFF2-40B4-BE49-F238E27FC236}">
                <a16:creationId xmlns:a16="http://schemas.microsoft.com/office/drawing/2014/main" id="{9220BFA0-6586-4766-936F-D4487422B336}"/>
              </a:ext>
            </a:extLst>
          </p:cNvPr>
          <p:cNvSpPr txBox="1"/>
          <p:nvPr/>
        </p:nvSpPr>
        <p:spPr>
          <a:xfrm>
            <a:off x="332282" y="4921630"/>
            <a:ext cx="5077918" cy="984885"/>
          </a:xfrm>
          <a:prstGeom prst="rect">
            <a:avLst/>
          </a:prstGeom>
          <a:noFill/>
        </p:spPr>
        <p:txBody>
          <a:bodyPr wrap="square" rtlCol="0">
            <a:spAutoFit/>
          </a:bodyPr>
          <a:lstStyle/>
          <a:p>
            <a:pPr>
              <a:spcAft>
                <a:spcPts val="600"/>
              </a:spcAft>
            </a:pPr>
            <a:r>
              <a:rPr lang="en-CA" sz="1600" dirty="0">
                <a:latin typeface="Arial" panose="020B0604020202020204" pitchFamily="34" charset="0"/>
                <a:cs typeface="Arial" panose="020B0604020202020204" pitchFamily="34" charset="0"/>
              </a:rPr>
              <a:t>For local and regional access information, visit: </a:t>
            </a:r>
          </a:p>
          <a:p>
            <a:pPr>
              <a:spcAft>
                <a:spcPts val="600"/>
              </a:spcAft>
            </a:pPr>
            <a:r>
              <a:rPr lang="en-CA" sz="1600" dirty="0">
                <a:latin typeface="Arial" panose="020B0604020202020204" pitchFamily="34" charset="0"/>
                <a:cs typeface="Arial" panose="020B0604020202020204" pitchFamily="34" charset="0"/>
                <a:hlinkClick r:id="rId5"/>
              </a:rPr>
              <a:t>CaterpillarEAP.com </a:t>
            </a:r>
            <a:r>
              <a:rPr lang="en-CA" sz="1600" dirty="0">
                <a:latin typeface="Arial" panose="020B0604020202020204" pitchFamily="34" charset="0"/>
                <a:cs typeface="Arial" panose="020B0604020202020204" pitchFamily="34" charset="0"/>
              </a:rPr>
              <a:t>or </a:t>
            </a:r>
            <a:r>
              <a:rPr lang="en-CA" sz="1600" dirty="0">
                <a:solidFill>
                  <a:srgbClr val="00B0F0"/>
                </a:solidFill>
                <a:latin typeface="Arial" panose="020B0604020202020204" pitchFamily="34" charset="0"/>
                <a:cs typeface="Arial" panose="020B0604020202020204" pitchFamily="34" charset="0"/>
                <a:hlinkClick r:id="rId6"/>
              </a:rPr>
              <a:t>EAP.cat.com</a:t>
            </a:r>
            <a:endParaRPr lang="en-CA" sz="1600" dirty="0">
              <a:solidFill>
                <a:srgbClr val="00B0F0"/>
              </a:solidFill>
              <a:latin typeface="Arial" panose="020B0604020202020204" pitchFamily="34" charset="0"/>
              <a:cs typeface="Arial" panose="020B0604020202020204" pitchFamily="34" charset="0"/>
            </a:endParaRPr>
          </a:p>
          <a:p>
            <a:pPr>
              <a:spcAft>
                <a:spcPts val="600"/>
              </a:spcAft>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15252"/>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43000"/>
            <a:ext cx="5275130" cy="406265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Total Health is Caterpillar’s commitment to the health of Caterpillar employees and their families.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fulfill this commitment through a partnership with our global businesses to provide benefits and resources that help our people achieve their best health.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Employee Assistance Program (EAP) </a:t>
            </a:r>
            <a:r>
              <a:rPr lang="en-US" sz="2000" dirty="0">
                <a:latin typeface="Arial" panose="020B0604020202020204" pitchFamily="34" charset="0"/>
                <a:cs typeface="Arial" panose="020B0604020202020204" pitchFamily="34" charset="0"/>
              </a:rPr>
              <a:t>supports nearly every dimension of employee health.</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E4F2575-8A0B-43B0-AF16-004594C7C0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05000"/>
            <a:ext cx="486923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033047"/>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4420-181E-411F-AB88-814C6A4E6CEA}"/>
              </a:ext>
            </a:extLst>
          </p:cNvPr>
          <p:cNvSpPr txBox="1">
            <a:spLocks/>
          </p:cNvSpPr>
          <p:nvPr/>
        </p:nvSpPr>
        <p:spPr>
          <a:xfrm>
            <a:off x="398463" y="829706"/>
            <a:ext cx="6346826" cy="65096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CA" sz="3600" dirty="0">
                <a:latin typeface="Arial" panose="020B0604020202020204" pitchFamily="34" charset="0"/>
                <a:cs typeface="Arial" panose="020B0604020202020204" pitchFamily="34" charset="0"/>
              </a:rPr>
              <a:t>What is EAP?</a:t>
            </a:r>
          </a:p>
        </p:txBody>
      </p:sp>
      <p:sp>
        <p:nvSpPr>
          <p:cNvPr id="3" name="Rectangle 3">
            <a:extLst>
              <a:ext uri="{FF2B5EF4-FFF2-40B4-BE49-F238E27FC236}">
                <a16:creationId xmlns:a16="http://schemas.microsoft.com/office/drawing/2014/main" id="{487044EA-2343-4427-B3C4-66897C083057}"/>
              </a:ext>
            </a:extLst>
          </p:cNvPr>
          <p:cNvSpPr>
            <a:spLocks noChangeArrowheads="1"/>
          </p:cNvSpPr>
          <p:nvPr/>
        </p:nvSpPr>
        <p:spPr bwMode="auto">
          <a:xfrm>
            <a:off x="533400" y="1790700"/>
            <a:ext cx="7772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33400" indent="-533400">
              <a:lnSpc>
                <a:spcPts val="2400"/>
              </a:lnSpc>
              <a:buClr>
                <a:schemeClr val="bg1"/>
              </a:buClr>
              <a:buChar char="—"/>
              <a:tabLst>
                <a:tab pos="457200" algn="l"/>
                <a:tab pos="914400" algn="l"/>
              </a:tabLst>
              <a:defRPr sz="2100">
                <a:solidFill>
                  <a:schemeClr val="tx1"/>
                </a:solidFill>
                <a:latin typeface="Arial Narrow" panose="020B0606020202030204" pitchFamily="34" charset="0"/>
              </a:defRPr>
            </a:lvl1pPr>
            <a:lvl2pPr marL="1079500" indent="-508000">
              <a:lnSpc>
                <a:spcPts val="3000"/>
              </a:lnSpc>
              <a:buClr>
                <a:schemeClr val="bg1"/>
              </a:buClr>
              <a:buChar char="•"/>
              <a:tabLst>
                <a:tab pos="457200" algn="l"/>
                <a:tab pos="914400" algn="l"/>
              </a:tabLst>
              <a:defRPr sz="2000">
                <a:solidFill>
                  <a:schemeClr val="tx1"/>
                </a:solidFill>
                <a:latin typeface="Arial Narrow" panose="020B0606020202030204" pitchFamily="34" charset="0"/>
              </a:defRPr>
            </a:lvl2pPr>
            <a:lvl3pPr marL="1563688" indent="-533400">
              <a:spcBef>
                <a:spcPct val="20000"/>
              </a:spcBef>
              <a:buChar char="•"/>
              <a:tabLst>
                <a:tab pos="457200" algn="l"/>
                <a:tab pos="914400" algn="l"/>
              </a:tabLst>
              <a:defRPr sz="2100">
                <a:solidFill>
                  <a:schemeClr val="tx1"/>
                </a:solidFill>
                <a:latin typeface="Arial Narrow" panose="020B0606020202030204" pitchFamily="34" charset="0"/>
              </a:defRPr>
            </a:lvl3pPr>
            <a:lvl4pPr marL="2138363" indent="-533400">
              <a:spcBef>
                <a:spcPct val="20000"/>
              </a:spcBef>
              <a:buChar char="–"/>
              <a:tabLst>
                <a:tab pos="457200" algn="l"/>
                <a:tab pos="914400" algn="l"/>
              </a:tabLst>
              <a:defRPr sz="2100">
                <a:solidFill>
                  <a:schemeClr val="tx1"/>
                </a:solidFill>
                <a:latin typeface="Arial Narrow" panose="020B0606020202030204" pitchFamily="34" charset="0"/>
              </a:defRPr>
            </a:lvl4pPr>
            <a:lvl5pPr marL="2595563" indent="-533400">
              <a:spcBef>
                <a:spcPct val="20000"/>
              </a:spcBef>
              <a:buChar char="»"/>
              <a:tabLst>
                <a:tab pos="457200" algn="l"/>
                <a:tab pos="914400" algn="l"/>
              </a:tabLst>
              <a:defRPr sz="2100">
                <a:solidFill>
                  <a:schemeClr val="tx1"/>
                </a:solidFill>
                <a:latin typeface="Arial Narrow" panose="020B0606020202030204" pitchFamily="34" charset="0"/>
              </a:defRPr>
            </a:lvl5pPr>
            <a:lvl6pPr marL="30527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6pPr>
            <a:lvl7pPr marL="35099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7pPr>
            <a:lvl8pPr marL="39671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8pPr>
            <a:lvl9pPr marL="44243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9pPr>
          </a:lstStyle>
          <a:p>
            <a:pPr marL="0" indent="0" eaLnBrk="1" hangingPunct="1">
              <a:lnSpc>
                <a:spcPts val="3800"/>
              </a:lnSpc>
              <a:spcBef>
                <a:spcPts val="1800"/>
              </a:spcBef>
              <a:buClrTx/>
              <a:buNone/>
            </a:pPr>
            <a:r>
              <a:rPr lang="en-US" altLang="en-US" sz="2400" dirty="0">
                <a:latin typeface="Arial" panose="020B0604020202020204" pitchFamily="34" charset="0"/>
              </a:rPr>
              <a:t>Employee Assistance Program or “EAP” is a workplace program that can help you and your dependents with a variety or problems and challenges, before they impact your lives at work or at home.</a:t>
            </a:r>
          </a:p>
          <a:p>
            <a:pPr marL="0" indent="0" eaLnBrk="1" hangingPunct="1">
              <a:lnSpc>
                <a:spcPts val="3800"/>
              </a:lnSpc>
              <a:spcBef>
                <a:spcPts val="1800"/>
              </a:spcBef>
              <a:buClrTx/>
              <a:buNone/>
            </a:pPr>
            <a:r>
              <a:rPr lang="en-US" altLang="en-US" sz="2400" dirty="0">
                <a:latin typeface="Arial" panose="020B0604020202020204" pitchFamily="34" charset="0"/>
              </a:rPr>
              <a:t>EAP is available to all regular full and part time Caterpillar employees and their eligible family members.*  </a:t>
            </a:r>
          </a:p>
        </p:txBody>
      </p:sp>
      <p:pic>
        <p:nvPicPr>
          <p:cNvPr id="4" name="Picture 5">
            <a:extLst>
              <a:ext uri="{FF2B5EF4-FFF2-40B4-BE49-F238E27FC236}">
                <a16:creationId xmlns:a16="http://schemas.microsoft.com/office/drawing/2014/main" id="{99E9E057-2293-4ACD-92C6-6A1B6F8EA3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2921"/>
          <a:stretch>
            <a:fillRect/>
          </a:stretch>
        </p:blipFill>
        <p:spPr bwMode="auto">
          <a:xfrm>
            <a:off x="8763000" y="1336760"/>
            <a:ext cx="30305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5F697E92-C825-446A-9D1C-ED15E15D88E8}"/>
              </a:ext>
            </a:extLst>
          </p:cNvPr>
          <p:cNvSpPr txBox="1">
            <a:spLocks noChangeArrowheads="1"/>
          </p:cNvSpPr>
          <p:nvPr/>
        </p:nvSpPr>
        <p:spPr bwMode="auto">
          <a:xfrm rot="21400057">
            <a:off x="9071310" y="1892616"/>
            <a:ext cx="242818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a:lnSpc>
                <a:spcPct val="90000"/>
              </a:lnSpc>
              <a:spcBef>
                <a:spcPts val="1000"/>
              </a:spcBef>
              <a:buFont typeface="Arial" panose="020B0604020202020204" pitchFamily="34" charset="0"/>
              <a:buChar char="•"/>
              <a:defRPr sz="2800">
                <a:solidFill>
                  <a:schemeClr val="tx1"/>
                </a:solidFill>
                <a:latin typeface="Arial Narrow" panose="020B0606020202030204" pitchFamily="34" charset="0"/>
              </a:defRPr>
            </a:lvl1pPr>
            <a:lvl2pPr marL="685800" indent="-228600">
              <a:lnSpc>
                <a:spcPct val="90000"/>
              </a:lnSpc>
              <a:spcBef>
                <a:spcPts val="500"/>
              </a:spcBef>
              <a:buFont typeface="Arial Narrow" panose="020B0606020202030204" pitchFamily="34" charset="0"/>
              <a:buChar char="−"/>
              <a:defRPr sz="2400">
                <a:solidFill>
                  <a:schemeClr val="tx1"/>
                </a:solidFill>
                <a:latin typeface="Arial Narrow" panose="020B060602020203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Arial Narrow" panose="020B0606020202030204" pitchFamily="34" charset="0"/>
              </a:defRPr>
            </a:lvl3pPr>
            <a:lvl4pPr marL="1600200" indent="-228600">
              <a:lnSpc>
                <a:spcPct val="90000"/>
              </a:lnSpc>
              <a:spcBef>
                <a:spcPts val="500"/>
              </a:spcBef>
              <a:buFont typeface="Arial Narrow" panose="020B0606020202030204" pitchFamily="34" charset="0"/>
              <a:buChar char="−"/>
              <a:defRPr>
                <a:solidFill>
                  <a:schemeClr val="tx1"/>
                </a:solidFill>
                <a:latin typeface="Arial Narrow" panose="020B0606020202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Narrow" panose="020B0606020202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a:lnSpc>
                <a:spcPct val="100000"/>
              </a:lnSpc>
              <a:spcBef>
                <a:spcPts val="600"/>
              </a:spcBef>
              <a:buFont typeface="Wingdings" panose="05000000000000000000" pitchFamily="2" charset="2"/>
              <a:buChar char="§"/>
            </a:pPr>
            <a:r>
              <a:rPr lang="en-US" altLang="en-US" sz="1400" dirty="0">
                <a:latin typeface="Arial" panose="020B0604020202020204" pitchFamily="34" charset="0"/>
              </a:rPr>
              <a:t>EAP is not new to Caterpillar.  </a:t>
            </a:r>
          </a:p>
          <a:p>
            <a:pPr>
              <a:lnSpc>
                <a:spcPct val="100000"/>
              </a:lnSpc>
              <a:spcBef>
                <a:spcPts val="600"/>
              </a:spcBef>
              <a:buFont typeface="Wingdings" panose="05000000000000000000" pitchFamily="2" charset="2"/>
              <a:buChar char="§"/>
            </a:pPr>
            <a:r>
              <a:rPr lang="en-US" altLang="en-US" sz="1400" dirty="0">
                <a:latin typeface="Arial" panose="020B0604020202020204" pitchFamily="34" charset="0"/>
              </a:rPr>
              <a:t>In fact, Caterpillar was one of the first companies to ever deploy an EAP. </a:t>
            </a:r>
          </a:p>
          <a:p>
            <a:pPr>
              <a:lnSpc>
                <a:spcPct val="100000"/>
              </a:lnSpc>
              <a:spcBef>
                <a:spcPts val="600"/>
              </a:spcBef>
              <a:buFont typeface="Wingdings" panose="05000000000000000000" pitchFamily="2" charset="2"/>
              <a:buChar char="§"/>
            </a:pPr>
            <a:r>
              <a:rPr lang="en-US" altLang="en-US" sz="1400" dirty="0">
                <a:latin typeface="Arial" panose="020B0604020202020204" pitchFamily="34" charset="0"/>
              </a:rPr>
              <a:t>Some locations have had EAP-type services since the 1940s</a:t>
            </a:r>
          </a:p>
          <a:p>
            <a:pPr eaLnBrk="1" hangingPunct="1">
              <a:lnSpc>
                <a:spcPct val="100000"/>
              </a:lnSpc>
              <a:spcBef>
                <a:spcPts val="600"/>
              </a:spcBef>
              <a:buFont typeface="Constantia" panose="02030602050306030303" pitchFamily="18" charset="0"/>
              <a:buAutoNum type="arabicPeriod"/>
            </a:pPr>
            <a:endParaRPr lang="en-US" altLang="en-US" sz="14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DE03BE54-A479-4FDC-B28D-F448A8E4B541}"/>
              </a:ext>
            </a:extLst>
          </p:cNvPr>
          <p:cNvSpPr>
            <a:spLocks noChangeArrowheads="1"/>
          </p:cNvSpPr>
          <p:nvPr/>
        </p:nvSpPr>
        <p:spPr bwMode="auto">
          <a:xfrm>
            <a:off x="4922737" y="5390119"/>
            <a:ext cx="7680526" cy="90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33400" indent="-533400">
              <a:lnSpc>
                <a:spcPts val="2400"/>
              </a:lnSpc>
              <a:buClr>
                <a:schemeClr val="bg1"/>
              </a:buClr>
              <a:buChar char="—"/>
              <a:tabLst>
                <a:tab pos="457200" algn="l"/>
                <a:tab pos="914400" algn="l"/>
              </a:tabLst>
              <a:defRPr sz="2100">
                <a:solidFill>
                  <a:schemeClr val="tx1"/>
                </a:solidFill>
                <a:latin typeface="Arial Narrow" panose="020B0606020202030204" pitchFamily="34" charset="0"/>
              </a:defRPr>
            </a:lvl1pPr>
            <a:lvl2pPr marL="1079500" indent="-508000">
              <a:lnSpc>
                <a:spcPts val="3000"/>
              </a:lnSpc>
              <a:buClr>
                <a:schemeClr val="bg1"/>
              </a:buClr>
              <a:buChar char="•"/>
              <a:tabLst>
                <a:tab pos="457200" algn="l"/>
                <a:tab pos="914400" algn="l"/>
              </a:tabLst>
              <a:defRPr sz="2000">
                <a:solidFill>
                  <a:schemeClr val="tx1"/>
                </a:solidFill>
                <a:latin typeface="Arial Narrow" panose="020B0606020202030204" pitchFamily="34" charset="0"/>
              </a:defRPr>
            </a:lvl2pPr>
            <a:lvl3pPr marL="1563688" indent="-533400">
              <a:spcBef>
                <a:spcPct val="20000"/>
              </a:spcBef>
              <a:buChar char="•"/>
              <a:tabLst>
                <a:tab pos="457200" algn="l"/>
                <a:tab pos="914400" algn="l"/>
              </a:tabLst>
              <a:defRPr sz="2100">
                <a:solidFill>
                  <a:schemeClr val="tx1"/>
                </a:solidFill>
                <a:latin typeface="Arial Narrow" panose="020B0606020202030204" pitchFamily="34" charset="0"/>
              </a:defRPr>
            </a:lvl3pPr>
            <a:lvl4pPr marL="2138363" indent="-533400">
              <a:spcBef>
                <a:spcPct val="20000"/>
              </a:spcBef>
              <a:buChar char="–"/>
              <a:tabLst>
                <a:tab pos="457200" algn="l"/>
                <a:tab pos="914400" algn="l"/>
              </a:tabLst>
              <a:defRPr sz="2100">
                <a:solidFill>
                  <a:schemeClr val="tx1"/>
                </a:solidFill>
                <a:latin typeface="Arial Narrow" panose="020B0606020202030204" pitchFamily="34" charset="0"/>
              </a:defRPr>
            </a:lvl4pPr>
            <a:lvl5pPr marL="2595563" indent="-533400">
              <a:spcBef>
                <a:spcPct val="20000"/>
              </a:spcBef>
              <a:buChar char="»"/>
              <a:tabLst>
                <a:tab pos="457200" algn="l"/>
                <a:tab pos="914400" algn="l"/>
              </a:tabLst>
              <a:defRPr sz="2100">
                <a:solidFill>
                  <a:schemeClr val="tx1"/>
                </a:solidFill>
                <a:latin typeface="Arial Narrow" panose="020B0606020202030204" pitchFamily="34" charset="0"/>
              </a:defRPr>
            </a:lvl5pPr>
            <a:lvl6pPr marL="30527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6pPr>
            <a:lvl7pPr marL="35099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7pPr>
            <a:lvl8pPr marL="39671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8pPr>
            <a:lvl9pPr marL="44243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9pPr>
          </a:lstStyle>
          <a:p>
            <a:pPr marL="0" indent="0" eaLnBrk="1" hangingPunct="1">
              <a:lnSpc>
                <a:spcPts val="3800"/>
              </a:lnSpc>
              <a:spcBef>
                <a:spcPts val="1600"/>
              </a:spcBef>
              <a:buClrTx/>
              <a:buNone/>
            </a:pPr>
            <a:r>
              <a:rPr lang="en-US" altLang="en-US" sz="1600" dirty="0">
                <a:solidFill>
                  <a:schemeClr val="bg1">
                    <a:lumMod val="65000"/>
                  </a:schemeClr>
                </a:solidFill>
                <a:latin typeface="Arial" panose="020B0604020202020204" pitchFamily="34" charset="0"/>
              </a:rPr>
              <a:t>* Local eligible of family members will vary.  Check with your HR representative.</a:t>
            </a:r>
          </a:p>
        </p:txBody>
      </p:sp>
    </p:spTree>
    <p:extLst>
      <p:ext uri="{BB962C8B-B14F-4D97-AF65-F5344CB8AC3E}">
        <p14:creationId xmlns:p14="http://schemas.microsoft.com/office/powerpoint/2010/main" val="242973513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2752" y="294132"/>
            <a:ext cx="7772400" cy="1143000"/>
          </a:xfrm>
          <a:prstGeom prst="rect">
            <a:avLst/>
          </a:prstGeom>
        </p:spPr>
        <p:txBody>
          <a:bodyPr>
            <a:normAutofit/>
          </a:bodyPr>
          <a:lstStyle/>
          <a:p>
            <a:pPr>
              <a:defRPr/>
            </a:pPr>
            <a:r>
              <a:rPr lang="en-US" sz="3200" dirty="0">
                <a:latin typeface="Arial" panose="020B0604020202020204" pitchFamily="34" charset="0"/>
                <a:cs typeface="Arial" panose="020B0604020202020204" pitchFamily="34" charset="0"/>
              </a:rPr>
              <a:t>Why is EAP important for employees?</a:t>
            </a:r>
          </a:p>
        </p:txBody>
      </p:sp>
      <p:sp>
        <p:nvSpPr>
          <p:cNvPr id="3" name="Content Placeholder 2"/>
          <p:cNvSpPr>
            <a:spLocks noGrp="1"/>
          </p:cNvSpPr>
          <p:nvPr>
            <p:ph idx="4294967295"/>
          </p:nvPr>
        </p:nvSpPr>
        <p:spPr>
          <a:xfrm>
            <a:off x="7315200" y="4219049"/>
            <a:ext cx="4791456" cy="1536218"/>
          </a:xfrm>
          <a:prstGeom prst="rect">
            <a:avLst/>
          </a:prstGeom>
        </p:spPr>
        <p:txBody>
          <a:bodyPr>
            <a:normAutofit fontScale="92500" lnSpcReduction="20000"/>
          </a:bodyPr>
          <a:lstStyle/>
          <a:p>
            <a:pPr marL="0" indent="0" eaLnBrk="1" hangingPunct="1">
              <a:spcBef>
                <a:spcPct val="40000"/>
              </a:spcBef>
              <a:buSzPct val="100000"/>
              <a:buNone/>
              <a:defRPr/>
            </a:pPr>
            <a:r>
              <a:rPr lang="en-US" altLang="en-US" sz="2600" dirty="0">
                <a:latin typeface="Arial" panose="020B0604020202020204" pitchFamily="34" charset="0"/>
                <a:cs typeface="Arial" panose="020B0604020202020204" pitchFamily="34" charset="0"/>
              </a:rPr>
              <a:t>We recognize the importance of:</a:t>
            </a:r>
          </a:p>
          <a:p>
            <a:pPr marL="457200" indent="-292100">
              <a:spcBef>
                <a:spcPct val="40000"/>
              </a:spcBef>
              <a:buClr>
                <a:srgbClr val="FF9900"/>
              </a:buClr>
              <a:buSzPct val="100000"/>
              <a:defRPr/>
            </a:pPr>
            <a:r>
              <a:rPr lang="en-US" altLang="en-US" sz="2100" dirty="0">
                <a:latin typeface="Arial" panose="020B0604020202020204" pitchFamily="34" charset="0"/>
                <a:cs typeface="Arial" panose="020B0604020202020204" pitchFamily="34" charset="0"/>
              </a:rPr>
              <a:t>Resolving personal issues early</a:t>
            </a:r>
          </a:p>
          <a:p>
            <a:pPr marL="457200" indent="-292100">
              <a:spcBef>
                <a:spcPct val="40000"/>
              </a:spcBef>
              <a:buClr>
                <a:srgbClr val="FF9900"/>
              </a:buClr>
              <a:buSzPct val="100000"/>
              <a:defRPr/>
            </a:pPr>
            <a:r>
              <a:rPr lang="en-US" altLang="en-US" sz="2100" dirty="0">
                <a:latin typeface="Arial" panose="020B0604020202020204" pitchFamily="34" charset="0"/>
                <a:cs typeface="Arial" panose="020B0604020202020204" pitchFamily="34" charset="0"/>
              </a:rPr>
              <a:t>Finding the right balance</a:t>
            </a:r>
          </a:p>
          <a:p>
            <a:pPr marL="457200" indent="-292100">
              <a:spcBef>
                <a:spcPct val="40000"/>
              </a:spcBef>
              <a:buClr>
                <a:srgbClr val="FF9900"/>
              </a:buClr>
              <a:buSzPct val="100000"/>
              <a:defRPr/>
            </a:pPr>
            <a:r>
              <a:rPr lang="en-US" altLang="en-US" sz="2100" dirty="0">
                <a:latin typeface="Arial" panose="020B0604020202020204" pitchFamily="34" charset="0"/>
                <a:cs typeface="Arial" panose="020B0604020202020204" pitchFamily="34" charset="0"/>
              </a:rPr>
              <a:t>Staying Healthy</a:t>
            </a:r>
          </a:p>
          <a:p>
            <a:pPr marL="0" indent="0" eaLnBrk="1" hangingPunct="1">
              <a:spcBef>
                <a:spcPct val="40000"/>
              </a:spcBef>
              <a:buSzPct val="100000"/>
              <a:buNone/>
              <a:defRPr/>
            </a:pPr>
            <a:endParaRPr lang="en-US" altLang="en-US" sz="2200" dirty="0">
              <a:latin typeface="Arial" panose="020B0604020202020204" pitchFamily="34" charset="0"/>
              <a:cs typeface="Arial" panose="020B0604020202020204" pitchFamily="34" charset="0"/>
            </a:endParaRPr>
          </a:p>
          <a:p>
            <a:pPr>
              <a:defRPr/>
            </a:pPr>
            <a:endParaRPr lang="en-US" sz="2600" dirty="0">
              <a:latin typeface="Arial" panose="020B0604020202020204" pitchFamily="34" charset="0"/>
              <a:cs typeface="Arial" panose="020B0604020202020204" pitchFamily="34" charset="0"/>
            </a:endParaRPr>
          </a:p>
        </p:txBody>
      </p:sp>
      <p:sp>
        <p:nvSpPr>
          <p:cNvPr id="7" name="Rectangle 6"/>
          <p:cNvSpPr/>
          <p:nvPr/>
        </p:nvSpPr>
        <p:spPr>
          <a:xfrm>
            <a:off x="886912" y="2565737"/>
            <a:ext cx="374448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C000"/>
                </a:solidFill>
              </a:rPr>
              <a:t>Sometimes</a:t>
            </a:r>
          </a:p>
        </p:txBody>
      </p:sp>
      <p:sp>
        <p:nvSpPr>
          <p:cNvPr id="9" name="Rectangle 8"/>
          <p:cNvSpPr/>
          <p:nvPr/>
        </p:nvSpPr>
        <p:spPr>
          <a:xfrm>
            <a:off x="886912" y="1143000"/>
            <a:ext cx="220380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C000"/>
                </a:solidFill>
              </a:rPr>
              <a:t>Rarely</a:t>
            </a:r>
          </a:p>
        </p:txBody>
      </p:sp>
      <p:sp>
        <p:nvSpPr>
          <p:cNvPr id="10" name="Rectangle 9"/>
          <p:cNvSpPr/>
          <p:nvPr/>
        </p:nvSpPr>
        <p:spPr>
          <a:xfrm>
            <a:off x="907686" y="4011406"/>
            <a:ext cx="243707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C000"/>
                </a:solidFill>
              </a:rPr>
              <a:t>Always</a:t>
            </a:r>
          </a:p>
        </p:txBody>
      </p:sp>
      <p:sp>
        <p:nvSpPr>
          <p:cNvPr id="11" name="Content Placeholder 2"/>
          <p:cNvSpPr txBox="1">
            <a:spLocks/>
          </p:cNvSpPr>
          <p:nvPr/>
        </p:nvSpPr>
        <p:spPr>
          <a:xfrm>
            <a:off x="7315201" y="1481429"/>
            <a:ext cx="4489364" cy="586460"/>
          </a:xfrm>
          <a:prstGeom prst="rect">
            <a:avLst/>
          </a:prstGeom>
        </p:spPr>
        <p:txBody>
          <a:bodyPr vert="horz" lIns="91440" tIns="45720" rIns="91440" bIns="45720" rtlCol="0">
            <a:noAutofit/>
          </a:bodyPr>
          <a:lst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ct val="40000"/>
              </a:spcBef>
              <a:buSzPct val="100000"/>
              <a:buNone/>
              <a:defRPr/>
            </a:pPr>
            <a:r>
              <a:rPr lang="en-US" altLang="en-US" sz="2400" dirty="0">
                <a:latin typeface="Arial" panose="020B0604020202020204" pitchFamily="34" charset="0"/>
                <a:cs typeface="Arial" panose="020B0604020202020204" pitchFamily="34" charset="0"/>
              </a:rPr>
              <a:t>Life’s demands come neatly packaged one at a time.</a:t>
            </a:r>
          </a:p>
          <a:p>
            <a:pPr marL="0" indent="0">
              <a:buNone/>
              <a:defRPr/>
            </a:pPr>
            <a:endParaRPr lang="en-US" sz="24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7315200" y="2682951"/>
            <a:ext cx="4648200" cy="762000"/>
          </a:xfrm>
          <a:prstGeom prst="rect">
            <a:avLst/>
          </a:prstGeom>
        </p:spPr>
        <p:txBody>
          <a:bodyPr vert="horz" lIns="91440" tIns="45720" rIns="91440" bIns="45720" rtlCol="0">
            <a:noAutofit/>
          </a:bodyPr>
          <a:lstStyle>
            <a:lvl1pPr marL="257248" indent="-257248" algn="l" defTabSz="342997" rtl="0" eaLnBrk="1" latinLnBrk="0" hangingPunct="1">
              <a:spcBef>
                <a:spcPct val="20000"/>
              </a:spcBef>
              <a:buFont typeface="Arial"/>
              <a:buChar char="•"/>
              <a:defRPr sz="1800" kern="1200">
                <a:solidFill>
                  <a:schemeClr val="tx1"/>
                </a:solidFill>
                <a:latin typeface="Arial"/>
                <a:ea typeface="+mn-ea"/>
                <a:cs typeface="Arial"/>
              </a:defRPr>
            </a:lvl1pPr>
            <a:lvl2pPr marL="557370" indent="-214373" algn="l" defTabSz="342997" rtl="0" eaLnBrk="1" latinLnBrk="0" hangingPunct="1">
              <a:spcBef>
                <a:spcPct val="20000"/>
              </a:spcBef>
              <a:buFont typeface="Arial"/>
              <a:buChar char="–"/>
              <a:defRPr sz="1500" kern="1200">
                <a:solidFill>
                  <a:schemeClr val="tx1"/>
                </a:solidFill>
                <a:latin typeface="Arial"/>
                <a:ea typeface="+mn-ea"/>
                <a:cs typeface="Arial"/>
              </a:defRPr>
            </a:lvl2pPr>
            <a:lvl3pPr marL="857494" indent="-171499" algn="l" defTabSz="342997" rtl="0" eaLnBrk="1" latinLnBrk="0" hangingPunct="1">
              <a:spcBef>
                <a:spcPct val="20000"/>
              </a:spcBef>
              <a:buFont typeface="Arial"/>
              <a:buChar char="•"/>
              <a:defRPr sz="1350" kern="1200">
                <a:solidFill>
                  <a:schemeClr val="tx1"/>
                </a:solidFill>
                <a:latin typeface="Arial"/>
                <a:ea typeface="+mn-ea"/>
                <a:cs typeface="Arial"/>
              </a:defRPr>
            </a:lvl3pPr>
            <a:lvl4pPr marL="1200490" indent="-171499" algn="l" defTabSz="342997" rtl="0" eaLnBrk="1" latinLnBrk="0" hangingPunct="1">
              <a:spcBef>
                <a:spcPct val="20000"/>
              </a:spcBef>
              <a:buFont typeface="Arial"/>
              <a:buChar char="–"/>
              <a:defRPr sz="1200" kern="1200">
                <a:solidFill>
                  <a:schemeClr val="tx1"/>
                </a:solidFill>
                <a:latin typeface="Arial"/>
                <a:ea typeface="+mn-ea"/>
                <a:cs typeface="Arial"/>
              </a:defRPr>
            </a:lvl4pPr>
            <a:lvl5pPr marL="1543487" indent="-171499" algn="l" defTabSz="342997" rtl="0" eaLnBrk="1" latinLnBrk="0" hangingPunct="1">
              <a:spcBef>
                <a:spcPct val="20000"/>
              </a:spcBef>
              <a:buFont typeface="Arial"/>
              <a:buChar char="»"/>
              <a:defRPr sz="1200" kern="1200">
                <a:solidFill>
                  <a:schemeClr val="tx1"/>
                </a:solidFill>
                <a:latin typeface="Arial"/>
                <a:ea typeface="+mn-ea"/>
                <a:cs typeface="Arial"/>
              </a:defRPr>
            </a:lvl5pPr>
            <a:lvl6pPr marL="1886484" indent="-171499" algn="l" defTabSz="342997" rtl="0" eaLnBrk="1" latinLnBrk="0" hangingPunct="1">
              <a:spcBef>
                <a:spcPct val="20000"/>
              </a:spcBef>
              <a:buFont typeface="Arial"/>
              <a:buChar char="•"/>
              <a:defRPr sz="1500" kern="1200">
                <a:solidFill>
                  <a:schemeClr val="tx1"/>
                </a:solidFill>
                <a:latin typeface="+mn-lt"/>
                <a:ea typeface="+mn-ea"/>
                <a:cs typeface="+mn-cs"/>
              </a:defRPr>
            </a:lvl6pPr>
            <a:lvl7pPr marL="2229481" indent="-171499" algn="l" defTabSz="342997" rtl="0" eaLnBrk="1" latinLnBrk="0" hangingPunct="1">
              <a:spcBef>
                <a:spcPct val="20000"/>
              </a:spcBef>
              <a:buFont typeface="Arial"/>
              <a:buChar char="•"/>
              <a:defRPr sz="1500" kern="1200">
                <a:solidFill>
                  <a:schemeClr val="tx1"/>
                </a:solidFill>
                <a:latin typeface="+mn-lt"/>
                <a:ea typeface="+mn-ea"/>
                <a:cs typeface="+mn-cs"/>
              </a:defRPr>
            </a:lvl7pPr>
            <a:lvl8pPr marL="2572479" indent="-171499" algn="l" defTabSz="342997" rtl="0" eaLnBrk="1" latinLnBrk="0" hangingPunct="1">
              <a:spcBef>
                <a:spcPct val="20000"/>
              </a:spcBef>
              <a:buFont typeface="Arial"/>
              <a:buChar char="•"/>
              <a:defRPr sz="1500" kern="1200">
                <a:solidFill>
                  <a:schemeClr val="tx1"/>
                </a:solidFill>
                <a:latin typeface="+mn-lt"/>
                <a:ea typeface="+mn-ea"/>
                <a:cs typeface="+mn-cs"/>
              </a:defRPr>
            </a:lvl8pPr>
            <a:lvl9pPr marL="2915475" indent="-171499" algn="l" defTabSz="342997"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ct val="40000"/>
              </a:spcBef>
              <a:buSzPct val="100000"/>
              <a:buNone/>
              <a:defRPr/>
            </a:pPr>
            <a:r>
              <a:rPr lang="en-US" altLang="en-US" sz="2400" dirty="0">
                <a:latin typeface="Arial" panose="020B0604020202020204" pitchFamily="34" charset="0"/>
                <a:cs typeface="Arial" panose="020B0604020202020204" pitchFamily="34" charset="0"/>
              </a:rPr>
              <a:t>We all face circumstances that distract from our important roles at home and work. </a:t>
            </a:r>
            <a:endParaRPr lang="en-US" sz="2400" dirty="0">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864DC3A7-1E57-418B-BE77-83860571565F}"/>
              </a:ext>
            </a:extLst>
          </p:cNvPr>
          <p:cNvSpPr/>
          <p:nvPr/>
        </p:nvSpPr>
        <p:spPr>
          <a:xfrm>
            <a:off x="0" y="1566052"/>
            <a:ext cx="7315200" cy="586460"/>
          </a:xfrm>
          <a:prstGeom prst="rightArrow">
            <a:avLst/>
          </a:prstGeom>
          <a:solidFill>
            <a:srgbClr val="FF99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DEDBF0EE-FFF0-4C7E-B897-CE90AFBE56B5}"/>
              </a:ext>
            </a:extLst>
          </p:cNvPr>
          <p:cNvSpPr/>
          <p:nvPr/>
        </p:nvSpPr>
        <p:spPr>
          <a:xfrm>
            <a:off x="0" y="4429336"/>
            <a:ext cx="7315200" cy="586460"/>
          </a:xfrm>
          <a:prstGeom prst="rightArrow">
            <a:avLst/>
          </a:prstGeom>
          <a:solidFill>
            <a:srgbClr val="FF99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F16A8BEE-FEA6-484F-B989-1CDCEDF606B8}"/>
              </a:ext>
            </a:extLst>
          </p:cNvPr>
          <p:cNvSpPr/>
          <p:nvPr/>
        </p:nvSpPr>
        <p:spPr>
          <a:xfrm>
            <a:off x="0" y="2971800"/>
            <a:ext cx="7315200" cy="586460"/>
          </a:xfrm>
          <a:prstGeom prst="rightArrow">
            <a:avLst/>
          </a:prstGeom>
          <a:solidFill>
            <a:srgbClr val="FF99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8983"/>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81703" y="1972217"/>
            <a:ext cx="3082580" cy="3585597"/>
          </a:xfrm>
          <a:prstGeom prst="rect">
            <a:avLst/>
          </a:prstGeom>
        </p:spPr>
        <p:txBody>
          <a:bodyPr wrap="square">
            <a:spAutoFit/>
          </a:bodyPr>
          <a:lstStyle/>
          <a:p>
            <a:r>
              <a:rPr lang="en-US" sz="1400" b="1" dirty="0">
                <a:solidFill>
                  <a:srgbClr val="82C341"/>
                </a:solidFill>
                <a:latin typeface="Arial" panose="020B0604020202020204" pitchFamily="34" charset="0"/>
                <a:cs typeface="Arial" panose="020B0604020202020204" pitchFamily="34" charset="0"/>
              </a:rPr>
              <a:t>Legal advice/referrals</a:t>
            </a:r>
            <a:endParaRPr lang="en-US" sz="1400" dirty="0">
              <a:solidFill>
                <a:srgbClr val="82C341"/>
              </a:solidFill>
              <a:latin typeface="Arial" panose="020B0604020202020204" pitchFamily="34" charset="0"/>
              <a:cs typeface="Arial" panose="020B0604020202020204" pitchFamily="34" charset="0"/>
            </a:endParaRP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Civil, consumer, domestic, family</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Landlord/ tenant </a:t>
            </a:r>
          </a:p>
          <a:p>
            <a:pPr marL="285750" indent="-173038">
              <a:spcAft>
                <a:spcPts val="600"/>
              </a:spcAft>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Estate matters/Real estate</a:t>
            </a:r>
            <a:endParaRPr lang="en-US" sz="1400" dirty="0">
              <a:solidFill>
                <a:srgbClr val="82C341"/>
              </a:solidFill>
              <a:latin typeface="Arial" panose="020B0604020202020204" pitchFamily="34" charset="0"/>
              <a:cs typeface="Arial" panose="020B0604020202020204" pitchFamily="34" charset="0"/>
            </a:endParaRPr>
          </a:p>
          <a:p>
            <a:r>
              <a:rPr lang="en-US" sz="1400" b="1" dirty="0">
                <a:solidFill>
                  <a:srgbClr val="82C341"/>
                </a:solidFill>
                <a:latin typeface="Arial" panose="020B0604020202020204" pitchFamily="34" charset="0"/>
                <a:cs typeface="Arial" panose="020B0604020202020204" pitchFamily="34" charset="0"/>
              </a:rPr>
              <a:t>Financial Planning/Review</a:t>
            </a:r>
            <a:endParaRPr lang="en-US" sz="1400" dirty="0">
              <a:solidFill>
                <a:srgbClr val="82C341"/>
              </a:solidFill>
              <a:latin typeface="Arial" panose="020B0604020202020204" pitchFamily="34" charset="0"/>
              <a:cs typeface="Arial" panose="020B0604020202020204" pitchFamily="34" charset="0"/>
            </a:endParaRP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Debt management and consolidation</a:t>
            </a: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Credit counseling and coaching</a:t>
            </a: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Retirement and estate planning</a:t>
            </a:r>
          </a:p>
          <a:p>
            <a:pPr marL="285750" indent="-222250">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Tax planning and preparation</a:t>
            </a:r>
          </a:p>
          <a:p>
            <a:pPr marL="285750" indent="-222250">
              <a:spcAft>
                <a:spcPts val="600"/>
              </a:spcAft>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Budgeting</a:t>
            </a:r>
          </a:p>
          <a:p>
            <a:r>
              <a:rPr lang="en-US" sz="1400" b="1" dirty="0">
                <a:solidFill>
                  <a:srgbClr val="82C341"/>
                </a:solidFill>
                <a:latin typeface="Arial" panose="020B0604020202020204" pitchFamily="34" charset="0"/>
                <a:cs typeface="Arial" panose="020B0604020202020204" pitchFamily="34" charset="0"/>
              </a:rPr>
              <a:t>Relocation support</a:t>
            </a:r>
            <a:endParaRPr lang="en-US" sz="1400" dirty="0">
              <a:solidFill>
                <a:srgbClr val="82C341"/>
              </a:solidFill>
              <a:latin typeface="Arial" panose="020B0604020202020204" pitchFamily="34" charset="0"/>
              <a:cs typeface="Arial" panose="020B0604020202020204" pitchFamily="34" charset="0"/>
            </a:endParaRP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ISE predeparture counseling</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Educational information, including the Living Abroad website</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School Choice International</a:t>
            </a:r>
          </a:p>
          <a:p>
            <a:pPr marL="285750" indent="-173038">
              <a:buFont typeface="Arial" panose="020B0604020202020204" pitchFamily="34" charset="0"/>
              <a:buChar char="•"/>
            </a:pPr>
            <a:r>
              <a:rPr lang="en-US" sz="1250" dirty="0">
                <a:solidFill>
                  <a:srgbClr val="82C341"/>
                </a:solidFill>
                <a:latin typeface="Arial" panose="020B0604020202020204" pitchFamily="34" charset="0"/>
                <a:cs typeface="Arial" panose="020B0604020202020204" pitchFamily="34" charset="0"/>
              </a:rPr>
              <a:t>Global support for families in transition</a:t>
            </a:r>
          </a:p>
        </p:txBody>
      </p:sp>
      <p:grpSp>
        <p:nvGrpSpPr>
          <p:cNvPr id="28" name="Group 27"/>
          <p:cNvGrpSpPr/>
          <p:nvPr/>
        </p:nvGrpSpPr>
        <p:grpSpPr>
          <a:xfrm>
            <a:off x="3276600" y="1281899"/>
            <a:ext cx="2903459" cy="3854316"/>
            <a:chOff x="3238317" y="2288475"/>
            <a:chExt cx="2680116" cy="3608258"/>
          </a:xfrm>
        </p:grpSpPr>
        <p:sp>
          <p:nvSpPr>
            <p:cNvPr id="31" name="Rectangle 30"/>
            <p:cNvSpPr/>
            <p:nvPr/>
          </p:nvSpPr>
          <p:spPr bwMode="auto">
            <a:xfrm>
              <a:off x="3238317" y="2288475"/>
              <a:ext cx="2651760" cy="425655"/>
            </a:xfrm>
            <a:prstGeom prst="rect">
              <a:avLst/>
            </a:prstGeom>
            <a:solidFill>
              <a:srgbClr val="3366CC"/>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ea typeface="ヒラギノ角ゴ ProN W3" charset="0"/>
                  <a:cs typeface="Arial" panose="020B0604020202020204" pitchFamily="34" charset="0"/>
                  <a:sym typeface="Calibri" charset="0"/>
                </a:rPr>
                <a:t>Work/Health/Life</a:t>
              </a:r>
              <a:endParaRPr lang="en-US" kern="0" dirty="0">
                <a:solidFill>
                  <a:schemeClr val="bg1"/>
                </a:solidFill>
                <a:latin typeface="Arial" panose="020B0604020202020204" pitchFamily="34" charset="0"/>
                <a:ea typeface="ヒラギノ角ゴ ProN W3" charset="0"/>
                <a:cs typeface="Arial" panose="020B0604020202020204" pitchFamily="34" charset="0"/>
                <a:sym typeface="Calibri" charset="0"/>
              </a:endParaRPr>
            </a:p>
          </p:txBody>
        </p:sp>
        <p:sp>
          <p:nvSpPr>
            <p:cNvPr id="32" name="Content Placeholder 2"/>
            <p:cNvSpPr txBox="1">
              <a:spLocks/>
            </p:cNvSpPr>
            <p:nvPr/>
          </p:nvSpPr>
          <p:spPr>
            <a:xfrm>
              <a:off x="3349025" y="2938430"/>
              <a:ext cx="2569408" cy="29583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CA" sz="1400" dirty="0">
                  <a:solidFill>
                    <a:srgbClr val="3366CC"/>
                  </a:solidFill>
                  <a:latin typeface="Arial" panose="020B0604020202020204" pitchFamily="34" charset="0"/>
                  <a:cs typeface="Arial" panose="020B0604020202020204" pitchFamily="34" charset="0"/>
                </a:rPr>
                <a:t>Work-life services involve assessment, coaching, and referrals for a variety of other personal concerns:</a:t>
              </a:r>
            </a:p>
            <a:p>
              <a:pPr marL="0" indent="0">
                <a:spcBef>
                  <a:spcPts val="0"/>
                </a:spcBef>
                <a:buNone/>
                <a:defRPr/>
              </a:pPr>
              <a:endParaRPr lang="en-CA" sz="800" dirty="0">
                <a:solidFill>
                  <a:srgbClr val="3366CC"/>
                </a:solidFill>
                <a:latin typeface="Arial" panose="020B0604020202020204" pitchFamily="34" charset="0"/>
                <a:cs typeface="Arial" panose="020B0604020202020204" pitchFamily="34" charset="0"/>
              </a:endParaRPr>
            </a:p>
            <a:p>
              <a:pPr marL="0" indent="0">
                <a:spcBef>
                  <a:spcPts val="0"/>
                </a:spcBef>
                <a:buNone/>
                <a:defRPr/>
              </a:pPr>
              <a:r>
                <a:rPr lang="en-CA" sz="1400" b="1" dirty="0">
                  <a:solidFill>
                    <a:srgbClr val="3366CC"/>
                  </a:solidFill>
                  <a:latin typeface="Arial" panose="020B0604020202020204" pitchFamily="34" charset="0"/>
                  <a:cs typeface="Arial" panose="020B0604020202020204" pitchFamily="34" charset="0"/>
                </a:rPr>
                <a:t>Family Support coaching and referrals</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Child care</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Elder care </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Caregiving </a:t>
              </a:r>
            </a:p>
            <a:p>
              <a:pPr indent="-230188">
                <a:spcBef>
                  <a:spcPts val="0"/>
                </a:spcBef>
                <a:spcAft>
                  <a:spcPts val="300"/>
                </a:spcAft>
                <a:defRPr/>
              </a:pPr>
              <a:r>
                <a:rPr lang="en-CA" sz="1400" dirty="0">
                  <a:solidFill>
                    <a:srgbClr val="3366CC"/>
                  </a:solidFill>
                  <a:latin typeface="Arial" panose="020B0604020202020204" pitchFamily="34" charset="0"/>
                  <a:cs typeface="Arial" panose="020B0604020202020204" pitchFamily="34" charset="0"/>
                </a:rPr>
                <a:t>Parenting</a:t>
              </a:r>
            </a:p>
            <a:p>
              <a:pPr marL="0" indent="0">
                <a:spcBef>
                  <a:spcPts val="0"/>
                </a:spcBef>
                <a:buNone/>
                <a:defRPr/>
              </a:pPr>
              <a:r>
                <a:rPr lang="en-CA" sz="1400" b="1" dirty="0">
                  <a:solidFill>
                    <a:srgbClr val="3366CC"/>
                  </a:solidFill>
                  <a:latin typeface="Arial" panose="020B0604020202020204" pitchFamily="34" charset="0"/>
                  <a:cs typeface="Arial" panose="020B0604020202020204" pitchFamily="34" charset="0"/>
                </a:rPr>
                <a:t>Lifestyle Coaching referrals</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Smoking Cessation</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Parenting </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Weight Loss</a:t>
              </a:r>
            </a:p>
            <a:p>
              <a:pPr indent="-230188">
                <a:spcBef>
                  <a:spcPts val="0"/>
                </a:spcBef>
                <a:defRPr/>
              </a:pPr>
              <a:r>
                <a:rPr lang="en-CA" sz="1400" dirty="0">
                  <a:solidFill>
                    <a:srgbClr val="3366CC"/>
                  </a:solidFill>
                  <a:latin typeface="Arial" panose="020B0604020202020204" pitchFamily="34" charset="0"/>
                  <a:cs typeface="Arial" panose="020B0604020202020204" pitchFamily="34" charset="0"/>
                </a:rPr>
                <a:t>Physical Activity</a:t>
              </a:r>
            </a:p>
            <a:p>
              <a:pPr marL="0" indent="0">
                <a:spcBef>
                  <a:spcPts val="0"/>
                </a:spcBef>
                <a:buNone/>
                <a:defRPr/>
              </a:pPr>
              <a:endParaRPr lang="en-CA" sz="600" dirty="0">
                <a:solidFill>
                  <a:srgbClr val="3366CC"/>
                </a:solidFill>
                <a:latin typeface="Arial" panose="020B0604020202020204" pitchFamily="34" charset="0"/>
                <a:cs typeface="Arial" panose="020B0604020202020204" pitchFamily="34" charset="0"/>
              </a:endParaRPr>
            </a:p>
            <a:p>
              <a:pPr marL="0" indent="0">
                <a:spcBef>
                  <a:spcPts val="0"/>
                </a:spcBef>
                <a:spcAft>
                  <a:spcPts val="800"/>
                </a:spcAft>
                <a:buNone/>
                <a:defRPr/>
              </a:pPr>
              <a:endParaRPr lang="en-US" sz="1400" dirty="0">
                <a:solidFill>
                  <a:srgbClr val="3366CC"/>
                </a:solidFill>
                <a:latin typeface="Arial" panose="020B0604020202020204" pitchFamily="34" charset="0"/>
                <a:cs typeface="Arial" panose="020B0604020202020204" pitchFamily="34" charset="0"/>
              </a:endParaRPr>
            </a:p>
          </p:txBody>
        </p:sp>
      </p:grpSp>
      <p:cxnSp>
        <p:nvCxnSpPr>
          <p:cNvPr id="29" name="Straight Connector 28"/>
          <p:cNvCxnSpPr>
            <a:cxnSpLocks/>
          </p:cNvCxnSpPr>
          <p:nvPr/>
        </p:nvCxnSpPr>
        <p:spPr bwMode="auto">
          <a:xfrm>
            <a:off x="6177914" y="2060924"/>
            <a:ext cx="2145" cy="3425476"/>
          </a:xfrm>
          <a:prstGeom prst="line">
            <a:avLst/>
          </a:prstGeom>
          <a:blipFill dpi="0" rotWithShape="0">
            <a:blip r:embed="rId3"/>
            <a:srcRect/>
            <a:tile tx="0" ty="0" sx="100000" sy="100000" flip="none" algn="tl"/>
          </a:blip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a:cxnSpLocks/>
          </p:cNvCxnSpPr>
          <p:nvPr/>
        </p:nvCxnSpPr>
        <p:spPr bwMode="auto">
          <a:xfrm>
            <a:off x="3228975" y="2060924"/>
            <a:ext cx="0" cy="3425476"/>
          </a:xfrm>
          <a:prstGeom prst="line">
            <a:avLst/>
          </a:prstGeom>
          <a:blipFill dpi="0" rotWithShape="0">
            <a:blip r:embed="rId3"/>
            <a:srcRect/>
            <a:tile tx="0" ty="0" sx="100000" sy="100000" flip="none" algn="tl"/>
          </a:blip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ectangle 24"/>
          <p:cNvSpPr/>
          <p:nvPr/>
        </p:nvSpPr>
        <p:spPr bwMode="auto">
          <a:xfrm>
            <a:off x="304818" y="1281898"/>
            <a:ext cx="2872740" cy="454683"/>
          </a:xfrm>
          <a:prstGeom prst="rect">
            <a:avLst/>
          </a:prstGeom>
          <a:solidFill>
            <a:srgbClr val="00ACCD"/>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cs typeface="Arial" panose="020B0604020202020204" pitchFamily="34" charset="0"/>
                <a:sym typeface="Calibri" charset="0"/>
              </a:rPr>
              <a:t>Cl</a:t>
            </a:r>
            <a:r>
              <a:rPr lang="en-CA" kern="0" dirty="0">
                <a:solidFill>
                  <a:schemeClr val="bg1"/>
                </a:solidFill>
                <a:latin typeface="Arial" panose="020B0604020202020204" pitchFamily="34" charset="0"/>
                <a:cs typeface="Arial" panose="020B0604020202020204" pitchFamily="34" charset="0"/>
              </a:rPr>
              <a:t>inical counseling</a:t>
            </a:r>
            <a:endParaRPr lang="en-US" kern="0" dirty="0">
              <a:solidFill>
                <a:schemeClr val="bg1"/>
              </a:solidFill>
              <a:latin typeface="Arial" panose="020B0604020202020204" pitchFamily="34" charset="0"/>
              <a:cs typeface="Arial" panose="020B0604020202020204" pitchFamily="34" charset="0"/>
              <a:sym typeface="Calibri" charset="0"/>
            </a:endParaRPr>
          </a:p>
        </p:txBody>
      </p:sp>
      <p:sp>
        <p:nvSpPr>
          <p:cNvPr id="54" name="Content Placeholder 2">
            <a:extLst>
              <a:ext uri="{FF2B5EF4-FFF2-40B4-BE49-F238E27FC236}">
                <a16:creationId xmlns:a16="http://schemas.microsoft.com/office/drawing/2014/main" id="{C7F8BE00-A18E-4AC3-AFED-3DF10AE22FD0}"/>
              </a:ext>
            </a:extLst>
          </p:cNvPr>
          <p:cNvSpPr txBox="1">
            <a:spLocks/>
          </p:cNvSpPr>
          <p:nvPr/>
        </p:nvSpPr>
        <p:spPr>
          <a:xfrm>
            <a:off x="389846" y="1972217"/>
            <a:ext cx="2916959" cy="45907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CA" sz="1400" dirty="0">
                <a:solidFill>
                  <a:srgbClr val="00ACCD"/>
                </a:solidFill>
                <a:latin typeface="Arial" panose="020B0604020202020204" pitchFamily="34" charset="0"/>
                <a:cs typeface="Arial" panose="020B0604020202020204" pitchFamily="34" charset="0"/>
              </a:rPr>
              <a:t>Up to 6 sessions with a professional counselor per family member, per year, per problem</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Relationships and conflict management</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Personal / emotional issues</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Work / family  issues </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Change / transition / stress</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Grief and loss</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Depression and anxiety</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Addictive behavior</a:t>
            </a:r>
          </a:p>
          <a:p>
            <a:pPr>
              <a:spcBef>
                <a:spcPts val="0"/>
              </a:spcBef>
              <a:spcAft>
                <a:spcPts val="600"/>
              </a:spcAft>
              <a:buFont typeface="Arial" panose="020B0604020202020204" pitchFamily="34" charset="0"/>
              <a:buChar char="•"/>
              <a:defRPr/>
            </a:pPr>
            <a:r>
              <a:rPr lang="en-CA" sz="1400" dirty="0">
                <a:solidFill>
                  <a:srgbClr val="00ACCD"/>
                </a:solidFill>
                <a:latin typeface="Arial" panose="020B0604020202020204" pitchFamily="34" charset="0"/>
                <a:cs typeface="Arial" panose="020B0604020202020204" pitchFamily="34" charset="0"/>
              </a:rPr>
              <a:t>24/7 Crisis and emergency response</a:t>
            </a:r>
          </a:p>
        </p:txBody>
      </p:sp>
      <p:sp>
        <p:nvSpPr>
          <p:cNvPr id="13" name="Title 1"/>
          <p:cNvSpPr>
            <a:spLocks noGrp="1"/>
          </p:cNvSpPr>
          <p:nvPr>
            <p:ph type="title"/>
          </p:nvPr>
        </p:nvSpPr>
        <p:spPr>
          <a:xfrm>
            <a:off x="298598" y="331195"/>
            <a:ext cx="8666276" cy="565783"/>
          </a:xfrm>
        </p:spPr>
        <p:txBody>
          <a:bodyPr/>
          <a:lstStyle/>
          <a:p>
            <a:r>
              <a:rPr lang="en-CA" sz="3200" b="0" dirty="0">
                <a:solidFill>
                  <a:schemeClr val="tx1"/>
                </a:solidFill>
                <a:latin typeface="Arial" panose="020B0604020202020204" pitchFamily="34" charset="0"/>
                <a:cs typeface="Arial" panose="020B0604020202020204" pitchFamily="34" charset="0"/>
              </a:rPr>
              <a:t>How EAP supports Caterpillar and our People</a:t>
            </a:r>
            <a:endParaRPr lang="en-US" sz="3200" b="0" dirty="0">
              <a:solidFill>
                <a:schemeClr val="tx1"/>
              </a:solidFill>
              <a:latin typeface="Arial" panose="020B0604020202020204" pitchFamily="34" charset="0"/>
              <a:cs typeface="Arial" panose="020B0604020202020204" pitchFamily="34" charset="0"/>
            </a:endParaRPr>
          </a:p>
        </p:txBody>
      </p:sp>
      <p:grpSp>
        <p:nvGrpSpPr>
          <p:cNvPr id="15" name="Group 14"/>
          <p:cNvGrpSpPr/>
          <p:nvPr/>
        </p:nvGrpSpPr>
        <p:grpSpPr>
          <a:xfrm>
            <a:off x="6234107" y="1281898"/>
            <a:ext cx="2920893" cy="3586424"/>
            <a:chOff x="6340992" y="2278430"/>
            <a:chExt cx="2696209" cy="3586424"/>
          </a:xfrm>
        </p:grpSpPr>
        <p:sp>
          <p:nvSpPr>
            <p:cNvPr id="17" name="Rectangle 16"/>
            <p:cNvSpPr/>
            <p:nvPr/>
          </p:nvSpPr>
          <p:spPr bwMode="auto">
            <a:xfrm>
              <a:off x="6340992" y="2278430"/>
              <a:ext cx="2651760" cy="457200"/>
            </a:xfrm>
            <a:prstGeom prst="rect">
              <a:avLst/>
            </a:prstGeom>
            <a:solidFill>
              <a:srgbClr val="92D05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ea typeface="ヒラギノ角ゴ ProN W3" charset="0"/>
                  <a:cs typeface="Arial" panose="020B0604020202020204" pitchFamily="34" charset="0"/>
                  <a:sym typeface="Calibri" charset="0"/>
                </a:rPr>
                <a:t>Professional Consultation</a:t>
              </a:r>
              <a:endParaRPr lang="en-US" kern="0" dirty="0">
                <a:solidFill>
                  <a:schemeClr val="bg1"/>
                </a:solidFill>
                <a:latin typeface="Arial" panose="020B0604020202020204" pitchFamily="34" charset="0"/>
                <a:ea typeface="ヒラギノ角ゴ ProN W3" charset="0"/>
                <a:cs typeface="Arial" panose="020B0604020202020204" pitchFamily="34" charset="0"/>
                <a:sym typeface="Calibri" charset="0"/>
              </a:endParaRPr>
            </a:p>
          </p:txBody>
        </p:sp>
        <p:sp>
          <p:nvSpPr>
            <p:cNvPr id="19" name="Content Placeholder 2"/>
            <p:cNvSpPr txBox="1">
              <a:spLocks/>
            </p:cNvSpPr>
            <p:nvPr/>
          </p:nvSpPr>
          <p:spPr>
            <a:xfrm>
              <a:off x="6393496" y="2895310"/>
              <a:ext cx="2643705" cy="29695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800"/>
                </a:spcAft>
                <a:buNone/>
                <a:defRPr/>
              </a:pPr>
              <a:endParaRPr lang="en-CA" sz="1400" dirty="0">
                <a:solidFill>
                  <a:srgbClr val="82C341"/>
                </a:solidFill>
                <a:latin typeface="Arial" panose="020B0604020202020204" pitchFamily="34" charset="0"/>
                <a:cs typeface="Arial" panose="020B0604020202020204" pitchFamily="34" charset="0"/>
              </a:endParaRPr>
            </a:p>
          </p:txBody>
        </p:sp>
      </p:grpSp>
      <p:sp>
        <p:nvSpPr>
          <p:cNvPr id="43" name="TextBox 42"/>
          <p:cNvSpPr txBox="1"/>
          <p:nvPr/>
        </p:nvSpPr>
        <p:spPr>
          <a:xfrm>
            <a:off x="-228600" y="5629229"/>
            <a:ext cx="12649199" cy="553998"/>
          </a:xfrm>
          <a:prstGeom prst="rect">
            <a:avLst/>
          </a:prstGeom>
          <a:noFill/>
        </p:spPr>
        <p:txBody>
          <a:bodyPr wrap="square" rtlCol="0">
            <a:spAutoFit/>
          </a:bodyPr>
          <a:lstStyle/>
          <a:p>
            <a:pPr algn="ctr"/>
            <a:r>
              <a:rPr lang="en-CA" sz="1500" dirty="0">
                <a:latin typeface="Arial" panose="020B0604020202020204" pitchFamily="34" charset="0"/>
                <a:cs typeface="Arial" panose="020B0604020202020204" pitchFamily="34" charset="0"/>
              </a:rPr>
              <a:t>To learn more about your EAP services, visit </a:t>
            </a:r>
            <a:r>
              <a:rPr lang="en-CA" sz="1500" dirty="0">
                <a:latin typeface="Arial" panose="020B0604020202020204" pitchFamily="34" charset="0"/>
                <a:cs typeface="Arial" panose="020B0604020202020204" pitchFamily="34" charset="0"/>
                <a:hlinkClick r:id="rId4"/>
              </a:rPr>
              <a:t>CaterpillarEAP.com </a:t>
            </a:r>
            <a:r>
              <a:rPr lang="en-CA" sz="1500" dirty="0">
                <a:latin typeface="Arial" panose="020B0604020202020204" pitchFamily="34" charset="0"/>
                <a:cs typeface="Arial" panose="020B0604020202020204" pitchFamily="34" charset="0"/>
              </a:rPr>
              <a:t>or </a:t>
            </a:r>
            <a:r>
              <a:rPr lang="en-CA" sz="1500" dirty="0">
                <a:latin typeface="Arial" panose="020B0604020202020204" pitchFamily="34" charset="0"/>
                <a:cs typeface="Arial" panose="020B0604020202020204" pitchFamily="34" charset="0"/>
                <a:hlinkClick r:id="rId5"/>
              </a:rPr>
              <a:t>EAP.cat.com</a:t>
            </a:r>
            <a:endParaRPr lang="en-CA" sz="1500" dirty="0">
              <a:latin typeface="Arial" panose="020B0604020202020204" pitchFamily="34" charset="0"/>
              <a:cs typeface="Arial" panose="020B0604020202020204" pitchFamily="34" charset="0"/>
            </a:endParaRPr>
          </a:p>
          <a:p>
            <a:pPr algn="ctr"/>
            <a:endParaRPr lang="en-US" sz="1500"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F213CEC6-1E43-43FF-992E-3B4C4A86ECE8}"/>
              </a:ext>
            </a:extLst>
          </p:cNvPr>
          <p:cNvGrpSpPr/>
          <p:nvPr/>
        </p:nvGrpSpPr>
        <p:grpSpPr>
          <a:xfrm>
            <a:off x="9190905" y="1286077"/>
            <a:ext cx="2944487" cy="3393686"/>
            <a:chOff x="471838" y="1431371"/>
            <a:chExt cx="2717988" cy="3393686"/>
          </a:xfrm>
        </p:grpSpPr>
        <p:grpSp>
          <p:nvGrpSpPr>
            <p:cNvPr id="47" name="Group 46">
              <a:extLst>
                <a:ext uri="{FF2B5EF4-FFF2-40B4-BE49-F238E27FC236}">
                  <a16:creationId xmlns:a16="http://schemas.microsoft.com/office/drawing/2014/main" id="{5CAA121B-4BBA-42D7-B6B8-06102464386E}"/>
                </a:ext>
              </a:extLst>
            </p:cNvPr>
            <p:cNvGrpSpPr/>
            <p:nvPr/>
          </p:nvGrpSpPr>
          <p:grpSpPr>
            <a:xfrm>
              <a:off x="471838" y="1431371"/>
              <a:ext cx="2692578" cy="3393686"/>
              <a:chOff x="161302" y="2278430"/>
              <a:chExt cx="2692578" cy="3393686"/>
            </a:xfrm>
          </p:grpSpPr>
          <p:sp>
            <p:nvSpPr>
              <p:cNvPr id="50" name="Rectangle 49">
                <a:extLst>
                  <a:ext uri="{FF2B5EF4-FFF2-40B4-BE49-F238E27FC236}">
                    <a16:creationId xmlns:a16="http://schemas.microsoft.com/office/drawing/2014/main" id="{F14B6C96-94F5-481C-A95F-63204D2D3AB3}"/>
                  </a:ext>
                </a:extLst>
              </p:cNvPr>
              <p:cNvSpPr/>
              <p:nvPr/>
            </p:nvSpPr>
            <p:spPr bwMode="auto">
              <a:xfrm>
                <a:off x="175774" y="2278430"/>
                <a:ext cx="2651760" cy="457200"/>
              </a:xfrm>
              <a:prstGeom prst="rect">
                <a:avLst/>
              </a:prstGeom>
              <a:solidFill>
                <a:srgbClr val="FF9900"/>
              </a:solidFill>
              <a:ln w="254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CA" kern="0" dirty="0">
                    <a:solidFill>
                      <a:schemeClr val="bg1"/>
                    </a:solidFill>
                    <a:latin typeface="Arial" panose="020B0604020202020204" pitchFamily="34" charset="0"/>
                    <a:cs typeface="Arial" panose="020B0604020202020204" pitchFamily="34" charset="0"/>
                    <a:sym typeface="Calibri" charset="0"/>
                  </a:rPr>
                  <a:t>Workplace Support</a:t>
                </a:r>
                <a:endParaRPr lang="en-US" kern="0" dirty="0">
                  <a:solidFill>
                    <a:schemeClr val="bg1"/>
                  </a:solidFill>
                  <a:latin typeface="Arial" panose="020B0604020202020204" pitchFamily="34" charset="0"/>
                  <a:cs typeface="Arial" panose="020B0604020202020204" pitchFamily="34" charset="0"/>
                  <a:sym typeface="Calibri" charset="0"/>
                </a:endParaRPr>
              </a:p>
            </p:txBody>
          </p:sp>
          <p:sp>
            <p:nvSpPr>
              <p:cNvPr id="51" name="Content Placeholder 2">
                <a:extLst>
                  <a:ext uri="{FF2B5EF4-FFF2-40B4-BE49-F238E27FC236}">
                    <a16:creationId xmlns:a16="http://schemas.microsoft.com/office/drawing/2014/main" id="{F0E6E6FB-6E3D-4729-8ED8-EFBE7BDC8467}"/>
                  </a:ext>
                </a:extLst>
              </p:cNvPr>
              <p:cNvSpPr txBox="1">
                <a:spLocks/>
              </p:cNvSpPr>
              <p:nvPr/>
            </p:nvSpPr>
            <p:spPr>
              <a:xfrm>
                <a:off x="161302" y="3031145"/>
                <a:ext cx="2692578" cy="26409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Consultation</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Training and education</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Emergency response</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Threat assessment</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Organizational development and engagement</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Benefit management</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Occupational health</a:t>
                </a:r>
              </a:p>
              <a:p>
                <a:pPr indent="-230188">
                  <a:lnSpc>
                    <a:spcPct val="90000"/>
                  </a:lnSpc>
                  <a:spcBef>
                    <a:spcPts val="0"/>
                  </a:spcBef>
                  <a:spcAft>
                    <a:spcPts val="800"/>
                  </a:spcAft>
                  <a:buFont typeface="Arial" panose="020B0604020202020204" pitchFamily="34" charset="0"/>
                  <a:buChar char="•"/>
                  <a:defRPr/>
                </a:pPr>
                <a:r>
                  <a:rPr lang="en-CA" sz="1400" dirty="0">
                    <a:solidFill>
                      <a:srgbClr val="FF9900"/>
                    </a:solidFill>
                    <a:latin typeface="Arial" panose="020B0604020202020204" pitchFamily="34" charset="0"/>
                    <a:cs typeface="Arial" panose="020B0604020202020204" pitchFamily="34" charset="0"/>
                  </a:rPr>
                  <a:t>Wellness</a:t>
                </a:r>
              </a:p>
            </p:txBody>
          </p:sp>
        </p:grpSp>
        <p:cxnSp>
          <p:nvCxnSpPr>
            <p:cNvPr id="48" name="Straight Connector 47">
              <a:extLst>
                <a:ext uri="{FF2B5EF4-FFF2-40B4-BE49-F238E27FC236}">
                  <a16:creationId xmlns:a16="http://schemas.microsoft.com/office/drawing/2014/main" id="{F354FA50-3D73-4E45-9A1B-675BD3DD2143}"/>
                </a:ext>
              </a:extLst>
            </p:cNvPr>
            <p:cNvCxnSpPr/>
            <p:nvPr/>
          </p:nvCxnSpPr>
          <p:spPr bwMode="auto">
            <a:xfrm>
              <a:off x="3189826" y="1913923"/>
              <a:ext cx="0" cy="2459251"/>
            </a:xfrm>
            <a:prstGeom prst="line">
              <a:avLst/>
            </a:prstGeom>
            <a:blipFill dpi="0" rotWithShape="0">
              <a:blip r:embed="rId3"/>
              <a:srcRect/>
              <a:tile tx="0" ty="0" sx="100000" sy="100000" flip="none" algn="tl"/>
            </a:blip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2" name="Straight Connector 51">
            <a:extLst>
              <a:ext uri="{FF2B5EF4-FFF2-40B4-BE49-F238E27FC236}">
                <a16:creationId xmlns:a16="http://schemas.microsoft.com/office/drawing/2014/main" id="{A7AE64B2-A13D-42E0-942E-ADE9804523B8}"/>
              </a:ext>
            </a:extLst>
          </p:cNvPr>
          <p:cNvCxnSpPr>
            <a:cxnSpLocks/>
          </p:cNvCxnSpPr>
          <p:nvPr/>
        </p:nvCxnSpPr>
        <p:spPr bwMode="auto">
          <a:xfrm>
            <a:off x="9206583" y="2060924"/>
            <a:ext cx="0" cy="3425476"/>
          </a:xfrm>
          <a:prstGeom prst="line">
            <a:avLst/>
          </a:prstGeom>
          <a:blipFill dpi="0" rotWithShape="0">
            <a:blip r:embed="rId3"/>
            <a:srcRect/>
            <a:tile tx="0" ty="0" sx="100000" sy="100000" flip="none" algn="tl"/>
          </a:blipFill>
          <a:ln w="952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12955021"/>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4420-181E-411F-AB88-814C6A4E6CEA}"/>
              </a:ext>
            </a:extLst>
          </p:cNvPr>
          <p:cNvSpPr txBox="1">
            <a:spLocks/>
          </p:cNvSpPr>
          <p:nvPr/>
        </p:nvSpPr>
        <p:spPr>
          <a:xfrm>
            <a:off x="609600" y="685800"/>
            <a:ext cx="9753600" cy="65096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CA" sz="3200" dirty="0">
                <a:latin typeface="Arial" panose="020B0604020202020204" pitchFamily="34" charset="0"/>
                <a:cs typeface="Arial" panose="020B0604020202020204" pitchFamily="34" charset="0"/>
              </a:rPr>
              <a:t>EAP counseling, coaching and consultation</a:t>
            </a:r>
          </a:p>
        </p:txBody>
      </p:sp>
      <p:sp>
        <p:nvSpPr>
          <p:cNvPr id="3" name="Rectangle 3">
            <a:extLst>
              <a:ext uri="{FF2B5EF4-FFF2-40B4-BE49-F238E27FC236}">
                <a16:creationId xmlns:a16="http://schemas.microsoft.com/office/drawing/2014/main" id="{487044EA-2343-4427-B3C4-66897C083057}"/>
              </a:ext>
            </a:extLst>
          </p:cNvPr>
          <p:cNvSpPr>
            <a:spLocks noChangeArrowheads="1"/>
          </p:cNvSpPr>
          <p:nvPr/>
        </p:nvSpPr>
        <p:spPr bwMode="auto">
          <a:xfrm>
            <a:off x="609600" y="1524000"/>
            <a:ext cx="8991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33400" indent="-533400">
              <a:lnSpc>
                <a:spcPts val="2400"/>
              </a:lnSpc>
              <a:buClr>
                <a:schemeClr val="bg1"/>
              </a:buClr>
              <a:buChar char="—"/>
              <a:tabLst>
                <a:tab pos="457200" algn="l"/>
                <a:tab pos="914400" algn="l"/>
              </a:tabLst>
              <a:defRPr sz="2100">
                <a:solidFill>
                  <a:schemeClr val="tx1"/>
                </a:solidFill>
                <a:latin typeface="Arial Narrow" panose="020B0606020202030204" pitchFamily="34" charset="0"/>
              </a:defRPr>
            </a:lvl1pPr>
            <a:lvl2pPr marL="1079500" indent="-508000">
              <a:lnSpc>
                <a:spcPts val="3000"/>
              </a:lnSpc>
              <a:buClr>
                <a:schemeClr val="bg1"/>
              </a:buClr>
              <a:buChar char="•"/>
              <a:tabLst>
                <a:tab pos="457200" algn="l"/>
                <a:tab pos="914400" algn="l"/>
              </a:tabLst>
              <a:defRPr sz="2000">
                <a:solidFill>
                  <a:schemeClr val="tx1"/>
                </a:solidFill>
                <a:latin typeface="Arial Narrow" panose="020B0606020202030204" pitchFamily="34" charset="0"/>
              </a:defRPr>
            </a:lvl2pPr>
            <a:lvl3pPr marL="1563688" indent="-533400">
              <a:spcBef>
                <a:spcPct val="20000"/>
              </a:spcBef>
              <a:buChar char="•"/>
              <a:tabLst>
                <a:tab pos="457200" algn="l"/>
                <a:tab pos="914400" algn="l"/>
              </a:tabLst>
              <a:defRPr sz="2100">
                <a:solidFill>
                  <a:schemeClr val="tx1"/>
                </a:solidFill>
                <a:latin typeface="Arial Narrow" panose="020B0606020202030204" pitchFamily="34" charset="0"/>
              </a:defRPr>
            </a:lvl3pPr>
            <a:lvl4pPr marL="2138363" indent="-533400">
              <a:spcBef>
                <a:spcPct val="20000"/>
              </a:spcBef>
              <a:buChar char="–"/>
              <a:tabLst>
                <a:tab pos="457200" algn="l"/>
                <a:tab pos="914400" algn="l"/>
              </a:tabLst>
              <a:defRPr sz="2100">
                <a:solidFill>
                  <a:schemeClr val="tx1"/>
                </a:solidFill>
                <a:latin typeface="Arial Narrow" panose="020B0606020202030204" pitchFamily="34" charset="0"/>
              </a:defRPr>
            </a:lvl4pPr>
            <a:lvl5pPr marL="2595563" indent="-533400">
              <a:spcBef>
                <a:spcPct val="20000"/>
              </a:spcBef>
              <a:buChar char="»"/>
              <a:tabLst>
                <a:tab pos="457200" algn="l"/>
                <a:tab pos="914400" algn="l"/>
              </a:tabLst>
              <a:defRPr sz="2100">
                <a:solidFill>
                  <a:schemeClr val="tx1"/>
                </a:solidFill>
                <a:latin typeface="Arial Narrow" panose="020B0606020202030204" pitchFamily="34" charset="0"/>
              </a:defRPr>
            </a:lvl5pPr>
            <a:lvl6pPr marL="30527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6pPr>
            <a:lvl7pPr marL="35099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7pPr>
            <a:lvl8pPr marL="39671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8pPr>
            <a:lvl9pPr marL="4424363" indent="-533400" fontAlgn="base">
              <a:spcBef>
                <a:spcPct val="20000"/>
              </a:spcBef>
              <a:spcAft>
                <a:spcPct val="0"/>
              </a:spcAft>
              <a:buChar char="»"/>
              <a:tabLst>
                <a:tab pos="457200" algn="l"/>
                <a:tab pos="914400" algn="l"/>
              </a:tabLst>
              <a:defRPr sz="2100">
                <a:solidFill>
                  <a:schemeClr val="tx1"/>
                </a:solidFill>
                <a:latin typeface="Arial Narrow" panose="020B0606020202030204" pitchFamily="34" charset="0"/>
              </a:defRPr>
            </a:lvl9pPr>
          </a:lstStyle>
          <a:p>
            <a:pPr>
              <a:lnSpc>
                <a:spcPct val="95000"/>
              </a:lnSpc>
              <a:spcBef>
                <a:spcPts val="1200"/>
              </a:spcBef>
              <a:buClrTx/>
              <a:buSzPct val="120000"/>
              <a:buFont typeface="Arial" panose="020B0604020202020204" pitchFamily="34" charset="0"/>
              <a:buChar char="•"/>
              <a:defRPr/>
            </a:pPr>
            <a:r>
              <a:rPr lang="en-CA" sz="2200" dirty="0">
                <a:latin typeface="Arial" panose="020B0604020202020204" pitchFamily="34" charset="0"/>
                <a:cs typeface="Arial" panose="020B0604020202020204" pitchFamily="34" charset="0"/>
              </a:rPr>
              <a:t>Short-term, goal-orientated support for work and life issues: </a:t>
            </a:r>
          </a:p>
          <a:p>
            <a:pPr marL="868362" indent="-342900">
              <a:lnSpc>
                <a:spcPct val="95000"/>
              </a:lnSpc>
              <a:spcBef>
                <a:spcPts val="600"/>
              </a:spcBef>
              <a:buClrTx/>
              <a:buFont typeface="Courier New" panose="02070309020205020404" pitchFamily="49" charset="0"/>
              <a:buChar char="o"/>
              <a:defRPr/>
            </a:pPr>
            <a:r>
              <a:rPr lang="en-CA" sz="2000" dirty="0">
                <a:latin typeface="Arial" panose="020B0604020202020204" pitchFamily="34" charset="0"/>
                <a:cs typeface="Arial" panose="020B0604020202020204" pitchFamily="34" charset="0"/>
              </a:rPr>
              <a:t>Clinical counseling</a:t>
            </a:r>
          </a:p>
          <a:p>
            <a:pPr marL="868362" indent="-342900">
              <a:lnSpc>
                <a:spcPct val="95000"/>
              </a:lnSpc>
              <a:spcBef>
                <a:spcPts val="600"/>
              </a:spcBef>
              <a:buClrTx/>
              <a:buFont typeface="Courier New" panose="02070309020205020404" pitchFamily="49" charset="0"/>
              <a:buChar char="o"/>
              <a:defRPr/>
            </a:pPr>
            <a:r>
              <a:rPr lang="en-CA" sz="2000" dirty="0">
                <a:latin typeface="Arial" panose="020B0604020202020204" pitchFamily="34" charset="0"/>
                <a:cs typeface="Arial" panose="020B0604020202020204" pitchFamily="34" charset="0"/>
              </a:rPr>
              <a:t>Professional guidance and coaching</a:t>
            </a:r>
          </a:p>
          <a:p>
            <a:pPr marL="868362" indent="-342900">
              <a:lnSpc>
                <a:spcPct val="95000"/>
              </a:lnSpc>
              <a:spcBef>
                <a:spcPts val="600"/>
              </a:spcBef>
              <a:buClrTx/>
              <a:buFont typeface="Courier New" panose="02070309020205020404" pitchFamily="49" charset="0"/>
              <a:buChar char="o"/>
              <a:defRPr/>
            </a:pPr>
            <a:r>
              <a:rPr lang="en-CA" sz="2000" dirty="0">
                <a:latin typeface="Arial" panose="020B0604020202020204" pitchFamily="34" charset="0"/>
                <a:cs typeface="Arial" panose="020B0604020202020204" pitchFamily="34" charset="0"/>
              </a:rPr>
              <a:t>Information, consultation and referrals for a variety of work-life issues such as legal, financial and help finding child and eldercare</a:t>
            </a:r>
          </a:p>
          <a:p>
            <a:pPr>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Appointments are available without delay or wait</a:t>
            </a:r>
          </a:p>
          <a:p>
            <a:pPr eaLnBrk="1" hangingPunct="1">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EAP is </a:t>
            </a:r>
            <a:r>
              <a:rPr lang="en-US" altLang="en-US" sz="2200" b="1" dirty="0">
                <a:latin typeface="Arial" panose="020B0604020202020204" pitchFamily="34" charset="0"/>
                <a:cs typeface="Arial" panose="020B0604020202020204" pitchFamily="34" charset="0"/>
              </a:rPr>
              <a:t>confidential.  </a:t>
            </a:r>
            <a:r>
              <a:rPr lang="en-US" altLang="en-US" sz="2200" dirty="0">
                <a:latin typeface="Arial" panose="020B0604020202020204" pitchFamily="34" charset="0"/>
                <a:cs typeface="Arial" panose="020B0604020202020204" pitchFamily="34" charset="0"/>
              </a:rPr>
              <a:t>No one will know you have used the EAP.</a:t>
            </a:r>
          </a:p>
          <a:p>
            <a:pPr eaLnBrk="1" hangingPunct="1">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There is </a:t>
            </a:r>
            <a:r>
              <a:rPr lang="en-US" altLang="en-US" sz="2200" b="1" dirty="0">
                <a:latin typeface="Arial" panose="020B0604020202020204" pitchFamily="34" charset="0"/>
                <a:cs typeface="Arial" panose="020B0604020202020204" pitchFamily="34" charset="0"/>
              </a:rPr>
              <a:t>no cost </a:t>
            </a:r>
            <a:r>
              <a:rPr lang="en-US" altLang="en-US" sz="2200" dirty="0">
                <a:latin typeface="Arial" panose="020B0604020202020204" pitchFamily="34" charset="0"/>
                <a:cs typeface="Arial" panose="020B0604020202020204" pitchFamily="34" charset="0"/>
              </a:rPr>
              <a:t>for using the EAP</a:t>
            </a:r>
          </a:p>
          <a:p>
            <a:pPr eaLnBrk="1" hangingPunct="1">
              <a:lnSpc>
                <a:spcPct val="100000"/>
              </a:lnSpc>
              <a:spcBef>
                <a:spcPts val="1800"/>
              </a:spcBef>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EAP is available 24/7 by phone, online or through the My EAP App</a:t>
            </a:r>
          </a:p>
        </p:txBody>
      </p:sp>
      <p:pic>
        <p:nvPicPr>
          <p:cNvPr id="7" name="Picture 6">
            <a:extLst>
              <a:ext uri="{FF2B5EF4-FFF2-40B4-BE49-F238E27FC236}">
                <a16:creationId xmlns:a16="http://schemas.microsoft.com/office/drawing/2014/main" id="{4A8EC103-6417-4834-BA2F-815FF1BF0DAF}"/>
              </a:ext>
            </a:extLst>
          </p:cNvPr>
          <p:cNvPicPr>
            <a:picLocks noChangeAspect="1"/>
          </p:cNvPicPr>
          <p:nvPr/>
        </p:nvPicPr>
        <p:blipFill>
          <a:blip r:embed="rId3"/>
          <a:stretch>
            <a:fillRect/>
          </a:stretch>
        </p:blipFill>
        <p:spPr>
          <a:xfrm>
            <a:off x="9881416" y="184516"/>
            <a:ext cx="2310584" cy="2304488"/>
          </a:xfrm>
          <a:prstGeom prst="rect">
            <a:avLst/>
          </a:prstGeom>
        </p:spPr>
      </p:pic>
    </p:spTree>
    <p:extLst>
      <p:ext uri="{BB962C8B-B14F-4D97-AF65-F5344CB8AC3E}">
        <p14:creationId xmlns:p14="http://schemas.microsoft.com/office/powerpoint/2010/main" val="1835458028"/>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7EA2B4-B748-4DAB-B981-5A0AB23314C1}"/>
              </a:ext>
            </a:extLst>
          </p:cNvPr>
          <p:cNvPicPr>
            <a:picLocks noChangeAspect="1"/>
          </p:cNvPicPr>
          <p:nvPr/>
        </p:nvPicPr>
        <p:blipFill rotWithShape="1">
          <a:blip r:embed="rId3">
            <a:extLst>
              <a:ext uri="{28A0092B-C50C-407E-A947-70E740481C1C}">
                <a14:useLocalDpi xmlns:a14="http://schemas.microsoft.com/office/drawing/2010/main" val="0"/>
              </a:ext>
            </a:extLst>
          </a:blip>
          <a:srcRect t="21307" b="17403"/>
          <a:stretch/>
        </p:blipFill>
        <p:spPr>
          <a:xfrm>
            <a:off x="6248400" y="685800"/>
            <a:ext cx="5577417" cy="2895600"/>
          </a:xfrm>
          <a:prstGeom prst="rect">
            <a:avLst/>
          </a:prstGeom>
        </p:spPr>
      </p:pic>
      <p:pic>
        <p:nvPicPr>
          <p:cNvPr id="10" name="Picture 9">
            <a:extLst>
              <a:ext uri="{FF2B5EF4-FFF2-40B4-BE49-F238E27FC236}">
                <a16:creationId xmlns:a16="http://schemas.microsoft.com/office/drawing/2014/main" id="{79D42C68-FC78-4ED2-9850-EEE36075E0E2}"/>
              </a:ext>
            </a:extLst>
          </p:cNvPr>
          <p:cNvPicPr>
            <a:picLocks noChangeAspect="1"/>
          </p:cNvPicPr>
          <p:nvPr/>
        </p:nvPicPr>
        <p:blipFill>
          <a:blip r:embed="rId4"/>
          <a:stretch>
            <a:fillRect/>
          </a:stretch>
        </p:blipFill>
        <p:spPr>
          <a:xfrm>
            <a:off x="8915400" y="4315757"/>
            <a:ext cx="2011892" cy="534639"/>
          </a:xfrm>
          <a:prstGeom prst="rect">
            <a:avLst/>
          </a:prstGeom>
        </p:spPr>
      </p:pic>
      <p:sp>
        <p:nvSpPr>
          <p:cNvPr id="11" name="TextBox 10">
            <a:extLst>
              <a:ext uri="{FF2B5EF4-FFF2-40B4-BE49-F238E27FC236}">
                <a16:creationId xmlns:a16="http://schemas.microsoft.com/office/drawing/2014/main" id="{49B3BF39-B7FA-46C5-96F3-BB7CD00738CF}"/>
              </a:ext>
            </a:extLst>
          </p:cNvPr>
          <p:cNvSpPr txBox="1"/>
          <p:nvPr/>
        </p:nvSpPr>
        <p:spPr>
          <a:xfrm>
            <a:off x="7391400" y="4583076"/>
            <a:ext cx="1410185" cy="338554"/>
          </a:xfrm>
          <a:prstGeom prst="rect">
            <a:avLst/>
          </a:prstGeom>
          <a:noFill/>
        </p:spPr>
        <p:txBody>
          <a:bodyPr wrap="square" rtlCol="0">
            <a:spAutoFit/>
          </a:bodyPr>
          <a:lstStyle/>
          <a:p>
            <a:pPr algn="ctr"/>
            <a:r>
              <a:rPr lang="en-US" sz="1600" i="1" dirty="0">
                <a:solidFill>
                  <a:srgbClr val="00535E"/>
                </a:solidFill>
              </a:rPr>
              <a:t>Powered by:</a:t>
            </a:r>
          </a:p>
        </p:txBody>
      </p:sp>
      <p:sp>
        <p:nvSpPr>
          <p:cNvPr id="12" name="Title 1">
            <a:extLst>
              <a:ext uri="{FF2B5EF4-FFF2-40B4-BE49-F238E27FC236}">
                <a16:creationId xmlns:a16="http://schemas.microsoft.com/office/drawing/2014/main" id="{EC9A2153-4F31-462A-9FCC-B72E07151CB4}"/>
              </a:ext>
            </a:extLst>
          </p:cNvPr>
          <p:cNvSpPr txBox="1">
            <a:spLocks/>
          </p:cNvSpPr>
          <p:nvPr/>
        </p:nvSpPr>
        <p:spPr>
          <a:xfrm>
            <a:off x="332282" y="1304007"/>
            <a:ext cx="6346826" cy="650960"/>
          </a:xfrm>
          <a:prstGeom prst="rect">
            <a:avLst/>
          </a:prstGeom>
        </p:spPr>
        <p:txBody>
          <a:bodyPr/>
          <a:lstStyle>
            <a:lvl1pPr algn="l" defTabSz="342997" rtl="0" eaLnBrk="1" latinLnBrk="0" hangingPunct="1">
              <a:spcBef>
                <a:spcPct val="0"/>
              </a:spcBef>
              <a:buNone/>
              <a:defRPr sz="2800" kern="1200">
                <a:solidFill>
                  <a:schemeClr val="tx1"/>
                </a:solidFill>
                <a:latin typeface="Arial Black"/>
                <a:ea typeface="+mj-ea"/>
                <a:cs typeface="Arial Black"/>
              </a:defRPr>
            </a:lvl1pPr>
          </a:lstStyle>
          <a:p>
            <a:r>
              <a:rPr lang="en-CA" sz="3600" dirty="0">
                <a:latin typeface="Arial" panose="020B0604020202020204" pitchFamily="34" charset="0"/>
                <a:cs typeface="Arial" panose="020B0604020202020204" pitchFamily="34" charset="0"/>
              </a:rPr>
              <a:t>Global Access</a:t>
            </a:r>
          </a:p>
        </p:txBody>
      </p:sp>
      <p:sp>
        <p:nvSpPr>
          <p:cNvPr id="13" name="TextBox 12">
            <a:extLst>
              <a:ext uri="{FF2B5EF4-FFF2-40B4-BE49-F238E27FC236}">
                <a16:creationId xmlns:a16="http://schemas.microsoft.com/office/drawing/2014/main" id="{B5C7BF46-E803-4374-8668-1C8D8C7CDF0B}"/>
              </a:ext>
            </a:extLst>
          </p:cNvPr>
          <p:cNvSpPr txBox="1"/>
          <p:nvPr/>
        </p:nvSpPr>
        <p:spPr>
          <a:xfrm>
            <a:off x="332282" y="2007433"/>
            <a:ext cx="548640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Caterpillar has partnered with Morneau Shepell to deliver EAP services everywhere our employees live and work through a network of in-country providers.  EAP services are delivered in local culture and language.</a:t>
            </a:r>
          </a:p>
        </p:txBody>
      </p:sp>
      <p:sp>
        <p:nvSpPr>
          <p:cNvPr id="9" name="TextBox 8">
            <a:extLst>
              <a:ext uri="{FF2B5EF4-FFF2-40B4-BE49-F238E27FC236}">
                <a16:creationId xmlns:a16="http://schemas.microsoft.com/office/drawing/2014/main" id="{0D46438B-485B-4F54-974F-A2676053DE18}"/>
              </a:ext>
            </a:extLst>
          </p:cNvPr>
          <p:cNvSpPr txBox="1"/>
          <p:nvPr/>
        </p:nvSpPr>
        <p:spPr>
          <a:xfrm>
            <a:off x="332282" y="4921630"/>
            <a:ext cx="6346826" cy="830997"/>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For local and regional access information, visit </a:t>
            </a:r>
            <a:r>
              <a:rPr lang="en-CA" sz="1600" dirty="0">
                <a:latin typeface="Arial" panose="020B0604020202020204" pitchFamily="34" charset="0"/>
                <a:cs typeface="Arial" panose="020B0604020202020204" pitchFamily="34" charset="0"/>
                <a:hlinkClick r:id="rId5"/>
              </a:rPr>
              <a:t>CaterpillarEAP.com </a:t>
            </a:r>
            <a:r>
              <a:rPr lang="en-CA" sz="1600" dirty="0">
                <a:latin typeface="Arial" panose="020B0604020202020204" pitchFamily="34" charset="0"/>
                <a:cs typeface="Arial" panose="020B0604020202020204" pitchFamily="34" charset="0"/>
              </a:rPr>
              <a:t>or </a:t>
            </a:r>
            <a:r>
              <a:rPr lang="en-CA" sz="1600" dirty="0">
                <a:latin typeface="Arial" panose="020B0604020202020204" pitchFamily="34" charset="0"/>
                <a:cs typeface="Arial" panose="020B0604020202020204" pitchFamily="34" charset="0"/>
                <a:hlinkClick r:id="rId6"/>
              </a:rPr>
              <a:t>EAP.cat.com</a:t>
            </a:r>
            <a:endParaRPr lang="en-CA"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663855"/>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307E724-8051-4B05-83C6-9533E825EEB9}"/>
              </a:ext>
            </a:extLst>
          </p:cNvPr>
          <p:cNvGrpSpPr/>
          <p:nvPr/>
        </p:nvGrpSpPr>
        <p:grpSpPr>
          <a:xfrm>
            <a:off x="2506911" y="746710"/>
            <a:ext cx="7018089" cy="4332852"/>
            <a:chOff x="5714867" y="578983"/>
            <a:chExt cx="7018089" cy="4332852"/>
          </a:xfrm>
        </p:grpSpPr>
        <p:pic>
          <p:nvPicPr>
            <p:cNvPr id="7" name="Picture 6">
              <a:extLst>
                <a:ext uri="{FF2B5EF4-FFF2-40B4-BE49-F238E27FC236}">
                  <a16:creationId xmlns:a16="http://schemas.microsoft.com/office/drawing/2014/main" id="{E3B26762-64AE-46D2-847F-DAFE218A3C79}"/>
                </a:ext>
              </a:extLst>
            </p:cNvPr>
            <p:cNvPicPr>
              <a:picLocks noChangeAspect="1"/>
            </p:cNvPicPr>
            <p:nvPr/>
          </p:nvPicPr>
          <p:blipFill rotWithShape="1">
            <a:blip r:embed="rId3"/>
            <a:srcRect t="7253"/>
            <a:stretch/>
          </p:blipFill>
          <p:spPr>
            <a:xfrm>
              <a:off x="5714867" y="578983"/>
              <a:ext cx="7018089" cy="4332852"/>
            </a:xfrm>
            <a:prstGeom prst="rect">
              <a:avLst/>
            </a:prstGeom>
          </p:spPr>
        </p:pic>
        <p:sp>
          <p:nvSpPr>
            <p:cNvPr id="8" name="Oval 7">
              <a:extLst>
                <a:ext uri="{FF2B5EF4-FFF2-40B4-BE49-F238E27FC236}">
                  <a16:creationId xmlns:a16="http://schemas.microsoft.com/office/drawing/2014/main" id="{BC875A9A-AD9C-47A5-A4EA-6A0EEEBD345A}"/>
                </a:ext>
              </a:extLst>
            </p:cNvPr>
            <p:cNvSpPr/>
            <p:nvPr/>
          </p:nvSpPr>
          <p:spPr>
            <a:xfrm>
              <a:off x="8172351" y="1710316"/>
              <a:ext cx="2103120" cy="21031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5C68906-2A93-944B-9FC2-07D3EF780284}"/>
              </a:ext>
            </a:extLst>
          </p:cNvPr>
          <p:cNvSpPr>
            <a:spLocks noGrp="1"/>
          </p:cNvSpPr>
          <p:nvPr>
            <p:ph type="title"/>
          </p:nvPr>
        </p:nvSpPr>
        <p:spPr>
          <a:xfrm>
            <a:off x="247788" y="555989"/>
            <a:ext cx="4583783" cy="912038"/>
          </a:xfrm>
        </p:spPr>
        <p:txBody>
          <a:bodyPr/>
          <a:lstStyle/>
          <a:p>
            <a:pPr>
              <a:lnSpc>
                <a:spcPct val="100000"/>
              </a:lnSpc>
            </a:pPr>
            <a:r>
              <a:rPr lang="en-US" sz="3200" dirty="0">
                <a:solidFill>
                  <a:schemeClr val="tx1"/>
                </a:solidFill>
                <a:latin typeface="Arial" panose="020B0604020202020204" pitchFamily="34" charset="0"/>
                <a:cs typeface="Arial" panose="020B0604020202020204" pitchFamily="34" charset="0"/>
              </a:rPr>
              <a:t>Multiple ways to access support*</a:t>
            </a:r>
          </a:p>
        </p:txBody>
      </p:sp>
      <p:sp>
        <p:nvSpPr>
          <p:cNvPr id="5" name="TextBox 4">
            <a:extLst>
              <a:ext uri="{FF2B5EF4-FFF2-40B4-BE49-F238E27FC236}">
                <a16:creationId xmlns:a16="http://schemas.microsoft.com/office/drawing/2014/main" id="{AF267963-6533-C441-B4E1-E60A5EDF1800}"/>
              </a:ext>
            </a:extLst>
          </p:cNvPr>
          <p:cNvSpPr txBox="1"/>
          <p:nvPr/>
        </p:nvSpPr>
        <p:spPr>
          <a:xfrm>
            <a:off x="7626127" y="5386543"/>
            <a:ext cx="2698590" cy="461665"/>
          </a:xfrm>
          <a:prstGeom prst="rect">
            <a:avLst/>
          </a:prstGeom>
          <a:solidFill>
            <a:srgbClr val="FFC000"/>
          </a:solidFill>
        </p:spPr>
        <p:txBody>
          <a:bodyPr wrap="square" rtlCol="0">
            <a:spAutoFit/>
          </a:bodyPr>
          <a:lstStyle/>
          <a:p>
            <a:pPr algn="ctr"/>
            <a:r>
              <a:rPr lang="en-US" sz="2400" b="1" dirty="0">
                <a:solidFill>
                  <a:schemeClr val="bg1"/>
                </a:solidFill>
              </a:rPr>
              <a:t>Confidentiality</a:t>
            </a:r>
          </a:p>
        </p:txBody>
      </p:sp>
      <p:sp>
        <p:nvSpPr>
          <p:cNvPr id="9" name="TextBox 8">
            <a:extLst>
              <a:ext uri="{FF2B5EF4-FFF2-40B4-BE49-F238E27FC236}">
                <a16:creationId xmlns:a16="http://schemas.microsoft.com/office/drawing/2014/main" id="{54ADED88-B4EF-044D-8019-8F2A3D85DA32}"/>
              </a:ext>
            </a:extLst>
          </p:cNvPr>
          <p:cNvSpPr txBox="1"/>
          <p:nvPr/>
        </p:nvSpPr>
        <p:spPr>
          <a:xfrm>
            <a:off x="1794269" y="5398598"/>
            <a:ext cx="2700000" cy="461665"/>
          </a:xfrm>
          <a:prstGeom prst="rect">
            <a:avLst/>
          </a:prstGeom>
          <a:solidFill>
            <a:srgbClr val="FFCF89"/>
          </a:solidFill>
        </p:spPr>
        <p:txBody>
          <a:bodyPr wrap="square" rtlCol="0">
            <a:spAutoFit/>
          </a:bodyPr>
          <a:lstStyle/>
          <a:p>
            <a:pPr algn="ctr"/>
            <a:r>
              <a:rPr lang="en-US" sz="2400" b="1" dirty="0">
                <a:solidFill>
                  <a:schemeClr val="bg1"/>
                </a:solidFill>
              </a:rPr>
              <a:t>Accessibility</a:t>
            </a:r>
          </a:p>
        </p:txBody>
      </p:sp>
      <p:sp>
        <p:nvSpPr>
          <p:cNvPr id="14" name="TextBox 13">
            <a:extLst>
              <a:ext uri="{FF2B5EF4-FFF2-40B4-BE49-F238E27FC236}">
                <a16:creationId xmlns:a16="http://schemas.microsoft.com/office/drawing/2014/main" id="{1DFAA32E-8B17-C24C-B663-17A804CAE28D}"/>
              </a:ext>
            </a:extLst>
          </p:cNvPr>
          <p:cNvSpPr txBox="1"/>
          <p:nvPr/>
        </p:nvSpPr>
        <p:spPr>
          <a:xfrm>
            <a:off x="4710198" y="5387213"/>
            <a:ext cx="2700000" cy="461665"/>
          </a:xfrm>
          <a:prstGeom prst="rect">
            <a:avLst/>
          </a:prstGeom>
          <a:solidFill>
            <a:srgbClr val="FFBB57"/>
          </a:solidFill>
        </p:spPr>
        <p:txBody>
          <a:bodyPr wrap="square" rtlCol="0">
            <a:spAutoFit/>
          </a:bodyPr>
          <a:lstStyle/>
          <a:p>
            <a:pPr algn="ctr"/>
            <a:r>
              <a:rPr lang="en-US" sz="2400" b="1" dirty="0">
                <a:solidFill>
                  <a:schemeClr val="bg1"/>
                </a:solidFill>
              </a:rPr>
              <a:t>Choice</a:t>
            </a:r>
          </a:p>
        </p:txBody>
      </p:sp>
      <p:sp>
        <p:nvSpPr>
          <p:cNvPr id="50" name="TextBox 49">
            <a:extLst>
              <a:ext uri="{FF2B5EF4-FFF2-40B4-BE49-F238E27FC236}">
                <a16:creationId xmlns:a16="http://schemas.microsoft.com/office/drawing/2014/main" id="{10C2C6A3-71FD-A840-A359-7B3CADBFD97E}"/>
              </a:ext>
            </a:extLst>
          </p:cNvPr>
          <p:cNvSpPr txBox="1"/>
          <p:nvPr/>
        </p:nvSpPr>
        <p:spPr>
          <a:xfrm>
            <a:off x="3106365" y="2054467"/>
            <a:ext cx="902418" cy="449641"/>
          </a:xfrm>
          <a:prstGeom prst="rect">
            <a:avLst/>
          </a:prstGeom>
          <a:noFill/>
        </p:spPr>
        <p:txBody>
          <a:bodyPr wrap="square" lIns="64291" tIns="32146" rIns="64291" bIns="32146" rtlCol="0">
            <a:spAutoFit/>
          </a:bodyPr>
          <a:lstStyle/>
          <a:p>
            <a:pPr algn="ctr">
              <a:lnSpc>
                <a:spcPts val="1520"/>
              </a:lnSpc>
            </a:pPr>
            <a:r>
              <a:rPr lang="en-CA" sz="1400" b="1" dirty="0"/>
              <a:t>Online chat</a:t>
            </a:r>
            <a:endParaRPr lang="en-US" sz="1400" b="1" dirty="0"/>
          </a:p>
        </p:txBody>
      </p:sp>
      <p:sp>
        <p:nvSpPr>
          <p:cNvPr id="51" name="TextBox 50">
            <a:extLst>
              <a:ext uri="{FF2B5EF4-FFF2-40B4-BE49-F238E27FC236}">
                <a16:creationId xmlns:a16="http://schemas.microsoft.com/office/drawing/2014/main" id="{5E3CFFA1-1795-6147-BBF4-B3D84A1ADF16}"/>
              </a:ext>
            </a:extLst>
          </p:cNvPr>
          <p:cNvSpPr txBox="1"/>
          <p:nvPr/>
        </p:nvSpPr>
        <p:spPr>
          <a:xfrm>
            <a:off x="6796420" y="746710"/>
            <a:ext cx="1064709" cy="449641"/>
          </a:xfrm>
          <a:prstGeom prst="rect">
            <a:avLst/>
          </a:prstGeom>
          <a:noFill/>
        </p:spPr>
        <p:txBody>
          <a:bodyPr wrap="square" lIns="64291" tIns="32146" rIns="64291" bIns="32146" rtlCol="0">
            <a:spAutoFit/>
          </a:bodyPr>
          <a:lstStyle/>
          <a:p>
            <a:pPr algn="ctr">
              <a:lnSpc>
                <a:spcPts val="1520"/>
              </a:lnSpc>
            </a:pPr>
            <a:r>
              <a:rPr lang="en-US" sz="1400" b="1" dirty="0"/>
              <a:t>Online Services</a:t>
            </a:r>
          </a:p>
        </p:txBody>
      </p:sp>
      <p:sp>
        <p:nvSpPr>
          <p:cNvPr id="52" name="TextBox 51">
            <a:extLst>
              <a:ext uri="{FF2B5EF4-FFF2-40B4-BE49-F238E27FC236}">
                <a16:creationId xmlns:a16="http://schemas.microsoft.com/office/drawing/2014/main" id="{DD9DEBD4-0E3F-D549-8BDB-F52BEECB2F33}"/>
              </a:ext>
            </a:extLst>
          </p:cNvPr>
          <p:cNvSpPr txBox="1"/>
          <p:nvPr/>
        </p:nvSpPr>
        <p:spPr>
          <a:xfrm>
            <a:off x="7898695" y="2104647"/>
            <a:ext cx="1064709" cy="449641"/>
          </a:xfrm>
          <a:prstGeom prst="rect">
            <a:avLst/>
          </a:prstGeom>
          <a:noFill/>
        </p:spPr>
        <p:txBody>
          <a:bodyPr wrap="square" lIns="64291" tIns="32146" rIns="64291" bIns="32146" rtlCol="0">
            <a:spAutoFit/>
          </a:bodyPr>
          <a:lstStyle/>
          <a:p>
            <a:pPr algn="ctr">
              <a:lnSpc>
                <a:spcPts val="1520"/>
              </a:lnSpc>
            </a:pPr>
            <a:r>
              <a:rPr lang="en-US" sz="1400" b="1" dirty="0"/>
              <a:t>Video counseling</a:t>
            </a:r>
          </a:p>
        </p:txBody>
      </p:sp>
      <p:sp>
        <p:nvSpPr>
          <p:cNvPr id="53" name="TextBox 52">
            <a:extLst>
              <a:ext uri="{FF2B5EF4-FFF2-40B4-BE49-F238E27FC236}">
                <a16:creationId xmlns:a16="http://schemas.microsoft.com/office/drawing/2014/main" id="{183450CC-242F-484F-BB7C-87B821176F3C}"/>
              </a:ext>
            </a:extLst>
          </p:cNvPr>
          <p:cNvSpPr txBox="1"/>
          <p:nvPr/>
        </p:nvSpPr>
        <p:spPr>
          <a:xfrm>
            <a:off x="7861129" y="3535422"/>
            <a:ext cx="1064709" cy="257280"/>
          </a:xfrm>
          <a:prstGeom prst="rect">
            <a:avLst/>
          </a:prstGeom>
          <a:noFill/>
        </p:spPr>
        <p:txBody>
          <a:bodyPr wrap="square" lIns="64291" tIns="32146" rIns="64291" bIns="32146" rtlCol="0">
            <a:spAutoFit/>
          </a:bodyPr>
          <a:lstStyle/>
          <a:p>
            <a:pPr algn="ctr">
              <a:lnSpc>
                <a:spcPts val="1520"/>
              </a:lnSpc>
            </a:pPr>
            <a:r>
              <a:rPr lang="en-US" sz="1400" b="1" dirty="0"/>
              <a:t>E-counseling</a:t>
            </a:r>
          </a:p>
        </p:txBody>
      </p:sp>
      <p:sp>
        <p:nvSpPr>
          <p:cNvPr id="54" name="TextBox 53">
            <a:extLst>
              <a:ext uri="{FF2B5EF4-FFF2-40B4-BE49-F238E27FC236}">
                <a16:creationId xmlns:a16="http://schemas.microsoft.com/office/drawing/2014/main" id="{15D5EE11-9A39-DA40-AEF4-6CE3A63275AC}"/>
              </a:ext>
            </a:extLst>
          </p:cNvPr>
          <p:cNvSpPr txBox="1"/>
          <p:nvPr/>
        </p:nvSpPr>
        <p:spPr>
          <a:xfrm>
            <a:off x="6578378" y="4643499"/>
            <a:ext cx="1064709" cy="449641"/>
          </a:xfrm>
          <a:prstGeom prst="rect">
            <a:avLst/>
          </a:prstGeom>
          <a:noFill/>
        </p:spPr>
        <p:txBody>
          <a:bodyPr wrap="square" lIns="64291" tIns="32146" rIns="64291" bIns="32146" rtlCol="0">
            <a:spAutoFit/>
          </a:bodyPr>
          <a:lstStyle/>
          <a:p>
            <a:pPr algn="ctr">
              <a:lnSpc>
                <a:spcPts val="1520"/>
              </a:lnSpc>
            </a:pPr>
            <a:r>
              <a:rPr lang="en-US" sz="1400" b="1" dirty="0"/>
              <a:t>My </a:t>
            </a:r>
            <a:br>
              <a:rPr lang="en-US" sz="1400" b="1" dirty="0"/>
            </a:br>
            <a:r>
              <a:rPr lang="en-US" sz="1400" b="1" dirty="0"/>
              <a:t>EAP App</a:t>
            </a:r>
          </a:p>
        </p:txBody>
      </p:sp>
      <p:sp>
        <p:nvSpPr>
          <p:cNvPr id="55" name="TextBox 54">
            <a:extLst>
              <a:ext uri="{FF2B5EF4-FFF2-40B4-BE49-F238E27FC236}">
                <a16:creationId xmlns:a16="http://schemas.microsoft.com/office/drawing/2014/main" id="{5896D36F-4BC4-7E43-9CA8-3FF77920F5FF}"/>
              </a:ext>
            </a:extLst>
          </p:cNvPr>
          <p:cNvSpPr txBox="1"/>
          <p:nvPr/>
        </p:nvSpPr>
        <p:spPr>
          <a:xfrm>
            <a:off x="4047695" y="4658141"/>
            <a:ext cx="1064709" cy="449641"/>
          </a:xfrm>
          <a:prstGeom prst="rect">
            <a:avLst/>
          </a:prstGeom>
          <a:noFill/>
        </p:spPr>
        <p:txBody>
          <a:bodyPr wrap="square" lIns="64291" tIns="32146" rIns="64291" bIns="32146" rtlCol="0">
            <a:spAutoFit/>
          </a:bodyPr>
          <a:lstStyle/>
          <a:p>
            <a:pPr algn="ctr">
              <a:lnSpc>
                <a:spcPts val="1520"/>
              </a:lnSpc>
            </a:pPr>
            <a:r>
              <a:rPr lang="en-US" sz="1400" b="1" dirty="0"/>
              <a:t>Telephonic</a:t>
            </a:r>
          </a:p>
          <a:p>
            <a:pPr algn="ctr">
              <a:lnSpc>
                <a:spcPts val="1520"/>
              </a:lnSpc>
            </a:pPr>
            <a:r>
              <a:rPr lang="en-US" sz="1400" b="1" dirty="0"/>
              <a:t> counseling</a:t>
            </a:r>
          </a:p>
        </p:txBody>
      </p:sp>
      <p:sp>
        <p:nvSpPr>
          <p:cNvPr id="56" name="TextBox 55">
            <a:extLst>
              <a:ext uri="{FF2B5EF4-FFF2-40B4-BE49-F238E27FC236}">
                <a16:creationId xmlns:a16="http://schemas.microsoft.com/office/drawing/2014/main" id="{10CC2FAD-CCB6-D841-AAF1-7988D9224670}"/>
              </a:ext>
            </a:extLst>
          </p:cNvPr>
          <p:cNvSpPr txBox="1"/>
          <p:nvPr/>
        </p:nvSpPr>
        <p:spPr>
          <a:xfrm>
            <a:off x="2667000" y="3471701"/>
            <a:ext cx="1504073" cy="642001"/>
          </a:xfrm>
          <a:prstGeom prst="rect">
            <a:avLst/>
          </a:prstGeom>
          <a:noFill/>
        </p:spPr>
        <p:txBody>
          <a:bodyPr wrap="square" lIns="64291" tIns="32146" rIns="64291" bIns="32146" rtlCol="0">
            <a:spAutoFit/>
          </a:bodyPr>
          <a:lstStyle/>
          <a:p>
            <a:pPr algn="ctr">
              <a:lnSpc>
                <a:spcPts val="1520"/>
              </a:lnSpc>
            </a:pPr>
            <a:r>
              <a:rPr lang="en-US" sz="1400" b="1" dirty="0"/>
              <a:t>In Person</a:t>
            </a:r>
          </a:p>
          <a:p>
            <a:pPr algn="ctr">
              <a:lnSpc>
                <a:spcPts val="1520"/>
              </a:lnSpc>
            </a:pPr>
            <a:r>
              <a:rPr lang="en-US" sz="1400" b="1" dirty="0"/>
              <a:t> counseling, onsite in some locations</a:t>
            </a:r>
          </a:p>
        </p:txBody>
      </p:sp>
      <p:sp>
        <p:nvSpPr>
          <p:cNvPr id="57" name="TextBox 56">
            <a:extLst>
              <a:ext uri="{FF2B5EF4-FFF2-40B4-BE49-F238E27FC236}">
                <a16:creationId xmlns:a16="http://schemas.microsoft.com/office/drawing/2014/main" id="{9B880AF3-FCF1-E547-BE24-EFA5583C3762}"/>
              </a:ext>
            </a:extLst>
          </p:cNvPr>
          <p:cNvSpPr txBox="1"/>
          <p:nvPr/>
        </p:nvSpPr>
        <p:spPr>
          <a:xfrm>
            <a:off x="4000671" y="746710"/>
            <a:ext cx="1064709" cy="449641"/>
          </a:xfrm>
          <a:prstGeom prst="rect">
            <a:avLst/>
          </a:prstGeom>
          <a:noFill/>
        </p:spPr>
        <p:txBody>
          <a:bodyPr wrap="square" lIns="64291" tIns="32146" rIns="64291" bIns="32146" rtlCol="0">
            <a:spAutoFit/>
          </a:bodyPr>
          <a:lstStyle/>
          <a:p>
            <a:pPr algn="ctr">
              <a:lnSpc>
                <a:spcPts val="1520"/>
              </a:lnSpc>
            </a:pPr>
            <a:r>
              <a:rPr lang="en-US" sz="1400" b="1" dirty="0"/>
              <a:t>Group Counseling</a:t>
            </a:r>
          </a:p>
        </p:txBody>
      </p:sp>
      <p:sp>
        <p:nvSpPr>
          <p:cNvPr id="58" name="TextBox 57">
            <a:extLst>
              <a:ext uri="{FF2B5EF4-FFF2-40B4-BE49-F238E27FC236}">
                <a16:creationId xmlns:a16="http://schemas.microsoft.com/office/drawing/2014/main" id="{EAD6A1F3-4F2E-344A-802C-882594E4F5CC}"/>
              </a:ext>
            </a:extLst>
          </p:cNvPr>
          <p:cNvSpPr txBox="1"/>
          <p:nvPr/>
        </p:nvSpPr>
        <p:spPr>
          <a:xfrm>
            <a:off x="5270395" y="2345025"/>
            <a:ext cx="1467121" cy="1200329"/>
          </a:xfrm>
          <a:prstGeom prst="rect">
            <a:avLst/>
          </a:prstGeom>
          <a:noFill/>
        </p:spPr>
        <p:txBody>
          <a:bodyPr wrap="square" rtlCol="0">
            <a:spAutoFit/>
          </a:bodyPr>
          <a:lstStyle/>
          <a:p>
            <a:pPr algn="ctr"/>
            <a:r>
              <a:rPr lang="en-CA" sz="3600" b="1" dirty="0"/>
              <a:t>24/7 Access</a:t>
            </a:r>
            <a:endParaRPr lang="en-US" sz="3600" b="1" dirty="0"/>
          </a:p>
        </p:txBody>
      </p:sp>
      <p:pic>
        <p:nvPicPr>
          <p:cNvPr id="41" name="E-counseling">
            <a:extLst>
              <a:ext uri="{FF2B5EF4-FFF2-40B4-BE49-F238E27FC236}">
                <a16:creationId xmlns:a16="http://schemas.microsoft.com/office/drawing/2014/main" id="{1B4BCB42-569C-3942-A14D-FBE77EAFAA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042" y="3030891"/>
            <a:ext cx="881619" cy="881619"/>
          </a:xfrm>
          <a:prstGeom prst="rect">
            <a:avLst/>
          </a:prstGeom>
        </p:spPr>
      </p:pic>
      <p:pic>
        <p:nvPicPr>
          <p:cNvPr id="42" name="In person">
            <a:extLst>
              <a:ext uri="{FF2B5EF4-FFF2-40B4-BE49-F238E27FC236}">
                <a16:creationId xmlns:a16="http://schemas.microsoft.com/office/drawing/2014/main" id="{0BBF1DAF-48C5-6840-BB61-C0B90ADC65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4311" y="2959878"/>
            <a:ext cx="853558" cy="853558"/>
          </a:xfrm>
          <a:prstGeom prst="rect">
            <a:avLst/>
          </a:prstGeom>
        </p:spPr>
      </p:pic>
      <p:pic>
        <p:nvPicPr>
          <p:cNvPr id="43" name="First Chat">
            <a:extLst>
              <a:ext uri="{FF2B5EF4-FFF2-40B4-BE49-F238E27FC236}">
                <a16:creationId xmlns:a16="http://schemas.microsoft.com/office/drawing/2014/main" id="{4F78E4D2-24F6-104C-A060-603C652B89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8540" y="1886169"/>
            <a:ext cx="914400" cy="914400"/>
          </a:xfrm>
          <a:prstGeom prst="rect">
            <a:avLst/>
          </a:prstGeom>
        </p:spPr>
      </p:pic>
      <p:pic>
        <p:nvPicPr>
          <p:cNvPr id="44" name="Group Counseling">
            <a:extLst>
              <a:ext uri="{FF2B5EF4-FFF2-40B4-BE49-F238E27FC236}">
                <a16:creationId xmlns:a16="http://schemas.microsoft.com/office/drawing/2014/main" id="{15373642-5CE3-F041-AFD5-781287F880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2240" y="1044716"/>
            <a:ext cx="812950" cy="812950"/>
          </a:xfrm>
          <a:prstGeom prst="rect">
            <a:avLst/>
          </a:prstGeom>
        </p:spPr>
      </p:pic>
      <p:pic>
        <p:nvPicPr>
          <p:cNvPr id="45" name="MyEAP">
            <a:extLst>
              <a:ext uri="{FF2B5EF4-FFF2-40B4-BE49-F238E27FC236}">
                <a16:creationId xmlns:a16="http://schemas.microsoft.com/office/drawing/2014/main" id="{D65E94C5-7D37-DC4C-95F9-82285D7396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6000" y="3886200"/>
            <a:ext cx="914400" cy="914400"/>
          </a:xfrm>
          <a:prstGeom prst="rect">
            <a:avLst/>
          </a:prstGeom>
        </p:spPr>
      </p:pic>
      <p:pic>
        <p:nvPicPr>
          <p:cNvPr id="46" name="Picture 45">
            <a:extLst>
              <a:ext uri="{FF2B5EF4-FFF2-40B4-BE49-F238E27FC236}">
                <a16:creationId xmlns:a16="http://schemas.microsoft.com/office/drawing/2014/main" id="{D1A9A045-A08C-084E-85F5-A40850AAAA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6528" y="1014506"/>
            <a:ext cx="914400" cy="914400"/>
          </a:xfrm>
          <a:prstGeom prst="rect">
            <a:avLst/>
          </a:prstGeom>
        </p:spPr>
      </p:pic>
      <p:pic>
        <p:nvPicPr>
          <p:cNvPr id="47" name="Picture 46">
            <a:extLst>
              <a:ext uri="{FF2B5EF4-FFF2-40B4-BE49-F238E27FC236}">
                <a16:creationId xmlns:a16="http://schemas.microsoft.com/office/drawing/2014/main" id="{A941CD80-FE9C-A045-B226-E93EBD5767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30991" y="3834931"/>
            <a:ext cx="914400" cy="914400"/>
          </a:xfrm>
          <a:prstGeom prst="rect">
            <a:avLst/>
          </a:prstGeom>
        </p:spPr>
      </p:pic>
      <p:pic>
        <p:nvPicPr>
          <p:cNvPr id="48" name="Picture 47">
            <a:extLst>
              <a:ext uri="{FF2B5EF4-FFF2-40B4-BE49-F238E27FC236}">
                <a16:creationId xmlns:a16="http://schemas.microsoft.com/office/drawing/2014/main" id="{0AD662D5-B04A-3042-8553-16E9EFC159C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2501" y="1919900"/>
            <a:ext cx="811530" cy="811530"/>
          </a:xfrm>
          <a:prstGeom prst="rect">
            <a:avLst/>
          </a:prstGeom>
        </p:spPr>
      </p:pic>
      <p:sp>
        <p:nvSpPr>
          <p:cNvPr id="25" name="Title 1">
            <a:extLst>
              <a:ext uri="{FF2B5EF4-FFF2-40B4-BE49-F238E27FC236}">
                <a16:creationId xmlns:a16="http://schemas.microsoft.com/office/drawing/2014/main" id="{A1ACF92E-ACEA-40D9-A7BD-E2087B1BF972}"/>
              </a:ext>
            </a:extLst>
          </p:cNvPr>
          <p:cNvSpPr txBox="1">
            <a:spLocks/>
          </p:cNvSpPr>
          <p:nvPr/>
        </p:nvSpPr>
        <p:spPr bwMode="auto">
          <a:xfrm>
            <a:off x="128265" y="4343400"/>
            <a:ext cx="3872406" cy="9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2146" rIns="0" bIns="32146" numCol="1" anchor="b" anchorCtr="0" compatLnSpc="1">
            <a:prstTxWarp prst="textNoShape">
              <a:avLst/>
            </a:prstTxWarp>
          </a:bodyPr>
          <a:lstStyle>
            <a:lvl1pPr algn="l" defTabSz="342997" rtl="0" eaLnBrk="1" latinLnBrk="0" hangingPunct="1">
              <a:lnSpc>
                <a:spcPct val="90000"/>
              </a:lnSpc>
              <a:spcBef>
                <a:spcPct val="0"/>
              </a:spcBef>
              <a:buNone/>
              <a:defRPr sz="2000" b="1" kern="1200" baseline="0">
                <a:solidFill>
                  <a:srgbClr val="00ACCD"/>
                </a:solidFill>
                <a:latin typeface="Calibri"/>
                <a:ea typeface="+mj-ea"/>
                <a:cs typeface="Calibri"/>
              </a:defRPr>
            </a:lvl1pPr>
          </a:lstStyle>
          <a:p>
            <a:pPr>
              <a:lnSpc>
                <a:spcPct val="100000"/>
              </a:lnSpc>
            </a:pPr>
            <a:r>
              <a:rPr lang="en-US" sz="1400" b="0" dirty="0">
                <a:solidFill>
                  <a:schemeClr val="bg1">
                    <a:lumMod val="50000"/>
                  </a:schemeClr>
                </a:solidFill>
                <a:latin typeface="Arial" panose="020B0604020202020204" pitchFamily="34" charset="0"/>
                <a:cs typeface="Arial" panose="020B0604020202020204" pitchFamily="34" charset="0"/>
              </a:rPr>
              <a:t>* May not be available in all countries</a:t>
            </a:r>
          </a:p>
        </p:txBody>
      </p:sp>
    </p:spTree>
    <p:extLst>
      <p:ext uri="{BB962C8B-B14F-4D97-AF65-F5344CB8AC3E}">
        <p14:creationId xmlns:p14="http://schemas.microsoft.com/office/powerpoint/2010/main" val="534227418"/>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724819-A5C7-644A-8292-EFFB2A286B49}"/>
              </a:ext>
            </a:extLst>
          </p:cNvPr>
          <p:cNvSpPr/>
          <p:nvPr/>
        </p:nvSpPr>
        <p:spPr bwMode="auto">
          <a:xfrm>
            <a:off x="8575183" y="234038"/>
            <a:ext cx="2722205" cy="5664791"/>
          </a:xfrm>
          <a:prstGeom prst="rect">
            <a:avLst/>
          </a:prstGeom>
          <a:solidFill>
            <a:srgbClr val="FFC0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CA" sz="1400" dirty="0">
              <a:solidFill>
                <a:schemeClr val="bg1"/>
              </a:solidFill>
              <a:latin typeface="Calibri" charset="0"/>
              <a:ea typeface="ヒラギノ角ゴ ProN W3" charset="0"/>
              <a:cs typeface="ヒラギノ角ゴ ProN W3" charset="0"/>
              <a:sym typeface="Calibri" charset="0"/>
            </a:endParaRPr>
          </a:p>
        </p:txBody>
      </p:sp>
      <p:sp>
        <p:nvSpPr>
          <p:cNvPr id="2" name="Title 1">
            <a:extLst>
              <a:ext uri="{FF2B5EF4-FFF2-40B4-BE49-F238E27FC236}">
                <a16:creationId xmlns:a16="http://schemas.microsoft.com/office/drawing/2014/main" id="{8F5FE96B-A0D1-B54F-9911-2B424A218F47}"/>
              </a:ext>
            </a:extLst>
          </p:cNvPr>
          <p:cNvSpPr>
            <a:spLocks noGrp="1"/>
          </p:cNvSpPr>
          <p:nvPr>
            <p:ph type="title"/>
          </p:nvPr>
        </p:nvSpPr>
        <p:spPr>
          <a:xfrm>
            <a:off x="255834" y="539462"/>
            <a:ext cx="6346826" cy="650960"/>
          </a:xfrm>
        </p:spPr>
        <p:txBody>
          <a:bodyPr/>
          <a:lstStyle/>
          <a:p>
            <a:r>
              <a:rPr lang="en-CA" sz="2800" b="0" dirty="0">
                <a:solidFill>
                  <a:schemeClr val="tx1"/>
                </a:solidFill>
                <a:latin typeface="Arial" panose="020B0604020202020204" pitchFamily="34" charset="0"/>
                <a:cs typeface="Arial" panose="020B0604020202020204" pitchFamily="34" charset="0"/>
              </a:rPr>
              <a:t>Engaging, convenient digital access</a:t>
            </a:r>
          </a:p>
        </p:txBody>
      </p:sp>
      <p:grpSp>
        <p:nvGrpSpPr>
          <p:cNvPr id="9" name="Group 8">
            <a:extLst>
              <a:ext uri="{FF2B5EF4-FFF2-40B4-BE49-F238E27FC236}">
                <a16:creationId xmlns:a16="http://schemas.microsoft.com/office/drawing/2014/main" id="{261663B5-2AE5-B947-A674-9146D2CBF14A}"/>
              </a:ext>
            </a:extLst>
          </p:cNvPr>
          <p:cNvGrpSpPr/>
          <p:nvPr/>
        </p:nvGrpSpPr>
        <p:grpSpPr>
          <a:xfrm>
            <a:off x="9301032" y="1066800"/>
            <a:ext cx="1290768" cy="2624112"/>
            <a:chOff x="6736080" y="2344593"/>
            <a:chExt cx="1759897" cy="3848737"/>
          </a:xfrm>
        </p:grpSpPr>
        <p:pic>
          <p:nvPicPr>
            <p:cNvPr id="7" name="Picture 28" descr="http://www.zonepage.gr/sites/default/files/white.png">
              <a:extLst>
                <a:ext uri="{FF2B5EF4-FFF2-40B4-BE49-F238E27FC236}">
                  <a16:creationId xmlns:a16="http://schemas.microsoft.com/office/drawing/2014/main" id="{8C82785B-E19C-D247-A541-D1B6EF29C0F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36080" y="2344593"/>
              <a:ext cx="1759897" cy="384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msoit.com\fs\TOR\PUBLIC\EAP Communications\Images_Logos\My EAP app_ScreenShots\My EAP app_BlackBerry + Screen Shots_2016\Image_My EAP app_Blackberry_0816.jpg">
              <a:hlinkClick r:id="rId4"/>
              <a:extLst>
                <a:ext uri="{FF2B5EF4-FFF2-40B4-BE49-F238E27FC236}">
                  <a16:creationId xmlns:a16="http://schemas.microsoft.com/office/drawing/2014/main" id="{FC497AEB-F0E1-1D49-9A24-77B6B376D343}"/>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896241" y="2905761"/>
              <a:ext cx="1439573" cy="261112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461D1E0B-C9EA-F047-8A58-FD56BFC65A4B}"/>
              </a:ext>
            </a:extLst>
          </p:cNvPr>
          <p:cNvSpPr txBox="1"/>
          <p:nvPr/>
        </p:nvSpPr>
        <p:spPr>
          <a:xfrm>
            <a:off x="411099" y="1813308"/>
            <a:ext cx="3018148" cy="553998"/>
          </a:xfrm>
          <a:prstGeom prst="rect">
            <a:avLst/>
          </a:prstGeom>
          <a:noFill/>
        </p:spPr>
        <p:txBody>
          <a:bodyPr wrap="square" lIns="0" tIns="0" rIns="0" bIns="0" rtlCol="0">
            <a:spAutoFit/>
          </a:bodyPr>
          <a:lstStyle/>
          <a:p>
            <a:r>
              <a:rPr lang="en-CA" b="1" dirty="0">
                <a:solidFill>
                  <a:srgbClr val="FF9900"/>
                </a:solidFill>
                <a:latin typeface="Arial" panose="020B0604020202020204" pitchFamily="34" charset="0"/>
                <a:cs typeface="Arial" panose="020B0604020202020204" pitchFamily="34" charset="0"/>
              </a:rPr>
              <a:t>Multilingual website that is meaningful and interactive</a:t>
            </a:r>
            <a:endParaRPr lang="en-US" b="1" dirty="0">
              <a:solidFill>
                <a:srgbClr val="FF9900"/>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770EF3BC-9716-2C4E-AFED-B9C130215157}"/>
              </a:ext>
            </a:extLst>
          </p:cNvPr>
          <p:cNvGrpSpPr/>
          <p:nvPr/>
        </p:nvGrpSpPr>
        <p:grpSpPr>
          <a:xfrm>
            <a:off x="4160767" y="1577355"/>
            <a:ext cx="3751121" cy="2994645"/>
            <a:chOff x="433929" y="1415333"/>
            <a:chExt cx="4030121" cy="3217380"/>
          </a:xfrm>
        </p:grpSpPr>
        <p:pic>
          <p:nvPicPr>
            <p:cNvPr id="5" name="Picture 4">
              <a:extLst>
                <a:ext uri="{FF2B5EF4-FFF2-40B4-BE49-F238E27FC236}">
                  <a16:creationId xmlns:a16="http://schemas.microsoft.com/office/drawing/2014/main" id="{693AEEE0-4716-3A4F-884D-26F74FA56F7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3929" y="1415333"/>
              <a:ext cx="4030121" cy="3217380"/>
            </a:xfrm>
            <a:prstGeom prst="rect">
              <a:avLst/>
            </a:prstGeom>
          </p:spPr>
        </p:pic>
        <p:pic>
          <p:nvPicPr>
            <p:cNvPr id="12" name="Picture 11">
              <a:hlinkClick r:id="rId7"/>
              <a:extLst>
                <a:ext uri="{FF2B5EF4-FFF2-40B4-BE49-F238E27FC236}">
                  <a16:creationId xmlns:a16="http://schemas.microsoft.com/office/drawing/2014/main" id="{8A1E9476-B933-394F-ABD2-F6796B21344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60724" y="1692230"/>
              <a:ext cx="3366003" cy="2124395"/>
            </a:xfrm>
            <a:prstGeom prst="rect">
              <a:avLst/>
            </a:prstGeom>
          </p:spPr>
        </p:pic>
      </p:grpSp>
      <p:sp>
        <p:nvSpPr>
          <p:cNvPr id="14" name="TextBox 13">
            <a:extLst>
              <a:ext uri="{FF2B5EF4-FFF2-40B4-BE49-F238E27FC236}">
                <a16:creationId xmlns:a16="http://schemas.microsoft.com/office/drawing/2014/main" id="{00CC9844-7CB5-7849-9A35-138828BB62D5}"/>
              </a:ext>
            </a:extLst>
          </p:cNvPr>
          <p:cNvSpPr txBox="1"/>
          <p:nvPr/>
        </p:nvSpPr>
        <p:spPr>
          <a:xfrm>
            <a:off x="4408042" y="4581022"/>
            <a:ext cx="3418771" cy="1674309"/>
          </a:xfrm>
          <a:prstGeom prst="rect">
            <a:avLst/>
          </a:prstGeom>
          <a:noFill/>
        </p:spPr>
        <p:txBody>
          <a:bodyPr wrap="square" lIns="0" tIns="0" rIns="0" bIns="0" numCol="1" spcCol="180000" rtlCol="0">
            <a:noAutofit/>
          </a:bodyPr>
          <a:lstStyle/>
          <a:p>
            <a:pPr>
              <a:spcBef>
                <a:spcPts val="600"/>
              </a:spcBef>
              <a:buClr>
                <a:srgbClr val="9E3D96"/>
              </a:buClr>
            </a:pPr>
            <a:r>
              <a:rPr lang="en-CA" sz="1600" b="1" dirty="0">
                <a:solidFill>
                  <a:srgbClr val="666666"/>
                </a:solidFill>
                <a:latin typeface="Arial" panose="020B0604020202020204" pitchFamily="34" charset="0"/>
                <a:cs typeface="Arial" panose="020B0604020202020204" pitchFamily="34" charset="0"/>
              </a:rPr>
              <a:t>Visit</a:t>
            </a:r>
            <a:r>
              <a:rPr lang="en-CA" sz="1600" dirty="0">
                <a:solidFill>
                  <a:srgbClr val="666666"/>
                </a:solidFill>
                <a:latin typeface="Arial" panose="020B0604020202020204" pitchFamily="34" charset="0"/>
                <a:cs typeface="Arial" panose="020B0604020202020204" pitchFamily="34" charset="0"/>
              </a:rPr>
              <a:t>: </a:t>
            </a:r>
            <a:r>
              <a:rPr lang="en-CA" sz="1600" b="1" dirty="0">
                <a:solidFill>
                  <a:srgbClr val="666666"/>
                </a:solidFill>
                <a:latin typeface="Arial" panose="020B0604020202020204" pitchFamily="34" charset="0"/>
                <a:cs typeface="Arial" panose="020B0604020202020204" pitchFamily="34" charset="0"/>
                <a:hlinkClick r:id="rId9"/>
              </a:rPr>
              <a:t>CaterpillarEAP.com</a:t>
            </a:r>
            <a:endParaRPr lang="en-CA" sz="1600" b="1" dirty="0">
              <a:solidFill>
                <a:srgbClr val="666666"/>
              </a:solidFill>
              <a:latin typeface="Arial" panose="020B0604020202020204" pitchFamily="34" charset="0"/>
              <a:cs typeface="Arial" panose="020B0604020202020204" pitchFamily="34" charset="0"/>
            </a:endParaRPr>
          </a:p>
          <a:p>
            <a:pPr>
              <a:spcBef>
                <a:spcPts val="600"/>
              </a:spcBef>
              <a:buClr>
                <a:srgbClr val="9E3D96"/>
              </a:buClr>
            </a:pPr>
            <a:r>
              <a:rPr lang="en-CA" sz="1600" dirty="0">
                <a:solidFill>
                  <a:srgbClr val="666666"/>
                </a:solidFill>
                <a:latin typeface="Arial" panose="020B0604020202020204" pitchFamily="34" charset="0"/>
                <a:cs typeface="Arial" panose="020B0604020202020204" pitchFamily="34" charset="0"/>
              </a:rPr>
              <a:t>Enter your country for program access information</a:t>
            </a:r>
          </a:p>
          <a:p>
            <a:pPr>
              <a:spcBef>
                <a:spcPts val="600"/>
              </a:spcBef>
            </a:pPr>
            <a:endParaRPr lang="en-CA" sz="2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087F983-3AF6-034F-B022-50492CB5747E}"/>
              </a:ext>
            </a:extLst>
          </p:cNvPr>
          <p:cNvSpPr txBox="1"/>
          <p:nvPr/>
        </p:nvSpPr>
        <p:spPr>
          <a:xfrm>
            <a:off x="8687543" y="329759"/>
            <a:ext cx="2520989" cy="892552"/>
          </a:xfrm>
          <a:prstGeom prst="rect">
            <a:avLst/>
          </a:prstGeom>
          <a:noFill/>
        </p:spPr>
        <p:txBody>
          <a:bodyPr wrap="square" rtlCol="0">
            <a:spAutoFit/>
          </a:bodyPr>
          <a:lstStyle/>
          <a:p>
            <a:pPr algn="ctr"/>
            <a:r>
              <a:rPr lang="en-CA" sz="2600" b="1" dirty="0">
                <a:solidFill>
                  <a:schemeClr val="bg1"/>
                </a:solidFill>
                <a:latin typeface="Arial" panose="020B0604020202020204" pitchFamily="34" charset="0"/>
                <a:cs typeface="Arial" panose="020B0604020202020204" pitchFamily="34" charset="0"/>
              </a:rPr>
              <a:t>My EAP App</a:t>
            </a:r>
          </a:p>
          <a:p>
            <a:endParaRPr lang="en-CA" sz="2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B5A31CE-2A70-6147-8872-019795365465}"/>
              </a:ext>
            </a:extLst>
          </p:cNvPr>
          <p:cNvSpPr txBox="1"/>
          <p:nvPr/>
        </p:nvSpPr>
        <p:spPr>
          <a:xfrm>
            <a:off x="8610600" y="3916740"/>
            <a:ext cx="2632512" cy="1862048"/>
          </a:xfrm>
          <a:prstGeom prst="rect">
            <a:avLst/>
          </a:prstGeom>
          <a:noFill/>
        </p:spPr>
        <p:txBody>
          <a:bodyPr wrap="square" lIns="0" tIns="0" rIns="0" bIns="0" rtlCol="0">
            <a:spAutoFit/>
          </a:bodyPr>
          <a:lstStyle/>
          <a:p>
            <a:pPr marL="176400" indent="-176400">
              <a:spcAft>
                <a:spcPts val="600"/>
              </a:spcAft>
              <a:buClr>
                <a:schemeClr val="bg1"/>
              </a:buClr>
              <a:buSzPct val="100000"/>
              <a:buFont typeface="Arial" panose="020B0604020202020204" pitchFamily="34" charset="0"/>
              <a:buChar char="•"/>
            </a:pPr>
            <a:r>
              <a:rPr lang="en-CA" sz="1200" dirty="0">
                <a:solidFill>
                  <a:schemeClr val="bg1"/>
                </a:solidFill>
                <a:latin typeface="Arial" panose="020B0604020202020204" pitchFamily="34" charset="0"/>
                <a:cs typeface="Arial" panose="020B0604020202020204" pitchFamily="34" charset="0"/>
              </a:rPr>
              <a:t>Free download on all smartphones</a:t>
            </a:r>
          </a:p>
          <a:p>
            <a:pPr marL="176400" indent="-176400">
              <a:spcAft>
                <a:spcPts val="600"/>
              </a:spcAft>
              <a:buClr>
                <a:schemeClr val="bg1"/>
              </a:buClr>
              <a:buSzPct val="10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QR scan code</a:t>
            </a:r>
          </a:p>
          <a:p>
            <a:pPr marL="176400" indent="-176400">
              <a:spcAft>
                <a:spcPts val="600"/>
              </a:spcAft>
              <a:buClr>
                <a:schemeClr val="bg1"/>
              </a:buClr>
              <a:buSzPct val="100000"/>
              <a:buFont typeface="Arial" panose="020B0604020202020204" pitchFamily="34" charset="0"/>
              <a:buChar char="•"/>
            </a:pPr>
            <a:r>
              <a:rPr lang="en-CA" sz="1200" dirty="0">
                <a:solidFill>
                  <a:schemeClr val="bg1"/>
                </a:solidFill>
                <a:latin typeface="Arial" panose="020B0604020202020204" pitchFamily="34" charset="0"/>
                <a:cs typeface="Arial" panose="020B0604020202020204" pitchFamily="34" charset="0"/>
              </a:rPr>
              <a:t>Available in multiple languages</a:t>
            </a:r>
            <a:endParaRPr lang="en-US" sz="1200" dirty="0">
              <a:solidFill>
                <a:schemeClr val="bg1"/>
              </a:solidFill>
              <a:latin typeface="Arial" panose="020B0604020202020204" pitchFamily="34" charset="0"/>
              <a:cs typeface="Arial" panose="020B0604020202020204" pitchFamily="34" charset="0"/>
            </a:endParaRPr>
          </a:p>
          <a:p>
            <a:pPr marL="176400" indent="-176400">
              <a:spcAft>
                <a:spcPts val="600"/>
              </a:spcAft>
              <a:buClr>
                <a:schemeClr val="bg1"/>
              </a:buClr>
              <a:buSzPct val="100000"/>
              <a:buFont typeface="Arial" panose="020B0604020202020204" pitchFamily="34" charset="0"/>
              <a:buChar char="•"/>
            </a:pPr>
            <a:r>
              <a:rPr lang="en-CA" sz="1200" dirty="0">
                <a:solidFill>
                  <a:schemeClr val="bg1"/>
                </a:solidFill>
                <a:latin typeface="Arial" panose="020B0604020202020204" pitchFamily="34" charset="0"/>
                <a:cs typeface="Arial" panose="020B0604020202020204" pitchFamily="34" charset="0"/>
              </a:rPr>
              <a:t>Immediate in-app counseling</a:t>
            </a:r>
          </a:p>
          <a:p>
            <a:pPr marL="176400" indent="-176400">
              <a:spcAft>
                <a:spcPts val="600"/>
              </a:spcAft>
              <a:buClr>
                <a:schemeClr val="bg1"/>
              </a:buClr>
              <a:buSzPct val="10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First Chat instant messaging </a:t>
            </a:r>
            <a:r>
              <a:rPr lang="en-US" sz="1200" dirty="0">
                <a:solidFill>
                  <a:schemeClr val="bg1"/>
                </a:solidFill>
                <a:latin typeface="Arial" panose="020B0604020202020204" pitchFamily="34" charset="0"/>
                <a:ea typeface="ＭＳ Ｐゴシック" pitchFamily="34" charset="-128"/>
                <a:cs typeface="Arial" panose="020B0604020202020204" pitchFamily="34" charset="0"/>
              </a:rPr>
              <a:t>interactive tool</a:t>
            </a:r>
          </a:p>
          <a:p>
            <a:pPr marL="176400" indent="-176400">
              <a:spcAft>
                <a:spcPts val="600"/>
              </a:spcAft>
              <a:buClr>
                <a:schemeClr val="bg1"/>
              </a:buClr>
              <a:buSzPct val="10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Health and wellness articles and videos </a:t>
            </a:r>
            <a:endParaRPr lang="en-CA" sz="12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4833D8B-05EA-5648-B505-90A6C82DD877}"/>
              </a:ext>
            </a:extLst>
          </p:cNvPr>
          <p:cNvSpPr txBox="1"/>
          <p:nvPr/>
        </p:nvSpPr>
        <p:spPr>
          <a:xfrm>
            <a:off x="396847" y="2503008"/>
            <a:ext cx="3262825" cy="2962609"/>
          </a:xfrm>
          <a:prstGeom prst="rect">
            <a:avLst/>
          </a:prstGeom>
          <a:noFill/>
        </p:spPr>
        <p:txBody>
          <a:bodyPr wrap="square" lIns="0" tIns="0" rIns="0" bIns="0" rtlCol="0">
            <a:noAutofit/>
          </a:bodyPr>
          <a:lstStyle/>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27 languages</a:t>
            </a:r>
          </a:p>
          <a:p>
            <a:pPr marL="176400" indent="-176400">
              <a:spcAft>
                <a:spcPts val="600"/>
              </a:spcAft>
              <a:buClr>
                <a:srgbClr val="FF9900"/>
              </a:buClr>
              <a:buSzPct val="100000"/>
              <a:buFont typeface="Arial" panose="020B0604020202020204" pitchFamily="34" charset="0"/>
              <a:buChar char="•"/>
            </a:pPr>
            <a:r>
              <a:rPr lang="en-CA" sz="1400" b="1" dirty="0">
                <a:solidFill>
                  <a:srgbClr val="00B0F0"/>
                </a:solidFill>
                <a:latin typeface="Arial" panose="020B0604020202020204" pitchFamily="34" charset="0"/>
                <a:cs typeface="Arial" panose="020B0604020202020204" pitchFamily="34" charset="0"/>
              </a:rPr>
              <a:t>Employee and Supervisory orientation videos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Information on accessing your EAP</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Expert information on many personal and work-related topics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Links to resources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Current events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Polling and surveys</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Videos, webinars, interactive content</a:t>
            </a:r>
          </a:p>
          <a:p>
            <a:pPr marL="176400" indent="-176400">
              <a:spcAft>
                <a:spcPts val="600"/>
              </a:spcAft>
              <a:buClr>
                <a:srgbClr val="FF9900"/>
              </a:buClr>
              <a:buSzPct val="100000"/>
              <a:buFont typeface="Arial" panose="020B0604020202020204" pitchFamily="34" charset="0"/>
              <a:buChar char="•"/>
            </a:pPr>
            <a:r>
              <a:rPr lang="en-CA" sz="1400" dirty="0">
                <a:latin typeface="Arial" panose="020B0604020202020204" pitchFamily="34" charset="0"/>
                <a:cs typeface="Arial" panose="020B0604020202020204" pitchFamily="34" charset="0"/>
              </a:rPr>
              <a:t>WCAG AA accessibility standards</a:t>
            </a:r>
          </a:p>
        </p:txBody>
      </p:sp>
      <p:pic>
        <p:nvPicPr>
          <p:cNvPr id="18" name="Picture 2">
            <a:extLst>
              <a:ext uri="{FF2B5EF4-FFF2-40B4-BE49-F238E27FC236}">
                <a16:creationId xmlns:a16="http://schemas.microsoft.com/office/drawing/2014/main" id="{730899E0-8F79-2C45-ADCF-45262664F20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64938" y="1835083"/>
            <a:ext cx="3132979" cy="196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descr="https://dirtwheelsmag.com/wp-content/uploads/2017/10/Font-of-the-Caterpillar-Logo.jpg">
            <a:extLst>
              <a:ext uri="{FF2B5EF4-FFF2-40B4-BE49-F238E27FC236}">
                <a16:creationId xmlns:a16="http://schemas.microsoft.com/office/drawing/2014/main" id="{2458942B-20B6-C647-B695-DA4744B3544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10200" y="1828800"/>
            <a:ext cx="761999" cy="26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83839"/>
      </p:ext>
    </p:extLst>
  </p:cSld>
  <p:clrMapOvr>
    <a:masterClrMapping/>
  </p:clrMapOvr>
  <mc:AlternateContent xmlns:mc="http://schemas.openxmlformats.org/markup-compatibility/2006">
    <mc:Choice xmlns:p14="http://schemas.microsoft.com/office/powerpoint/2010/main" Requires="p14">
      <p:transition spd="slow" p14:dur="55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otal Health">
  <a:themeElements>
    <a:clrScheme name="RGB 213,142,0">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55137</TotalTime>
  <Words>2516</Words>
  <Application>Microsoft Office PowerPoint</Application>
  <PresentationFormat>Widescreen</PresentationFormat>
  <Paragraphs>305</Paragraphs>
  <Slides>12</Slides>
  <Notes>12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12</vt:i4>
      </vt:variant>
    </vt:vector>
  </HeadingPairs>
  <TitlesOfParts>
    <vt:vector size="29" baseType="lpstr">
      <vt:lpstr>MS PGothic</vt:lpstr>
      <vt:lpstr>MS PGothic</vt:lpstr>
      <vt:lpstr>Arial</vt:lpstr>
      <vt:lpstr>Arial Black</vt:lpstr>
      <vt:lpstr>arial narrow</vt:lpstr>
      <vt:lpstr>arial narrow</vt:lpstr>
      <vt:lpstr>Calibri</vt:lpstr>
      <vt:lpstr>Calibri Light</vt:lpstr>
      <vt:lpstr>Constantia</vt:lpstr>
      <vt:lpstr>Courier New</vt:lpstr>
      <vt:lpstr>Times New Roman</vt:lpstr>
      <vt:lpstr>Wingdings</vt:lpstr>
      <vt:lpstr>ヒラギノ角ゴ ProN W3</vt:lpstr>
      <vt:lpstr>Office Theme</vt:lpstr>
      <vt:lpstr>Title Slides</vt:lpstr>
      <vt:lpstr>Total Health</vt:lpstr>
      <vt:lpstr>1_Office Theme</vt:lpstr>
      <vt:lpstr>PowerPoint Presentation</vt:lpstr>
      <vt:lpstr>PowerPoint Presentation</vt:lpstr>
      <vt:lpstr>PowerPoint Presentation</vt:lpstr>
      <vt:lpstr>Why is EAP important for employees?</vt:lpstr>
      <vt:lpstr>How EAP supports Caterpillar and our People</vt:lpstr>
      <vt:lpstr>PowerPoint Presentation</vt:lpstr>
      <vt:lpstr>PowerPoint Presentation</vt:lpstr>
      <vt:lpstr>Multiple ways to access support*</vt:lpstr>
      <vt:lpstr>Engaging, convenient digital access</vt:lpstr>
      <vt:lpstr>PowerPoint Presentation</vt:lpstr>
      <vt:lpstr>PowerPoint Presentation</vt:lpstr>
      <vt:lpstr>PowerPoint Presentation</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Pompe</dc:creator>
  <cp:lastModifiedBy>John Pompe</cp:lastModifiedBy>
  <cp:revision>408</cp:revision>
  <cp:lastPrinted>2016-09-14T16:11:37Z</cp:lastPrinted>
  <dcterms:created xsi:type="dcterms:W3CDTF">2016-08-17T14:38:18Z</dcterms:created>
  <dcterms:modified xsi:type="dcterms:W3CDTF">2018-12-12T17:42:30Z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iteId">
    <vt:lpwstr>ceb177bf-013b-49ab-8a9c-4abce32afc1e</vt:lpwstr>
  </property>
  <property fmtid="{D5CDD505-2E9C-101B-9397-08002B2CF9AE}" pid="4" name="MSIP_Label_fb5e2db6-eecf-4aa2-8fc3-174bf94bce19_Owner">
    <vt:lpwstr>Pompe_John_C@cat.com</vt:lpwstr>
  </property>
  <property fmtid="{D5CDD505-2E9C-101B-9397-08002B2CF9AE}" pid="5" name="MSIP_Label_fb5e2db6-eecf-4aa2-8fc3-174bf94bce19_SetDate">
    <vt:lpwstr>2018-10-26T18:46:29.2565594Z</vt:lpwstr>
  </property>
  <property fmtid="{D5CDD505-2E9C-101B-9397-08002B2CF9AE}" pid="6" name="MSIP_Label_fb5e2db6-eecf-4aa2-8fc3-174bf94bce19_Name">
    <vt:lpwstr>Cat Confidential Green</vt:lpwstr>
  </property>
  <property fmtid="{D5CDD505-2E9C-101B-9397-08002B2CF9AE}" pid="7" name="MSIP_Label_fb5e2db6-eecf-4aa2-8fc3-174bf94bce19_Application">
    <vt:lpwstr>Microsoft Azure Information Protection</vt:lpwstr>
  </property>
  <property fmtid="{D5CDD505-2E9C-101B-9397-08002B2CF9AE}" pid="8" name="MSIP_Label_fb5e2db6-eecf-4aa2-8fc3-174bf94bce19_Extended_MSFT_Method">
    <vt:lpwstr>Automatic</vt:lpwstr>
  </property>
  <property fmtid="{D5CDD505-2E9C-101B-9397-08002B2CF9AE}" pid="9" name="Sensitivity">
    <vt:lpwstr>Cat Confidential Green</vt:lpwstr>
  </property>
</Properties>
</file>