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5" r:id="rId2"/>
    <p:sldMasterId id="2147483721" r:id="rId3"/>
    <p:sldMasterId id="2147483733" r:id="rId4"/>
    <p:sldMasterId id="2147483749" r:id="rId5"/>
  </p:sldMasterIdLst>
  <p:notesMasterIdLst>
    <p:notesMasterId r:id="rId34"/>
  </p:notesMasterIdLst>
  <p:sldIdLst>
    <p:sldId id="312" r:id="rId6"/>
    <p:sldId id="331" r:id="rId7"/>
    <p:sldId id="521" r:id="rId8"/>
    <p:sldId id="448" r:id="rId9"/>
    <p:sldId id="440" r:id="rId10"/>
    <p:sldId id="412" r:id="rId11"/>
    <p:sldId id="430" r:id="rId12"/>
    <p:sldId id="445" r:id="rId13"/>
    <p:sldId id="442" r:id="rId14"/>
    <p:sldId id="443" r:id="rId15"/>
    <p:sldId id="447" r:id="rId16"/>
    <p:sldId id="444" r:id="rId17"/>
    <p:sldId id="438" r:id="rId18"/>
    <p:sldId id="522" r:id="rId19"/>
    <p:sldId id="529" r:id="rId20"/>
    <p:sldId id="355" r:id="rId21"/>
    <p:sldId id="530" r:id="rId22"/>
    <p:sldId id="525" r:id="rId23"/>
    <p:sldId id="500" r:id="rId24"/>
    <p:sldId id="506" r:id="rId25"/>
    <p:sldId id="518" r:id="rId26"/>
    <p:sldId id="505" r:id="rId27"/>
    <p:sldId id="519" r:id="rId28"/>
    <p:sldId id="515" r:id="rId29"/>
    <p:sldId id="520" r:id="rId30"/>
    <p:sldId id="526" r:id="rId31"/>
    <p:sldId id="456" r:id="rId32"/>
    <p:sldId id="424"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2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C"/>
    <a:srgbClr val="FFF6E7"/>
    <a:srgbClr val="FFE6C1"/>
    <a:srgbClr val="FFCF89"/>
    <a:srgbClr val="FFBB57"/>
    <a:srgbClr val="FFC000"/>
    <a:srgbClr val="FF9900"/>
    <a:srgbClr val="4F81BD"/>
    <a:srgbClr val="F0EA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0" autoAdjust="0"/>
    <p:restoredTop sz="80848" autoAdjust="0"/>
  </p:normalViewPr>
  <p:slideViewPr>
    <p:cSldViewPr showGuides="1">
      <p:cViewPr varScale="1">
        <p:scale>
          <a:sx n="86" d="100"/>
          <a:sy n="86" d="100"/>
        </p:scale>
        <p:origin x="1440" y="66"/>
      </p:cViewPr>
      <p:guideLst>
        <p:guide orient="horz" pos="1824"/>
        <p:guide pos="3840"/>
      </p:guideLst>
    </p:cSldViewPr>
  </p:slideViewPr>
  <p:notesTextViewPr>
    <p:cViewPr>
      <p:scale>
        <a:sx n="1" d="1"/>
        <a:sy n="1" d="1"/>
      </p:scale>
      <p:origin x="0" y="0"/>
    </p:cViewPr>
  </p:notesTextViewPr>
  <p:sorterViewPr>
    <p:cViewPr>
      <p:scale>
        <a:sx n="100" d="100"/>
        <a:sy n="100" d="100"/>
      </p:scale>
      <p:origin x="0" y="-7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 Id="rId4" Type="http://schemas.openxmlformats.org/officeDocument/2006/relationships/image" Target="../media/image41.png"/></Relationships>
</file>

<file path=ppt/diagrams/_rels/data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image" Target="../media/image58.png"/><Relationship Id="rId4" Type="http://schemas.openxmlformats.org/officeDocument/2006/relationships/image" Target="../media/image6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 Id="rId4" Type="http://schemas.openxmlformats.org/officeDocument/2006/relationships/image" Target="../media/image4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image" Target="../media/image58.png"/><Relationship Id="rId4" Type="http://schemas.openxmlformats.org/officeDocument/2006/relationships/image" Target="../media/image6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5E26B0-19E6-4048-9C81-BB325C691F67}" type="doc">
      <dgm:prSet loTypeId="urn:microsoft.com/office/officeart/2005/8/layout/hList7" loCatId="picture" qsTypeId="urn:microsoft.com/office/officeart/2005/8/quickstyle/simple1" qsCatId="simple" csTypeId="urn:microsoft.com/office/officeart/2005/8/colors/accent1_2" csCatId="accent1" phldr="1"/>
      <dgm:spPr/>
      <dgm:t>
        <a:bodyPr/>
        <a:lstStyle/>
        <a:p>
          <a:endParaRPr lang="en-US"/>
        </a:p>
      </dgm:t>
    </dgm:pt>
    <dgm:pt modelId="{288C3181-A33B-4D94-9637-504709BDD55B}">
      <dgm:prSet phldrT="[Text]" custT="1"/>
      <dgm:spPr>
        <a:solidFill>
          <a:srgbClr val="FFC000"/>
        </a:solidFill>
      </dgm:spPr>
      <dgm:t>
        <a:bodyPr/>
        <a:lstStyle/>
        <a:p>
          <a:pPr algn="l"/>
          <a:endParaRPr lang="en-US" sz="2000" dirty="0">
            <a:latin typeface="Arial" panose="020B0604020202020204" pitchFamily="34" charset="0"/>
            <a:cs typeface="Arial" panose="020B0604020202020204" pitchFamily="34" charset="0"/>
          </a:endParaRPr>
        </a:p>
      </dgm:t>
    </dgm:pt>
    <dgm:pt modelId="{BE3B7C3F-6BE2-4265-B29C-566D8933FC8C}" type="parTrans" cxnId="{C07CBF2B-F74F-4253-927E-40ED3654688A}">
      <dgm:prSet/>
      <dgm:spPr/>
      <dgm:t>
        <a:bodyPr/>
        <a:lstStyle/>
        <a:p>
          <a:endParaRPr lang="en-US"/>
        </a:p>
      </dgm:t>
    </dgm:pt>
    <dgm:pt modelId="{54BA55DE-3D9B-43C9-8178-8CFA42D6AAC6}" type="sibTrans" cxnId="{C07CBF2B-F74F-4253-927E-40ED3654688A}">
      <dgm:prSet/>
      <dgm:spPr/>
      <dgm:t>
        <a:bodyPr/>
        <a:lstStyle/>
        <a:p>
          <a:endParaRPr lang="en-US"/>
        </a:p>
      </dgm:t>
    </dgm:pt>
    <dgm:pt modelId="{FCF8F808-153E-428A-9E8C-192C30D73CA1}">
      <dgm:prSet phldrT="[Text]"/>
      <dgm:spPr>
        <a:solidFill>
          <a:srgbClr val="FFC000">
            <a:alpha val="70000"/>
          </a:srgbClr>
        </a:solidFill>
      </dgm:spPr>
      <dgm:t>
        <a:bodyPr/>
        <a:lstStyle/>
        <a:p>
          <a:r>
            <a:rPr lang="en-US" dirty="0"/>
            <a:t> </a:t>
          </a:r>
        </a:p>
      </dgm:t>
    </dgm:pt>
    <dgm:pt modelId="{5E290A9D-CC8D-4227-BB9E-64D266450FA0}" type="parTrans" cxnId="{AD5C5E1D-B5B5-4F39-80C6-02F4D21DC5F0}">
      <dgm:prSet/>
      <dgm:spPr/>
      <dgm:t>
        <a:bodyPr/>
        <a:lstStyle/>
        <a:p>
          <a:endParaRPr lang="en-US"/>
        </a:p>
      </dgm:t>
    </dgm:pt>
    <dgm:pt modelId="{9CA48DFA-E111-4DC0-A6E0-46ADD77DBF55}" type="sibTrans" cxnId="{AD5C5E1D-B5B5-4F39-80C6-02F4D21DC5F0}">
      <dgm:prSet/>
      <dgm:spPr/>
      <dgm:t>
        <a:bodyPr/>
        <a:lstStyle/>
        <a:p>
          <a:endParaRPr lang="en-US"/>
        </a:p>
      </dgm:t>
    </dgm:pt>
    <dgm:pt modelId="{CA3578CC-E73A-4284-B243-D6A45890869D}">
      <dgm:prSet phldrT="[Text]" custT="1"/>
      <dgm:spPr>
        <a:solidFill>
          <a:srgbClr val="FFC000">
            <a:alpha val="50000"/>
          </a:srgbClr>
        </a:solidFill>
      </dgm:spPr>
      <dgm:t>
        <a:bodyPr/>
        <a:lstStyle/>
        <a:p>
          <a:r>
            <a:rPr lang="en-US" sz="4800" dirty="0"/>
            <a:t> </a:t>
          </a:r>
        </a:p>
      </dgm:t>
    </dgm:pt>
    <dgm:pt modelId="{2736CA97-D5E6-4A50-A629-98360EFF5B95}" type="sibTrans" cxnId="{5186B518-81B2-4D24-9C45-80E099D4BBF8}">
      <dgm:prSet/>
      <dgm:spPr/>
      <dgm:t>
        <a:bodyPr/>
        <a:lstStyle/>
        <a:p>
          <a:endParaRPr lang="en-US"/>
        </a:p>
      </dgm:t>
    </dgm:pt>
    <dgm:pt modelId="{A5FF6301-3B3E-4678-9650-E0A662EEEAF8}" type="parTrans" cxnId="{5186B518-81B2-4D24-9C45-80E099D4BBF8}">
      <dgm:prSet/>
      <dgm:spPr/>
      <dgm:t>
        <a:bodyPr/>
        <a:lstStyle/>
        <a:p>
          <a:endParaRPr lang="en-US"/>
        </a:p>
      </dgm:t>
    </dgm:pt>
    <dgm:pt modelId="{7FA32030-83FB-4C44-945C-5B284E88BF8E}">
      <dgm:prSet phldrT="[Text]" custT="1"/>
      <dgm:spPr>
        <a:solidFill>
          <a:srgbClr val="FFD13F">
            <a:alpha val="49804"/>
          </a:srgbClr>
        </a:solidFill>
      </dgm:spPr>
      <dgm:t>
        <a:bodyPr/>
        <a:lstStyle/>
        <a:p>
          <a:endParaRPr lang="en-US" sz="4800" dirty="0"/>
        </a:p>
      </dgm:t>
    </dgm:pt>
    <dgm:pt modelId="{0DA45D2A-A99B-4748-865B-0317F894FAA1}" type="parTrans" cxnId="{29C133CF-E5F6-4B3E-BBEC-59DB03C3FC0F}">
      <dgm:prSet/>
      <dgm:spPr/>
      <dgm:t>
        <a:bodyPr/>
        <a:lstStyle/>
        <a:p>
          <a:endParaRPr lang="en-US"/>
        </a:p>
      </dgm:t>
    </dgm:pt>
    <dgm:pt modelId="{8A270FBB-13A7-42BB-B11C-A81AD0FC95A4}" type="sibTrans" cxnId="{29C133CF-E5F6-4B3E-BBEC-59DB03C3FC0F}">
      <dgm:prSet/>
      <dgm:spPr/>
      <dgm:t>
        <a:bodyPr/>
        <a:lstStyle/>
        <a:p>
          <a:endParaRPr lang="en-US"/>
        </a:p>
      </dgm:t>
    </dgm:pt>
    <dgm:pt modelId="{4E84780B-A0C2-46CE-8E50-ED2758665A76}" type="pres">
      <dgm:prSet presAssocID="{D55E26B0-19E6-4048-9C81-BB325C691F67}" presName="Name0" presStyleCnt="0">
        <dgm:presLayoutVars>
          <dgm:dir/>
          <dgm:resizeHandles val="exact"/>
        </dgm:presLayoutVars>
      </dgm:prSet>
      <dgm:spPr/>
    </dgm:pt>
    <dgm:pt modelId="{13AD615B-D80B-4BC5-A09C-726CCC1FAFD1}" type="pres">
      <dgm:prSet presAssocID="{D55E26B0-19E6-4048-9C81-BB325C691F67}" presName="fgShape" presStyleLbl="fgShp" presStyleIdx="0" presStyleCnt="1" custScaleY="43750" custLinFactNeighborX="970" custLinFactNeighborY="48409"/>
      <dgm:spPr>
        <a:noFill/>
        <a:ln>
          <a:noFill/>
        </a:ln>
      </dgm:spPr>
    </dgm:pt>
    <dgm:pt modelId="{16226787-2776-43A6-BD85-16FF4D6B28DD}" type="pres">
      <dgm:prSet presAssocID="{D55E26B0-19E6-4048-9C81-BB325C691F67}" presName="linComp" presStyleCnt="0"/>
      <dgm:spPr/>
    </dgm:pt>
    <dgm:pt modelId="{19843E03-9E06-443E-8551-1F9F260B1E89}" type="pres">
      <dgm:prSet presAssocID="{288C3181-A33B-4D94-9637-504709BDD55B}" presName="compNode" presStyleCnt="0"/>
      <dgm:spPr/>
    </dgm:pt>
    <dgm:pt modelId="{4E7C9FEC-11C0-4EA0-A773-60CD05AFD2CF}" type="pres">
      <dgm:prSet presAssocID="{288C3181-A33B-4D94-9637-504709BDD55B}" presName="bkgdShape" presStyleLbl="node1" presStyleIdx="0" presStyleCnt="4" custScaleY="51878" custLinFactNeighborX="7" custLinFactNeighborY="104"/>
      <dgm:spPr/>
    </dgm:pt>
    <dgm:pt modelId="{1D2A15F4-A5B0-4910-9A72-D3DDBD71015F}" type="pres">
      <dgm:prSet presAssocID="{288C3181-A33B-4D94-9637-504709BDD55B}" presName="nodeTx" presStyleLbl="node1" presStyleIdx="0" presStyleCnt="4">
        <dgm:presLayoutVars>
          <dgm:bulletEnabled val="1"/>
        </dgm:presLayoutVars>
      </dgm:prSet>
      <dgm:spPr/>
    </dgm:pt>
    <dgm:pt modelId="{5040593B-34B5-4863-B4FC-CECC41E4192C}" type="pres">
      <dgm:prSet presAssocID="{288C3181-A33B-4D94-9637-504709BDD55B}" presName="invisiNode" presStyleLbl="node1" presStyleIdx="0" presStyleCnt="4"/>
      <dgm:spPr/>
    </dgm:pt>
    <dgm:pt modelId="{B2C2C032-597E-4E45-9C75-0E2EEB1D423A}" type="pres">
      <dgm:prSet presAssocID="{288C3181-A33B-4D94-9637-504709BDD55B}" presName="imagNode" presStyleLbl="fgImgPlace1" presStyleIdx="0" presStyleCnt="4" custScaleX="79269" custScaleY="79269" custLinFactNeighborX="245" custLinFactNeighborY="5417"/>
      <dgm:spPr>
        <a:blipFill rotWithShape="1">
          <a:blip xmlns:r="http://schemas.openxmlformats.org/officeDocument/2006/relationships" r:embed="rId1"/>
          <a:stretch>
            <a:fillRect/>
          </a:stretch>
        </a:blipFill>
      </dgm:spPr>
    </dgm:pt>
    <dgm:pt modelId="{B9818131-F89D-44A8-92C4-9EEA95ACF38E}" type="pres">
      <dgm:prSet presAssocID="{54BA55DE-3D9B-43C9-8178-8CFA42D6AAC6}" presName="sibTrans" presStyleLbl="sibTrans2D1" presStyleIdx="0" presStyleCnt="0"/>
      <dgm:spPr/>
    </dgm:pt>
    <dgm:pt modelId="{2364726E-B738-4CF2-9EA5-2DF1FD9BE0CF}" type="pres">
      <dgm:prSet presAssocID="{FCF8F808-153E-428A-9E8C-192C30D73CA1}" presName="compNode" presStyleCnt="0"/>
      <dgm:spPr/>
    </dgm:pt>
    <dgm:pt modelId="{3954DC4A-5BC6-4F80-9DF0-D4D9BD586296}" type="pres">
      <dgm:prSet presAssocID="{FCF8F808-153E-428A-9E8C-192C30D73CA1}" presName="bkgdShape" presStyleLbl="node1" presStyleIdx="1" presStyleCnt="4" custScaleY="51942"/>
      <dgm:spPr/>
    </dgm:pt>
    <dgm:pt modelId="{B8D7F643-7FC3-43E4-B257-BA59651ACB0E}" type="pres">
      <dgm:prSet presAssocID="{FCF8F808-153E-428A-9E8C-192C30D73CA1}" presName="nodeTx" presStyleLbl="node1" presStyleIdx="1" presStyleCnt="4">
        <dgm:presLayoutVars>
          <dgm:bulletEnabled val="1"/>
        </dgm:presLayoutVars>
      </dgm:prSet>
      <dgm:spPr/>
    </dgm:pt>
    <dgm:pt modelId="{17A3B1F7-CB2E-46B2-ABF5-7CABBAF41F2E}" type="pres">
      <dgm:prSet presAssocID="{FCF8F808-153E-428A-9E8C-192C30D73CA1}" presName="invisiNode" presStyleLbl="node1" presStyleIdx="1" presStyleCnt="4"/>
      <dgm:spPr/>
    </dgm:pt>
    <dgm:pt modelId="{6A0E440E-56E1-43BA-946D-04FADA06D4C3}" type="pres">
      <dgm:prSet presAssocID="{FCF8F808-153E-428A-9E8C-192C30D73CA1}" presName="imagNode" presStyleLbl="fgImgPlace1" presStyleIdx="1" presStyleCnt="4" custAng="0" custScaleX="79269" custScaleY="79269" custLinFactNeighborX="-2083" custLinFactNeighborY="4115"/>
      <dgm:spPr>
        <a:blipFill rotWithShape="1">
          <a:blip xmlns:r="http://schemas.openxmlformats.org/officeDocument/2006/relationships" r:embed="rId2"/>
          <a:stretch>
            <a:fillRect/>
          </a:stretch>
        </a:blipFill>
      </dgm:spPr>
    </dgm:pt>
    <dgm:pt modelId="{2850363B-CB5A-4C4A-B952-8BA417173C1C}" type="pres">
      <dgm:prSet presAssocID="{9CA48DFA-E111-4DC0-A6E0-46ADD77DBF55}" presName="sibTrans" presStyleLbl="sibTrans2D1" presStyleIdx="0" presStyleCnt="0"/>
      <dgm:spPr/>
    </dgm:pt>
    <dgm:pt modelId="{85C59C90-68C8-4511-AF10-34F79BB911A8}" type="pres">
      <dgm:prSet presAssocID="{CA3578CC-E73A-4284-B243-D6A45890869D}" presName="compNode" presStyleCnt="0"/>
      <dgm:spPr/>
    </dgm:pt>
    <dgm:pt modelId="{69069A4E-4B91-4350-9F3E-D937AB2BB4C2}" type="pres">
      <dgm:prSet presAssocID="{CA3578CC-E73A-4284-B243-D6A45890869D}" presName="bkgdShape" presStyleLbl="node1" presStyleIdx="2" presStyleCnt="4" custScaleY="51942" custLinFactNeighborX="64" custLinFactNeighborY="144"/>
      <dgm:spPr/>
    </dgm:pt>
    <dgm:pt modelId="{DCDBECFA-E083-4E41-B2FC-D55FE31BEE93}" type="pres">
      <dgm:prSet presAssocID="{CA3578CC-E73A-4284-B243-D6A45890869D}" presName="nodeTx" presStyleLbl="node1" presStyleIdx="2" presStyleCnt="4">
        <dgm:presLayoutVars>
          <dgm:bulletEnabled val="1"/>
        </dgm:presLayoutVars>
      </dgm:prSet>
      <dgm:spPr/>
    </dgm:pt>
    <dgm:pt modelId="{121EC4AC-AAEB-4684-8862-78E3EA5A8CE4}" type="pres">
      <dgm:prSet presAssocID="{CA3578CC-E73A-4284-B243-D6A45890869D}" presName="invisiNode" presStyleLbl="node1" presStyleIdx="2" presStyleCnt="4"/>
      <dgm:spPr/>
    </dgm:pt>
    <dgm:pt modelId="{F0CA216C-325F-4D5F-B5A4-9F2FF6AD1950}" type="pres">
      <dgm:prSet presAssocID="{CA3578CC-E73A-4284-B243-D6A45890869D}" presName="imagNode" presStyleLbl="fgImgPlace1" presStyleIdx="2" presStyleCnt="4" custScaleX="79269" custScaleY="79269" custLinFactNeighborX="-181" custLinFactNeighborY="4115"/>
      <dgm:spPr>
        <a:blipFill rotWithShape="1">
          <a:blip xmlns:r="http://schemas.openxmlformats.org/officeDocument/2006/relationships" r:embed="rId3"/>
          <a:srcRect/>
          <a:stretch>
            <a:fillRect/>
          </a:stretch>
        </a:blipFill>
      </dgm:spPr>
    </dgm:pt>
    <dgm:pt modelId="{6DF334C2-F3C2-4682-B7DD-C0631D11E139}" type="pres">
      <dgm:prSet presAssocID="{2736CA97-D5E6-4A50-A629-98360EFF5B95}" presName="sibTrans" presStyleLbl="sibTrans2D1" presStyleIdx="0" presStyleCnt="0"/>
      <dgm:spPr/>
    </dgm:pt>
    <dgm:pt modelId="{CF0398D9-A822-415F-BCF4-76BCC31A3B39}" type="pres">
      <dgm:prSet presAssocID="{7FA32030-83FB-4C44-945C-5B284E88BF8E}" presName="compNode" presStyleCnt="0"/>
      <dgm:spPr/>
    </dgm:pt>
    <dgm:pt modelId="{0B2BADD4-CC66-4D8B-8903-B89CA041A433}" type="pres">
      <dgm:prSet presAssocID="{7FA32030-83FB-4C44-945C-5B284E88BF8E}" presName="bkgdShape" presStyleLbl="node1" presStyleIdx="3" presStyleCnt="4" custScaleY="51888" custLinFactNeighborX="-1874" custLinFactNeighborY="62"/>
      <dgm:spPr/>
    </dgm:pt>
    <dgm:pt modelId="{18ABBF1F-59FC-4DB3-AD95-781C6FBEA1E1}" type="pres">
      <dgm:prSet presAssocID="{7FA32030-83FB-4C44-945C-5B284E88BF8E}" presName="nodeTx" presStyleLbl="node1" presStyleIdx="3" presStyleCnt="4">
        <dgm:presLayoutVars>
          <dgm:bulletEnabled val="1"/>
        </dgm:presLayoutVars>
      </dgm:prSet>
      <dgm:spPr/>
    </dgm:pt>
    <dgm:pt modelId="{2C0F51F9-3790-4125-BAF2-658D6355FA04}" type="pres">
      <dgm:prSet presAssocID="{7FA32030-83FB-4C44-945C-5B284E88BF8E}" presName="invisiNode" presStyleLbl="node1" presStyleIdx="3" presStyleCnt="4"/>
      <dgm:spPr/>
    </dgm:pt>
    <dgm:pt modelId="{3521BAB6-4970-4592-9FBE-FC2FC8D3AA86}" type="pres">
      <dgm:prSet presAssocID="{7FA32030-83FB-4C44-945C-5B284E88BF8E}" presName="imagNode" presStyleLbl="fgImgPlace1" presStyleIdx="3" presStyleCnt="4" custScaleX="79269" custScaleY="79269" custLinFactNeighborX="1163" custLinFactNeighborY="5626"/>
      <dgm:spPr>
        <a:blipFill rotWithShape="1">
          <a:blip xmlns:r="http://schemas.openxmlformats.org/officeDocument/2006/relationships" r:embed="rId4"/>
          <a:srcRect/>
          <a:stretch>
            <a:fillRect l="-17000" r="-17000"/>
          </a:stretch>
        </a:blipFill>
      </dgm:spPr>
    </dgm:pt>
  </dgm:ptLst>
  <dgm:cxnLst>
    <dgm:cxn modelId="{884FE10D-D532-4E92-B277-2A082752CF6B}" type="presOf" srcId="{7FA32030-83FB-4C44-945C-5B284E88BF8E}" destId="{0B2BADD4-CC66-4D8B-8903-B89CA041A433}" srcOrd="0" destOrd="0" presId="urn:microsoft.com/office/officeart/2005/8/layout/hList7"/>
    <dgm:cxn modelId="{01B1660E-26EE-43B4-97A9-352571751CD1}" type="presOf" srcId="{2736CA97-D5E6-4A50-A629-98360EFF5B95}" destId="{6DF334C2-F3C2-4682-B7DD-C0631D11E139}" srcOrd="0" destOrd="0" presId="urn:microsoft.com/office/officeart/2005/8/layout/hList7"/>
    <dgm:cxn modelId="{5186B518-81B2-4D24-9C45-80E099D4BBF8}" srcId="{D55E26B0-19E6-4048-9C81-BB325C691F67}" destId="{CA3578CC-E73A-4284-B243-D6A45890869D}" srcOrd="2" destOrd="0" parTransId="{A5FF6301-3B3E-4678-9650-E0A662EEEAF8}" sibTransId="{2736CA97-D5E6-4A50-A629-98360EFF5B95}"/>
    <dgm:cxn modelId="{AD5C5E1D-B5B5-4F39-80C6-02F4D21DC5F0}" srcId="{D55E26B0-19E6-4048-9C81-BB325C691F67}" destId="{FCF8F808-153E-428A-9E8C-192C30D73CA1}" srcOrd="1" destOrd="0" parTransId="{5E290A9D-CC8D-4227-BB9E-64D266450FA0}" sibTransId="{9CA48DFA-E111-4DC0-A6E0-46ADD77DBF55}"/>
    <dgm:cxn modelId="{C07CBF2B-F74F-4253-927E-40ED3654688A}" srcId="{D55E26B0-19E6-4048-9C81-BB325C691F67}" destId="{288C3181-A33B-4D94-9637-504709BDD55B}" srcOrd="0" destOrd="0" parTransId="{BE3B7C3F-6BE2-4265-B29C-566D8933FC8C}" sibTransId="{54BA55DE-3D9B-43C9-8178-8CFA42D6AAC6}"/>
    <dgm:cxn modelId="{4B862133-0626-483C-BC3D-1B186B76D495}" type="presOf" srcId="{288C3181-A33B-4D94-9637-504709BDD55B}" destId="{4E7C9FEC-11C0-4EA0-A773-60CD05AFD2CF}" srcOrd="0" destOrd="0" presId="urn:microsoft.com/office/officeart/2005/8/layout/hList7"/>
    <dgm:cxn modelId="{99787C71-4144-4CE8-B88F-7DBE80B9284A}" type="presOf" srcId="{288C3181-A33B-4D94-9637-504709BDD55B}" destId="{1D2A15F4-A5B0-4910-9A72-D3DDBD71015F}" srcOrd="1" destOrd="0" presId="urn:microsoft.com/office/officeart/2005/8/layout/hList7"/>
    <dgm:cxn modelId="{EE7AA9BD-DDE7-49DA-B31C-C33D6FC8A0A3}" type="presOf" srcId="{FCF8F808-153E-428A-9E8C-192C30D73CA1}" destId="{3954DC4A-5BC6-4F80-9DF0-D4D9BD586296}" srcOrd="0" destOrd="0" presId="urn:microsoft.com/office/officeart/2005/8/layout/hList7"/>
    <dgm:cxn modelId="{29C133CF-E5F6-4B3E-BBEC-59DB03C3FC0F}" srcId="{D55E26B0-19E6-4048-9C81-BB325C691F67}" destId="{7FA32030-83FB-4C44-945C-5B284E88BF8E}" srcOrd="3" destOrd="0" parTransId="{0DA45D2A-A99B-4748-865B-0317F894FAA1}" sibTransId="{8A270FBB-13A7-42BB-B11C-A81AD0FC95A4}"/>
    <dgm:cxn modelId="{0B0122D3-49E6-45AB-9EA6-A18DDF5D7A5A}" type="presOf" srcId="{9CA48DFA-E111-4DC0-A6E0-46ADD77DBF55}" destId="{2850363B-CB5A-4C4A-B952-8BA417173C1C}" srcOrd="0" destOrd="0" presId="urn:microsoft.com/office/officeart/2005/8/layout/hList7"/>
    <dgm:cxn modelId="{757E95D3-D0B3-42E0-A618-9B08222D511C}" type="presOf" srcId="{D55E26B0-19E6-4048-9C81-BB325C691F67}" destId="{4E84780B-A0C2-46CE-8E50-ED2758665A76}" srcOrd="0" destOrd="0" presId="urn:microsoft.com/office/officeart/2005/8/layout/hList7"/>
    <dgm:cxn modelId="{1F2630DC-34A5-4698-93DC-9A2AB0B91391}" type="presOf" srcId="{CA3578CC-E73A-4284-B243-D6A45890869D}" destId="{69069A4E-4B91-4350-9F3E-D937AB2BB4C2}" srcOrd="0" destOrd="0" presId="urn:microsoft.com/office/officeart/2005/8/layout/hList7"/>
    <dgm:cxn modelId="{07A283E5-2970-41C3-8113-1DAECCB70889}" type="presOf" srcId="{CA3578CC-E73A-4284-B243-D6A45890869D}" destId="{DCDBECFA-E083-4E41-B2FC-D55FE31BEE93}" srcOrd="1" destOrd="0" presId="urn:microsoft.com/office/officeart/2005/8/layout/hList7"/>
    <dgm:cxn modelId="{1D224CE6-C887-47B2-9EEC-8ACB9CD503F1}" type="presOf" srcId="{7FA32030-83FB-4C44-945C-5B284E88BF8E}" destId="{18ABBF1F-59FC-4DB3-AD95-781C6FBEA1E1}" srcOrd="1" destOrd="0" presId="urn:microsoft.com/office/officeart/2005/8/layout/hList7"/>
    <dgm:cxn modelId="{81A834FA-0D67-436A-A02F-9CC86EE35A13}" type="presOf" srcId="{54BA55DE-3D9B-43C9-8178-8CFA42D6AAC6}" destId="{B9818131-F89D-44A8-92C4-9EEA95ACF38E}" srcOrd="0" destOrd="0" presId="urn:microsoft.com/office/officeart/2005/8/layout/hList7"/>
    <dgm:cxn modelId="{30FCCCFD-6496-45D2-B4D7-A00E6099288B}" type="presOf" srcId="{FCF8F808-153E-428A-9E8C-192C30D73CA1}" destId="{B8D7F643-7FC3-43E4-B257-BA59651ACB0E}" srcOrd="1" destOrd="0" presId="urn:microsoft.com/office/officeart/2005/8/layout/hList7"/>
    <dgm:cxn modelId="{DFC237D7-2B0B-4CD1-A06E-CBEDB5F047FF}" type="presParOf" srcId="{4E84780B-A0C2-46CE-8E50-ED2758665A76}" destId="{13AD615B-D80B-4BC5-A09C-726CCC1FAFD1}" srcOrd="0" destOrd="0" presId="urn:microsoft.com/office/officeart/2005/8/layout/hList7"/>
    <dgm:cxn modelId="{E2B5B77E-9D96-4A37-A9F9-6ECBDD3A137A}" type="presParOf" srcId="{4E84780B-A0C2-46CE-8E50-ED2758665A76}" destId="{16226787-2776-43A6-BD85-16FF4D6B28DD}" srcOrd="1" destOrd="0" presId="urn:microsoft.com/office/officeart/2005/8/layout/hList7"/>
    <dgm:cxn modelId="{74AFB010-5B91-4C28-9D43-5C3040EADCAF}" type="presParOf" srcId="{16226787-2776-43A6-BD85-16FF4D6B28DD}" destId="{19843E03-9E06-443E-8551-1F9F260B1E89}" srcOrd="0" destOrd="0" presId="urn:microsoft.com/office/officeart/2005/8/layout/hList7"/>
    <dgm:cxn modelId="{E391F189-9C35-464A-9AC6-2C2502D569C5}" type="presParOf" srcId="{19843E03-9E06-443E-8551-1F9F260B1E89}" destId="{4E7C9FEC-11C0-4EA0-A773-60CD05AFD2CF}" srcOrd="0" destOrd="0" presId="urn:microsoft.com/office/officeart/2005/8/layout/hList7"/>
    <dgm:cxn modelId="{D6BC1290-A842-4E18-8A91-AC99E24EA754}" type="presParOf" srcId="{19843E03-9E06-443E-8551-1F9F260B1E89}" destId="{1D2A15F4-A5B0-4910-9A72-D3DDBD71015F}" srcOrd="1" destOrd="0" presId="urn:microsoft.com/office/officeart/2005/8/layout/hList7"/>
    <dgm:cxn modelId="{5752A3A9-6972-4DE3-8917-0FFE2961F602}" type="presParOf" srcId="{19843E03-9E06-443E-8551-1F9F260B1E89}" destId="{5040593B-34B5-4863-B4FC-CECC41E4192C}" srcOrd="2" destOrd="0" presId="urn:microsoft.com/office/officeart/2005/8/layout/hList7"/>
    <dgm:cxn modelId="{41F800C1-2744-4361-8CC0-364495A61D41}" type="presParOf" srcId="{19843E03-9E06-443E-8551-1F9F260B1E89}" destId="{B2C2C032-597E-4E45-9C75-0E2EEB1D423A}" srcOrd="3" destOrd="0" presId="urn:microsoft.com/office/officeart/2005/8/layout/hList7"/>
    <dgm:cxn modelId="{A8C167D1-1AB3-4A56-B7E7-976F7C2F874A}" type="presParOf" srcId="{16226787-2776-43A6-BD85-16FF4D6B28DD}" destId="{B9818131-F89D-44A8-92C4-9EEA95ACF38E}" srcOrd="1" destOrd="0" presId="urn:microsoft.com/office/officeart/2005/8/layout/hList7"/>
    <dgm:cxn modelId="{E90D3AD6-C8AC-4DC9-9DC3-4963B7ABF31F}" type="presParOf" srcId="{16226787-2776-43A6-BD85-16FF4D6B28DD}" destId="{2364726E-B738-4CF2-9EA5-2DF1FD9BE0CF}" srcOrd="2" destOrd="0" presId="urn:microsoft.com/office/officeart/2005/8/layout/hList7"/>
    <dgm:cxn modelId="{14ED3363-CBA3-4C78-A5A6-020E105B3F63}" type="presParOf" srcId="{2364726E-B738-4CF2-9EA5-2DF1FD9BE0CF}" destId="{3954DC4A-5BC6-4F80-9DF0-D4D9BD586296}" srcOrd="0" destOrd="0" presId="urn:microsoft.com/office/officeart/2005/8/layout/hList7"/>
    <dgm:cxn modelId="{A1F9AF36-F1CB-4517-A83F-6AD8FEC57333}" type="presParOf" srcId="{2364726E-B738-4CF2-9EA5-2DF1FD9BE0CF}" destId="{B8D7F643-7FC3-43E4-B257-BA59651ACB0E}" srcOrd="1" destOrd="0" presId="urn:microsoft.com/office/officeart/2005/8/layout/hList7"/>
    <dgm:cxn modelId="{52F44488-6900-49A1-AF86-0D83857D8778}" type="presParOf" srcId="{2364726E-B738-4CF2-9EA5-2DF1FD9BE0CF}" destId="{17A3B1F7-CB2E-46B2-ABF5-7CABBAF41F2E}" srcOrd="2" destOrd="0" presId="urn:microsoft.com/office/officeart/2005/8/layout/hList7"/>
    <dgm:cxn modelId="{C3FF0B38-DED8-4463-BFFD-7B3EC744DB88}" type="presParOf" srcId="{2364726E-B738-4CF2-9EA5-2DF1FD9BE0CF}" destId="{6A0E440E-56E1-43BA-946D-04FADA06D4C3}" srcOrd="3" destOrd="0" presId="urn:microsoft.com/office/officeart/2005/8/layout/hList7"/>
    <dgm:cxn modelId="{EB328273-A4CC-47F6-A0DF-B9FCB27FA0FB}" type="presParOf" srcId="{16226787-2776-43A6-BD85-16FF4D6B28DD}" destId="{2850363B-CB5A-4C4A-B952-8BA417173C1C}" srcOrd="3" destOrd="0" presId="urn:microsoft.com/office/officeart/2005/8/layout/hList7"/>
    <dgm:cxn modelId="{45D32EE0-ABA6-4394-9760-B15BCB10EE27}" type="presParOf" srcId="{16226787-2776-43A6-BD85-16FF4D6B28DD}" destId="{85C59C90-68C8-4511-AF10-34F79BB911A8}" srcOrd="4" destOrd="0" presId="urn:microsoft.com/office/officeart/2005/8/layout/hList7"/>
    <dgm:cxn modelId="{4E813826-D8EC-455B-B07D-04B856D65766}" type="presParOf" srcId="{85C59C90-68C8-4511-AF10-34F79BB911A8}" destId="{69069A4E-4B91-4350-9F3E-D937AB2BB4C2}" srcOrd="0" destOrd="0" presId="urn:microsoft.com/office/officeart/2005/8/layout/hList7"/>
    <dgm:cxn modelId="{A5F873F5-24A1-454C-A211-A9B5225DD5C2}" type="presParOf" srcId="{85C59C90-68C8-4511-AF10-34F79BB911A8}" destId="{DCDBECFA-E083-4E41-B2FC-D55FE31BEE93}" srcOrd="1" destOrd="0" presId="urn:microsoft.com/office/officeart/2005/8/layout/hList7"/>
    <dgm:cxn modelId="{A7B1B412-088D-4B37-935A-B2D2810DD5B4}" type="presParOf" srcId="{85C59C90-68C8-4511-AF10-34F79BB911A8}" destId="{121EC4AC-AAEB-4684-8862-78E3EA5A8CE4}" srcOrd="2" destOrd="0" presId="urn:microsoft.com/office/officeart/2005/8/layout/hList7"/>
    <dgm:cxn modelId="{997812FB-BE85-4A04-BFC3-F6080590275A}" type="presParOf" srcId="{85C59C90-68C8-4511-AF10-34F79BB911A8}" destId="{F0CA216C-325F-4D5F-B5A4-9F2FF6AD1950}" srcOrd="3" destOrd="0" presId="urn:microsoft.com/office/officeart/2005/8/layout/hList7"/>
    <dgm:cxn modelId="{E2A5FB4C-30C9-49DF-888A-B2EABC7196F5}" type="presParOf" srcId="{16226787-2776-43A6-BD85-16FF4D6B28DD}" destId="{6DF334C2-F3C2-4682-B7DD-C0631D11E139}" srcOrd="5" destOrd="0" presId="urn:microsoft.com/office/officeart/2005/8/layout/hList7"/>
    <dgm:cxn modelId="{20E98280-922A-4801-AFB0-2F0B7CE087E8}" type="presParOf" srcId="{16226787-2776-43A6-BD85-16FF4D6B28DD}" destId="{CF0398D9-A822-415F-BCF4-76BCC31A3B39}" srcOrd="6" destOrd="0" presId="urn:microsoft.com/office/officeart/2005/8/layout/hList7"/>
    <dgm:cxn modelId="{11984A31-B059-44F9-94B2-431CD709E101}" type="presParOf" srcId="{CF0398D9-A822-415F-BCF4-76BCC31A3B39}" destId="{0B2BADD4-CC66-4D8B-8903-B89CA041A433}" srcOrd="0" destOrd="0" presId="urn:microsoft.com/office/officeart/2005/8/layout/hList7"/>
    <dgm:cxn modelId="{CF0E3F46-7809-4B15-B5A4-C5CC88599BED}" type="presParOf" srcId="{CF0398D9-A822-415F-BCF4-76BCC31A3B39}" destId="{18ABBF1F-59FC-4DB3-AD95-781C6FBEA1E1}" srcOrd="1" destOrd="0" presId="urn:microsoft.com/office/officeart/2005/8/layout/hList7"/>
    <dgm:cxn modelId="{1C57E9DF-CE94-42EF-B0D6-59CC0F4B97E5}" type="presParOf" srcId="{CF0398D9-A822-415F-BCF4-76BCC31A3B39}" destId="{2C0F51F9-3790-4125-BAF2-658D6355FA04}" srcOrd="2" destOrd="0" presId="urn:microsoft.com/office/officeart/2005/8/layout/hList7"/>
    <dgm:cxn modelId="{287DD2D9-8ACE-4073-8B12-8DABA60475AD}" type="presParOf" srcId="{CF0398D9-A822-415F-BCF4-76BCC31A3B39}" destId="{3521BAB6-4970-4592-9FBE-FC2FC8D3AA86}"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0D4555-36BC-4585-92B6-F3B942B21305}" type="doc">
      <dgm:prSet loTypeId="urn:microsoft.com/office/officeart/2005/8/layout/hierarchy4" loCatId="list" qsTypeId="urn:microsoft.com/office/officeart/2005/8/quickstyle/3d2" qsCatId="3D" csTypeId="urn:microsoft.com/office/officeart/2005/8/colors/accent1_2" csCatId="accent1" phldr="1"/>
      <dgm:spPr/>
      <dgm:t>
        <a:bodyPr/>
        <a:lstStyle/>
        <a:p>
          <a:endParaRPr lang="en-US"/>
        </a:p>
      </dgm:t>
    </dgm:pt>
    <dgm:pt modelId="{77543D82-A294-4024-A132-03BC8A530959}">
      <dgm:prSet/>
      <dgm:spPr>
        <a:blipFill rotWithShape="0">
          <a:blip xmlns:r="http://schemas.openxmlformats.org/officeDocument/2006/relationships" r:embed="rId1"/>
          <a:stretch>
            <a:fillRect/>
          </a:stretch>
        </a:blipFill>
        <a:ln>
          <a:solidFill>
            <a:schemeClr val="bg1">
              <a:lumMod val="85000"/>
            </a:schemeClr>
          </a:solidFill>
        </a:ln>
      </dgm:spPr>
      <dgm:t>
        <a:bodyPr/>
        <a:lstStyle/>
        <a:p>
          <a:endParaRPr lang="en-US" dirty="0"/>
        </a:p>
      </dgm:t>
    </dgm:pt>
    <dgm:pt modelId="{302B34CE-C676-4801-97F6-08149E462127}" type="parTrans" cxnId="{D36FAD9B-3238-4096-A3F9-5EBE71E4560E}">
      <dgm:prSet/>
      <dgm:spPr/>
      <dgm:t>
        <a:bodyPr/>
        <a:lstStyle/>
        <a:p>
          <a:endParaRPr lang="en-US"/>
        </a:p>
      </dgm:t>
    </dgm:pt>
    <dgm:pt modelId="{E64FC26A-FCF9-414E-804B-D63C368887E2}" type="sibTrans" cxnId="{D36FAD9B-3238-4096-A3F9-5EBE71E4560E}">
      <dgm:prSet/>
      <dgm:spPr/>
      <dgm:t>
        <a:bodyPr/>
        <a:lstStyle/>
        <a:p>
          <a:endParaRPr lang="en-US"/>
        </a:p>
      </dgm:t>
    </dgm:pt>
    <dgm:pt modelId="{47FED05A-3DCC-4A15-8079-76E556D728ED}">
      <dgm:prSet phldrT="[Text]"/>
      <dgm:spPr>
        <a:xfrm>
          <a:off x="12312" y="1678778"/>
          <a:ext cx="2358112" cy="1547062"/>
        </a:xfrm>
        <a:blipFill rotWithShape="0">
          <a:blip xmlns:r="http://schemas.openxmlformats.org/officeDocument/2006/relationships" r:embed="rId2"/>
          <a:stretch>
            <a:fillRect/>
          </a:stretch>
        </a:blipFill>
        <a:ln>
          <a:solidFill>
            <a:schemeClr val="bg1">
              <a:lumMod val="85000"/>
            </a:schemeClr>
          </a:solidFill>
        </a:ln>
      </dgm:spPr>
      <dgm:t>
        <a:bodyPr anchor="t"/>
        <a:lstStyle/>
        <a:p>
          <a:endParaRPr lang="en-US">
            <a:latin typeface="Arial Narrow" panose="020B0606020202030204" pitchFamily="34" charset="0"/>
            <a:ea typeface="+mn-ea"/>
            <a:cs typeface="+mn-cs"/>
          </a:endParaRPr>
        </a:p>
        <a:p>
          <a:endParaRPr lang="en-US" dirty="0"/>
        </a:p>
      </dgm:t>
    </dgm:pt>
    <dgm:pt modelId="{5D582ADB-9C68-4D62-A985-1ECBCCC7621B}" type="parTrans" cxnId="{51CC4C53-B293-4AE8-928F-81548B5A5FF5}">
      <dgm:prSet/>
      <dgm:spPr/>
      <dgm:t>
        <a:bodyPr/>
        <a:lstStyle/>
        <a:p>
          <a:endParaRPr lang="en-US"/>
        </a:p>
      </dgm:t>
    </dgm:pt>
    <dgm:pt modelId="{6BFD180E-A52F-43AC-82E3-0A8A202A2239}" type="sibTrans" cxnId="{51CC4C53-B293-4AE8-928F-81548B5A5FF5}">
      <dgm:prSet/>
      <dgm:spPr/>
      <dgm:t>
        <a:bodyPr/>
        <a:lstStyle/>
        <a:p>
          <a:endParaRPr lang="en-US"/>
        </a:p>
      </dgm:t>
    </dgm:pt>
    <dgm:pt modelId="{DC51D3D4-6999-42FA-AD1A-633797003279}">
      <dgm:prSet/>
      <dgm:spPr>
        <a:blipFill rotWithShape="0">
          <a:blip xmlns:r="http://schemas.openxmlformats.org/officeDocument/2006/relationships" r:embed="rId3"/>
          <a:stretch>
            <a:fillRect/>
          </a:stretch>
        </a:blipFill>
      </dgm:spPr>
      <dgm:t>
        <a:bodyPr/>
        <a:lstStyle/>
        <a:p>
          <a:endParaRPr lang="en-US" dirty="0"/>
        </a:p>
      </dgm:t>
    </dgm:pt>
    <dgm:pt modelId="{D3C997D9-D789-49D4-AF59-1B69AC247D54}" type="parTrans" cxnId="{3DBA4565-471F-4FED-B795-54BBB604CD96}">
      <dgm:prSet/>
      <dgm:spPr/>
      <dgm:t>
        <a:bodyPr/>
        <a:lstStyle/>
        <a:p>
          <a:endParaRPr lang="en-US"/>
        </a:p>
      </dgm:t>
    </dgm:pt>
    <dgm:pt modelId="{6AD4DCDE-8C50-4C03-9D68-FA11F03FF675}" type="sibTrans" cxnId="{3DBA4565-471F-4FED-B795-54BBB604CD96}">
      <dgm:prSet/>
      <dgm:spPr/>
      <dgm:t>
        <a:bodyPr/>
        <a:lstStyle/>
        <a:p>
          <a:endParaRPr lang="en-US"/>
        </a:p>
      </dgm:t>
    </dgm:pt>
    <dgm:pt modelId="{6F6C99CE-57A6-4C02-BAB2-B0E32EA72384}">
      <dgm:prSet/>
      <dgm:spPr>
        <a:blipFill rotWithShape="0">
          <a:blip xmlns:r="http://schemas.openxmlformats.org/officeDocument/2006/relationships" r:embed="rId4"/>
          <a:stretch>
            <a:fillRect/>
          </a:stretch>
        </a:blipFill>
      </dgm:spPr>
      <dgm:t>
        <a:bodyPr/>
        <a:lstStyle/>
        <a:p>
          <a:endParaRPr lang="en-US" dirty="0"/>
        </a:p>
      </dgm:t>
    </dgm:pt>
    <dgm:pt modelId="{30C44C2A-E155-4DBE-90D1-07F887BB2243}" type="parTrans" cxnId="{902AE488-3CA2-4E66-A47D-E91B88819D87}">
      <dgm:prSet/>
      <dgm:spPr/>
      <dgm:t>
        <a:bodyPr/>
        <a:lstStyle/>
        <a:p>
          <a:endParaRPr lang="en-US"/>
        </a:p>
      </dgm:t>
    </dgm:pt>
    <dgm:pt modelId="{99685208-C71A-4A75-8C32-1969A94FDC94}" type="sibTrans" cxnId="{902AE488-3CA2-4E66-A47D-E91B88819D87}">
      <dgm:prSet/>
      <dgm:spPr/>
      <dgm:t>
        <a:bodyPr/>
        <a:lstStyle/>
        <a:p>
          <a:endParaRPr lang="en-US"/>
        </a:p>
      </dgm:t>
    </dgm:pt>
    <dgm:pt modelId="{2E1A1824-3210-4F44-83CB-71FE0EA28F6C}" type="pres">
      <dgm:prSet presAssocID="{220D4555-36BC-4585-92B6-F3B942B21305}" presName="Name0" presStyleCnt="0">
        <dgm:presLayoutVars>
          <dgm:chPref val="1"/>
          <dgm:dir/>
          <dgm:animOne val="branch"/>
          <dgm:animLvl val="lvl"/>
          <dgm:resizeHandles/>
        </dgm:presLayoutVars>
      </dgm:prSet>
      <dgm:spPr/>
    </dgm:pt>
    <dgm:pt modelId="{F4EAD26F-F4E4-4C52-BDEE-245C6C028034}" type="pres">
      <dgm:prSet presAssocID="{77543D82-A294-4024-A132-03BC8A530959}" presName="vertOne" presStyleCnt="0"/>
      <dgm:spPr/>
    </dgm:pt>
    <dgm:pt modelId="{A13E3236-0C7C-4FE0-9E03-987096A45C98}" type="pres">
      <dgm:prSet presAssocID="{77543D82-A294-4024-A132-03BC8A530959}" presName="txOne" presStyleLbl="node0" presStyleIdx="0" presStyleCnt="4" custScaleX="25037" custScaleY="81114" custLinFactNeighborX="13990" custLinFactNeighborY="1463">
        <dgm:presLayoutVars>
          <dgm:chPref val="3"/>
        </dgm:presLayoutVars>
      </dgm:prSet>
      <dgm:spPr/>
    </dgm:pt>
    <dgm:pt modelId="{445E78C1-B49F-44CC-A2ED-D61A8416B78A}" type="pres">
      <dgm:prSet presAssocID="{77543D82-A294-4024-A132-03BC8A530959}" presName="horzOne" presStyleCnt="0"/>
      <dgm:spPr/>
    </dgm:pt>
    <dgm:pt modelId="{86118FD4-E374-440F-8AF3-8E1E28847147}" type="pres">
      <dgm:prSet presAssocID="{E64FC26A-FCF9-414E-804B-D63C368887E2}" presName="sibSpaceOne" presStyleCnt="0"/>
      <dgm:spPr/>
    </dgm:pt>
    <dgm:pt modelId="{E4E14224-2628-4B82-8941-85224C3DF6E5}" type="pres">
      <dgm:prSet presAssocID="{47FED05A-3DCC-4A15-8079-76E556D728ED}" presName="vertOne" presStyleCnt="0"/>
      <dgm:spPr/>
    </dgm:pt>
    <dgm:pt modelId="{89C5948E-CB1D-4B30-B213-F57EFD84D688}" type="pres">
      <dgm:prSet presAssocID="{47FED05A-3DCC-4A15-8079-76E556D728ED}" presName="txOne" presStyleLbl="node0" presStyleIdx="1" presStyleCnt="4" custScaleX="25037" custScaleY="81114" custLinFactNeighborX="5749" custLinFactNeighborY="2221">
        <dgm:presLayoutVars>
          <dgm:chPref val="3"/>
        </dgm:presLayoutVars>
      </dgm:prSet>
      <dgm:spPr>
        <a:prstGeom prst="roundRect">
          <a:avLst>
            <a:gd name="adj" fmla="val 10000"/>
          </a:avLst>
        </a:prstGeom>
      </dgm:spPr>
    </dgm:pt>
    <dgm:pt modelId="{622889BC-E924-4533-9650-0DCC9220EF61}" type="pres">
      <dgm:prSet presAssocID="{47FED05A-3DCC-4A15-8079-76E556D728ED}" presName="horzOne" presStyleCnt="0"/>
      <dgm:spPr/>
    </dgm:pt>
    <dgm:pt modelId="{0E3B2CAA-B1F5-4CF0-AB48-08099DB9D2E6}" type="pres">
      <dgm:prSet presAssocID="{6BFD180E-A52F-43AC-82E3-0A8A202A2239}" presName="sibSpaceOne" presStyleCnt="0"/>
      <dgm:spPr/>
    </dgm:pt>
    <dgm:pt modelId="{DE225C71-4826-40BC-BED1-303CC4688FC4}" type="pres">
      <dgm:prSet presAssocID="{DC51D3D4-6999-42FA-AD1A-633797003279}" presName="vertOne" presStyleCnt="0"/>
      <dgm:spPr/>
    </dgm:pt>
    <dgm:pt modelId="{719F1B9C-B935-4B06-B694-213947E11BAB}" type="pres">
      <dgm:prSet presAssocID="{DC51D3D4-6999-42FA-AD1A-633797003279}" presName="txOne" presStyleLbl="node0" presStyleIdx="2" presStyleCnt="4" custScaleX="25037" custScaleY="81114" custLinFactNeighborX="-2748" custLinFactNeighborY="2078">
        <dgm:presLayoutVars>
          <dgm:chPref val="3"/>
        </dgm:presLayoutVars>
      </dgm:prSet>
      <dgm:spPr/>
    </dgm:pt>
    <dgm:pt modelId="{F876FD75-CE0E-4716-884E-AA5597DFAB45}" type="pres">
      <dgm:prSet presAssocID="{DC51D3D4-6999-42FA-AD1A-633797003279}" presName="horzOne" presStyleCnt="0"/>
      <dgm:spPr/>
    </dgm:pt>
    <dgm:pt modelId="{450394E3-3420-44C0-84CE-DCA2FDB490AF}" type="pres">
      <dgm:prSet presAssocID="{6AD4DCDE-8C50-4C03-9D68-FA11F03FF675}" presName="sibSpaceOne" presStyleCnt="0"/>
      <dgm:spPr/>
    </dgm:pt>
    <dgm:pt modelId="{66A62A63-FDF9-4AF8-98E5-54D2B8B25112}" type="pres">
      <dgm:prSet presAssocID="{6F6C99CE-57A6-4C02-BAB2-B0E32EA72384}" presName="vertOne" presStyleCnt="0"/>
      <dgm:spPr/>
    </dgm:pt>
    <dgm:pt modelId="{407EBBCC-E532-4CE8-9159-C66188854E3B}" type="pres">
      <dgm:prSet presAssocID="{6F6C99CE-57A6-4C02-BAB2-B0E32EA72384}" presName="txOne" presStyleLbl="node0" presStyleIdx="3" presStyleCnt="4" custScaleX="25037" custScaleY="81114" custLinFactNeighborX="-13583" custLinFactNeighborY="2402">
        <dgm:presLayoutVars>
          <dgm:chPref val="3"/>
        </dgm:presLayoutVars>
      </dgm:prSet>
      <dgm:spPr/>
    </dgm:pt>
    <dgm:pt modelId="{9FE1CDA6-D007-4018-B336-92426EB36756}" type="pres">
      <dgm:prSet presAssocID="{6F6C99CE-57A6-4C02-BAB2-B0E32EA72384}" presName="horzOne" presStyleCnt="0"/>
      <dgm:spPr/>
    </dgm:pt>
  </dgm:ptLst>
  <dgm:cxnLst>
    <dgm:cxn modelId="{CBAF3219-8260-4039-9228-D9E303AE5918}" type="presOf" srcId="{77543D82-A294-4024-A132-03BC8A530959}" destId="{A13E3236-0C7C-4FE0-9E03-987096A45C98}" srcOrd="0" destOrd="0" presId="urn:microsoft.com/office/officeart/2005/8/layout/hierarchy4"/>
    <dgm:cxn modelId="{FBE3D134-8791-485C-BE02-35112CEF1DCF}" type="presOf" srcId="{220D4555-36BC-4585-92B6-F3B942B21305}" destId="{2E1A1824-3210-4F44-83CB-71FE0EA28F6C}" srcOrd="0" destOrd="0" presId="urn:microsoft.com/office/officeart/2005/8/layout/hierarchy4"/>
    <dgm:cxn modelId="{3DBA4565-471F-4FED-B795-54BBB604CD96}" srcId="{220D4555-36BC-4585-92B6-F3B942B21305}" destId="{DC51D3D4-6999-42FA-AD1A-633797003279}" srcOrd="2" destOrd="0" parTransId="{D3C997D9-D789-49D4-AF59-1B69AC247D54}" sibTransId="{6AD4DCDE-8C50-4C03-9D68-FA11F03FF675}"/>
    <dgm:cxn modelId="{51CC4C53-B293-4AE8-928F-81548B5A5FF5}" srcId="{220D4555-36BC-4585-92B6-F3B942B21305}" destId="{47FED05A-3DCC-4A15-8079-76E556D728ED}" srcOrd="1" destOrd="0" parTransId="{5D582ADB-9C68-4D62-A985-1ECBCCC7621B}" sibTransId="{6BFD180E-A52F-43AC-82E3-0A8A202A2239}"/>
    <dgm:cxn modelId="{80F3277E-C13C-47A5-BADA-DFE7723C97A4}" type="presOf" srcId="{DC51D3D4-6999-42FA-AD1A-633797003279}" destId="{719F1B9C-B935-4B06-B694-213947E11BAB}" srcOrd="0" destOrd="0" presId="urn:microsoft.com/office/officeart/2005/8/layout/hierarchy4"/>
    <dgm:cxn modelId="{902AE488-3CA2-4E66-A47D-E91B88819D87}" srcId="{220D4555-36BC-4585-92B6-F3B942B21305}" destId="{6F6C99CE-57A6-4C02-BAB2-B0E32EA72384}" srcOrd="3" destOrd="0" parTransId="{30C44C2A-E155-4DBE-90D1-07F887BB2243}" sibTransId="{99685208-C71A-4A75-8C32-1969A94FDC94}"/>
    <dgm:cxn modelId="{09846F97-D74F-4BF6-98B4-D81CBBDC2A4D}" type="presOf" srcId="{47FED05A-3DCC-4A15-8079-76E556D728ED}" destId="{89C5948E-CB1D-4B30-B213-F57EFD84D688}" srcOrd="0" destOrd="0" presId="urn:microsoft.com/office/officeart/2005/8/layout/hierarchy4"/>
    <dgm:cxn modelId="{D36FAD9B-3238-4096-A3F9-5EBE71E4560E}" srcId="{220D4555-36BC-4585-92B6-F3B942B21305}" destId="{77543D82-A294-4024-A132-03BC8A530959}" srcOrd="0" destOrd="0" parTransId="{302B34CE-C676-4801-97F6-08149E462127}" sibTransId="{E64FC26A-FCF9-414E-804B-D63C368887E2}"/>
    <dgm:cxn modelId="{6D1352F3-A701-4D6F-838A-F1D68882F49C}" type="presOf" srcId="{6F6C99CE-57A6-4C02-BAB2-B0E32EA72384}" destId="{407EBBCC-E532-4CE8-9159-C66188854E3B}" srcOrd="0" destOrd="0" presId="urn:microsoft.com/office/officeart/2005/8/layout/hierarchy4"/>
    <dgm:cxn modelId="{B850D1F5-714C-480A-B8E8-056CD0F82B7A}" type="presParOf" srcId="{2E1A1824-3210-4F44-83CB-71FE0EA28F6C}" destId="{F4EAD26F-F4E4-4C52-BDEE-245C6C028034}" srcOrd="0" destOrd="0" presId="urn:microsoft.com/office/officeart/2005/8/layout/hierarchy4"/>
    <dgm:cxn modelId="{571B7132-5CAF-48BB-A1C3-A28CFEA6DABB}" type="presParOf" srcId="{F4EAD26F-F4E4-4C52-BDEE-245C6C028034}" destId="{A13E3236-0C7C-4FE0-9E03-987096A45C98}" srcOrd="0" destOrd="0" presId="urn:microsoft.com/office/officeart/2005/8/layout/hierarchy4"/>
    <dgm:cxn modelId="{725E0A73-FC5A-4E8B-832A-6663C24263F6}" type="presParOf" srcId="{F4EAD26F-F4E4-4C52-BDEE-245C6C028034}" destId="{445E78C1-B49F-44CC-A2ED-D61A8416B78A}" srcOrd="1" destOrd="0" presId="urn:microsoft.com/office/officeart/2005/8/layout/hierarchy4"/>
    <dgm:cxn modelId="{EB61BAD9-D205-4BDE-80B0-9D1E28FCAE38}" type="presParOf" srcId="{2E1A1824-3210-4F44-83CB-71FE0EA28F6C}" destId="{86118FD4-E374-440F-8AF3-8E1E28847147}" srcOrd="1" destOrd="0" presId="urn:microsoft.com/office/officeart/2005/8/layout/hierarchy4"/>
    <dgm:cxn modelId="{C755BD00-BC74-4AE6-9390-181FA1B9211C}" type="presParOf" srcId="{2E1A1824-3210-4F44-83CB-71FE0EA28F6C}" destId="{E4E14224-2628-4B82-8941-85224C3DF6E5}" srcOrd="2" destOrd="0" presId="urn:microsoft.com/office/officeart/2005/8/layout/hierarchy4"/>
    <dgm:cxn modelId="{89DF8F5C-1EA4-45B7-BD03-1F018E4990F8}" type="presParOf" srcId="{E4E14224-2628-4B82-8941-85224C3DF6E5}" destId="{89C5948E-CB1D-4B30-B213-F57EFD84D688}" srcOrd="0" destOrd="0" presId="urn:microsoft.com/office/officeart/2005/8/layout/hierarchy4"/>
    <dgm:cxn modelId="{0F93C19F-5E1D-479F-B792-2F54A1E61282}" type="presParOf" srcId="{E4E14224-2628-4B82-8941-85224C3DF6E5}" destId="{622889BC-E924-4533-9650-0DCC9220EF61}" srcOrd="1" destOrd="0" presId="urn:microsoft.com/office/officeart/2005/8/layout/hierarchy4"/>
    <dgm:cxn modelId="{6021FEA7-42AA-4EAE-8249-06DEBEF77941}" type="presParOf" srcId="{2E1A1824-3210-4F44-83CB-71FE0EA28F6C}" destId="{0E3B2CAA-B1F5-4CF0-AB48-08099DB9D2E6}" srcOrd="3" destOrd="0" presId="urn:microsoft.com/office/officeart/2005/8/layout/hierarchy4"/>
    <dgm:cxn modelId="{514FAB2A-45EF-499F-B975-A2D05C5B3566}" type="presParOf" srcId="{2E1A1824-3210-4F44-83CB-71FE0EA28F6C}" destId="{DE225C71-4826-40BC-BED1-303CC4688FC4}" srcOrd="4" destOrd="0" presId="urn:microsoft.com/office/officeart/2005/8/layout/hierarchy4"/>
    <dgm:cxn modelId="{981D0107-726D-4F77-B5BA-6B646EA87782}" type="presParOf" srcId="{DE225C71-4826-40BC-BED1-303CC4688FC4}" destId="{719F1B9C-B935-4B06-B694-213947E11BAB}" srcOrd="0" destOrd="0" presId="urn:microsoft.com/office/officeart/2005/8/layout/hierarchy4"/>
    <dgm:cxn modelId="{A6649FD9-49AD-49A6-B22C-77840819B091}" type="presParOf" srcId="{DE225C71-4826-40BC-BED1-303CC4688FC4}" destId="{F876FD75-CE0E-4716-884E-AA5597DFAB45}" srcOrd="1" destOrd="0" presId="urn:microsoft.com/office/officeart/2005/8/layout/hierarchy4"/>
    <dgm:cxn modelId="{E69D1933-D43C-40BB-B1E0-32DCBD174DD3}" type="presParOf" srcId="{2E1A1824-3210-4F44-83CB-71FE0EA28F6C}" destId="{450394E3-3420-44C0-84CE-DCA2FDB490AF}" srcOrd="5" destOrd="0" presId="urn:microsoft.com/office/officeart/2005/8/layout/hierarchy4"/>
    <dgm:cxn modelId="{C77CD402-37D3-42CE-8241-2BC2BF72F4A9}" type="presParOf" srcId="{2E1A1824-3210-4F44-83CB-71FE0EA28F6C}" destId="{66A62A63-FDF9-4AF8-98E5-54D2B8B25112}" srcOrd="6" destOrd="0" presId="urn:microsoft.com/office/officeart/2005/8/layout/hierarchy4"/>
    <dgm:cxn modelId="{6E15BCFF-2919-4DEB-92F7-B3EDF936213F}" type="presParOf" srcId="{66A62A63-FDF9-4AF8-98E5-54D2B8B25112}" destId="{407EBBCC-E532-4CE8-9159-C66188854E3B}" srcOrd="0" destOrd="0" presId="urn:microsoft.com/office/officeart/2005/8/layout/hierarchy4"/>
    <dgm:cxn modelId="{5A446441-1814-4499-AAE6-9E5DFD8612B0}" type="presParOf" srcId="{66A62A63-FDF9-4AF8-98E5-54D2B8B25112}" destId="{9FE1CDA6-D007-4018-B336-92426EB3675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C9FEC-11C0-4EA0-A773-60CD05AFD2CF}">
      <dsp:nvSpPr>
        <dsp:cNvPr id="0" name=""/>
        <dsp:cNvSpPr/>
      </dsp:nvSpPr>
      <dsp:spPr>
        <a:xfrm>
          <a:off x="2583" y="2109478"/>
          <a:ext cx="2523297" cy="3144913"/>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endParaRPr lang="en-US" sz="2000" kern="1200" dirty="0">
            <a:latin typeface="Arial" panose="020B0604020202020204" pitchFamily="34" charset="0"/>
            <a:cs typeface="Arial" panose="020B0604020202020204" pitchFamily="34" charset="0"/>
          </a:endParaRPr>
        </a:p>
      </dsp:txBody>
      <dsp:txXfrm>
        <a:off x="2583" y="3367443"/>
        <a:ext cx="2523297" cy="1257965"/>
      </dsp:txXfrm>
    </dsp:sp>
    <dsp:sp modelId="{B2C2C032-597E-4E45-9C75-0E2EEB1D423A}">
      <dsp:nvSpPr>
        <dsp:cNvPr id="0" name=""/>
        <dsp:cNvSpPr/>
      </dsp:nvSpPr>
      <dsp:spPr>
        <a:xfrm>
          <a:off x="468903" y="1326891"/>
          <a:ext cx="1600195" cy="160019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54DC4A-5BC6-4F80-9DF0-D4D9BD586296}">
      <dsp:nvSpPr>
        <dsp:cNvPr id="0" name=""/>
        <dsp:cNvSpPr/>
      </dsp:nvSpPr>
      <dsp:spPr>
        <a:xfrm>
          <a:off x="2601403" y="2100263"/>
          <a:ext cx="2523297" cy="3148793"/>
        </a:xfrm>
        <a:prstGeom prst="roundRect">
          <a:avLst>
            <a:gd name="adj" fmla="val 10000"/>
          </a:avLst>
        </a:prstGeom>
        <a:solidFill>
          <a:srgbClr val="FFC000">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en-US" sz="4400" kern="1200" dirty="0"/>
            <a:t> </a:t>
          </a:r>
        </a:p>
      </dsp:txBody>
      <dsp:txXfrm>
        <a:off x="2601403" y="3359781"/>
        <a:ext cx="2523297" cy="1259517"/>
      </dsp:txXfrm>
    </dsp:sp>
    <dsp:sp modelId="{6A0E440E-56E1-43BA-946D-04FADA06D4C3}">
      <dsp:nvSpPr>
        <dsp:cNvPr id="0" name=""/>
        <dsp:cNvSpPr/>
      </dsp:nvSpPr>
      <dsp:spPr>
        <a:xfrm>
          <a:off x="3020904" y="1299638"/>
          <a:ext cx="1600195" cy="1600195"/>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069A4E-4B91-4350-9F3E-D937AB2BB4C2}">
      <dsp:nvSpPr>
        <dsp:cNvPr id="0" name=""/>
        <dsp:cNvSpPr/>
      </dsp:nvSpPr>
      <dsp:spPr>
        <a:xfrm>
          <a:off x="5202014" y="2108993"/>
          <a:ext cx="2523297" cy="3148793"/>
        </a:xfrm>
        <a:prstGeom prst="roundRect">
          <a:avLst>
            <a:gd name="adj" fmla="val 10000"/>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en-US" sz="4800" kern="1200" dirty="0"/>
            <a:t> </a:t>
          </a:r>
        </a:p>
      </dsp:txBody>
      <dsp:txXfrm>
        <a:off x="5202014" y="3368510"/>
        <a:ext cx="2523297" cy="1259517"/>
      </dsp:txXfrm>
    </dsp:sp>
    <dsp:sp modelId="{F0CA216C-325F-4D5F-B5A4-9F2FF6AD1950}">
      <dsp:nvSpPr>
        <dsp:cNvPr id="0" name=""/>
        <dsp:cNvSpPr/>
      </dsp:nvSpPr>
      <dsp:spPr>
        <a:xfrm>
          <a:off x="5658296" y="1299638"/>
          <a:ext cx="1600195" cy="1600195"/>
        </a:xfrm>
        <a:prstGeom prst="ellipse">
          <a:avLst/>
        </a:prstGeom>
        <a:blipFill rotWithShape="1">
          <a:blip xmlns:r="http://schemas.openxmlformats.org/officeDocument/2006/relationships" r:embed="rId3"/>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2BADD4-CC66-4D8B-8903-B89CA041A433}">
      <dsp:nvSpPr>
        <dsp:cNvPr id="0" name=""/>
        <dsp:cNvSpPr/>
      </dsp:nvSpPr>
      <dsp:spPr>
        <a:xfrm>
          <a:off x="7752108" y="2106477"/>
          <a:ext cx="2523297" cy="3145519"/>
        </a:xfrm>
        <a:prstGeom prst="roundRect">
          <a:avLst>
            <a:gd name="adj" fmla="val 10000"/>
          </a:avLst>
        </a:prstGeom>
        <a:solidFill>
          <a:srgbClr val="FFD13F">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7752108" y="3364685"/>
        <a:ext cx="2523297" cy="1258207"/>
      </dsp:txXfrm>
    </dsp:sp>
    <dsp:sp modelId="{3521BAB6-4970-4592-9FBE-FC2FC8D3AA86}">
      <dsp:nvSpPr>
        <dsp:cNvPr id="0" name=""/>
        <dsp:cNvSpPr/>
      </dsp:nvSpPr>
      <dsp:spPr>
        <a:xfrm>
          <a:off x="8284423" y="1330959"/>
          <a:ext cx="1600195" cy="1600195"/>
        </a:xfrm>
        <a:prstGeom prst="ellipse">
          <a:avLst/>
        </a:prstGeom>
        <a:blipFill rotWithShape="1">
          <a:blip xmlns:r="http://schemas.openxmlformats.org/officeDocument/2006/relationships" r:embed="rId4"/>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AD615B-D80B-4BC5-A09C-726CCC1FAFD1}">
      <dsp:nvSpPr>
        <dsp:cNvPr id="0" name=""/>
        <dsp:cNvSpPr/>
      </dsp:nvSpPr>
      <dsp:spPr>
        <a:xfrm>
          <a:off x="505145" y="5460904"/>
          <a:ext cx="9499092" cy="397827"/>
        </a:xfrm>
        <a:prstGeom prst="leftRight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E3236-0C7C-4FE0-9E03-987096A45C98}">
      <dsp:nvSpPr>
        <dsp:cNvPr id="0" name=""/>
        <dsp:cNvSpPr/>
      </dsp:nvSpPr>
      <dsp:spPr>
        <a:xfrm>
          <a:off x="1028720" y="245887"/>
          <a:ext cx="1838391" cy="1828803"/>
        </a:xfrm>
        <a:prstGeom prst="roundRect">
          <a:avLst>
            <a:gd name="adj" fmla="val 10000"/>
          </a:avLst>
        </a:prstGeom>
        <a:blipFill rotWithShape="0">
          <a:blip xmlns:r="http://schemas.openxmlformats.org/officeDocument/2006/relationships" r:embed="rId1"/>
          <a:stretch>
            <a:fillRect/>
          </a:stretch>
        </a:blipFill>
        <a:ln>
          <a:solidFill>
            <a:schemeClr val="bg1">
              <a:lumMod val="85000"/>
            </a:schemeClr>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a:off x="1082284" y="299451"/>
        <a:ext cx="1731263" cy="1721675"/>
      </dsp:txXfrm>
    </dsp:sp>
    <dsp:sp modelId="{89C5948E-CB1D-4B30-B213-F57EFD84D688}">
      <dsp:nvSpPr>
        <dsp:cNvPr id="0" name=""/>
        <dsp:cNvSpPr/>
      </dsp:nvSpPr>
      <dsp:spPr>
        <a:xfrm>
          <a:off x="3495573" y="262977"/>
          <a:ext cx="1838391" cy="1828803"/>
        </a:xfrm>
        <a:prstGeom prst="roundRect">
          <a:avLst>
            <a:gd name="adj" fmla="val 10000"/>
          </a:avLst>
        </a:prstGeom>
        <a:blipFill rotWithShape="0">
          <a:blip xmlns:r="http://schemas.openxmlformats.org/officeDocument/2006/relationships" r:embed="rId2"/>
          <a:stretch>
            <a:fillRect/>
          </a:stretch>
        </a:blipFill>
        <a:ln>
          <a:solidFill>
            <a:schemeClr val="bg1">
              <a:lumMod val="85000"/>
            </a:schemeClr>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t" anchorCtr="0">
          <a:noAutofit/>
        </a:bodyPr>
        <a:lstStyle/>
        <a:p>
          <a:pPr marL="0" lvl="0" indent="0" algn="ctr" defTabSz="1955800">
            <a:lnSpc>
              <a:spcPct val="90000"/>
            </a:lnSpc>
            <a:spcBef>
              <a:spcPct val="0"/>
            </a:spcBef>
            <a:spcAft>
              <a:spcPct val="35000"/>
            </a:spcAft>
            <a:buNone/>
          </a:pPr>
          <a:endParaRPr lang="en-US" sz="4400" kern="1200">
            <a:latin typeface="Arial Narrow" panose="020B0606020202030204" pitchFamily="34" charset="0"/>
            <a:ea typeface="+mn-ea"/>
            <a:cs typeface="+mn-cs"/>
          </a:endParaRPr>
        </a:p>
        <a:p>
          <a:pPr marL="0" lvl="0" indent="0" algn="ctr" defTabSz="1955800">
            <a:lnSpc>
              <a:spcPct val="90000"/>
            </a:lnSpc>
            <a:spcBef>
              <a:spcPct val="0"/>
            </a:spcBef>
            <a:spcAft>
              <a:spcPct val="35000"/>
            </a:spcAft>
            <a:buNone/>
          </a:pPr>
          <a:endParaRPr lang="en-US" sz="4400" kern="1200" dirty="0"/>
        </a:p>
      </dsp:txBody>
      <dsp:txXfrm>
        <a:off x="3549137" y="316541"/>
        <a:ext cx="1731263" cy="1721675"/>
      </dsp:txXfrm>
    </dsp:sp>
    <dsp:sp modelId="{719F1B9C-B935-4B06-B694-213947E11BAB}">
      <dsp:nvSpPr>
        <dsp:cNvPr id="0" name=""/>
        <dsp:cNvSpPr/>
      </dsp:nvSpPr>
      <dsp:spPr>
        <a:xfrm>
          <a:off x="5943628" y="259753"/>
          <a:ext cx="1838391" cy="1828803"/>
        </a:xfrm>
        <a:prstGeom prst="roundRect">
          <a:avLst>
            <a:gd name="adj" fmla="val 10000"/>
          </a:avLst>
        </a:prstGeom>
        <a:blipFill rotWithShape="0">
          <a:blip xmlns:r="http://schemas.openxmlformats.org/officeDocument/2006/relationships" r:embed="rId3"/>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a:off x="5997192" y="313317"/>
        <a:ext cx="1731263" cy="1721675"/>
      </dsp:txXfrm>
    </dsp:sp>
    <dsp:sp modelId="{407EBBCC-E532-4CE8-9159-C66188854E3B}">
      <dsp:nvSpPr>
        <dsp:cNvPr id="0" name=""/>
        <dsp:cNvSpPr/>
      </dsp:nvSpPr>
      <dsp:spPr>
        <a:xfrm>
          <a:off x="8220011" y="267058"/>
          <a:ext cx="1838391" cy="1828803"/>
        </a:xfrm>
        <a:prstGeom prst="roundRect">
          <a:avLst>
            <a:gd name="adj" fmla="val 10000"/>
          </a:avLst>
        </a:prstGeom>
        <a:blipFill rotWithShape="0">
          <a:blip xmlns:r="http://schemas.openxmlformats.org/officeDocument/2006/relationships" r:embed="rId4"/>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a:off x="8273575" y="320622"/>
        <a:ext cx="1731263" cy="1721675"/>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931F6AC-BFAD-4134-B2B5-9CBFCB7B0F54}" type="datetimeFigureOut">
              <a:rPr lang="en-US" smtClean="0"/>
              <a:t>12/11/2018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479FEBA-4E51-4B30-8CF4-0F91434A214E}" type="slidenum">
              <a:rPr lang="en-US" smtClean="0"/>
              <a:t>‹#›</a:t>
            </a:fld>
            <a:endParaRPr lang="en-US"/>
          </a:p>
        </p:txBody>
      </p:sp>
    </p:spTree>
    <p:extLst>
      <p:ext uri="{BB962C8B-B14F-4D97-AF65-F5344CB8AC3E}">
        <p14:creationId xmlns:p14="http://schemas.microsoft.com/office/powerpoint/2010/main" val="3022645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designed to provide an introductory overview of Caterpillar global Employee Assistance Program (EAP) as of January 1, 2019.  This presentation is suitable for all employee audiences.</a:t>
            </a:r>
          </a:p>
          <a:p>
            <a:endParaRPr lang="en-US" dirty="0"/>
          </a:p>
          <a:p>
            <a:r>
              <a:rPr lang="en-US" dirty="0"/>
              <a:t>Caterpillar has offered an EAP to employees for decades.  Following an RFP in 2018 the decision was made to continue our vendor relationship with Morneau Shepell and expand our EAP from covering about 75% of our employees, to full global coverage.  As of January 1, 2019 all employees will have access to EAP services. </a:t>
            </a:r>
          </a:p>
          <a:p>
            <a:endParaRPr lang="en-US" dirty="0"/>
          </a:p>
          <a:p>
            <a:r>
              <a:rPr lang="en-US" dirty="0"/>
              <a:t>This presentation is a general overview of EAP.  Services will vary around the world.  Contact your countries EAP access number for local details.  </a:t>
            </a:r>
          </a:p>
        </p:txBody>
      </p:sp>
      <p:sp>
        <p:nvSpPr>
          <p:cNvPr id="4" name="Slide Number Placeholder 3"/>
          <p:cNvSpPr>
            <a:spLocks noGrp="1"/>
          </p:cNvSpPr>
          <p:nvPr>
            <p:ph type="sldNum" sz="quarter" idx="10"/>
          </p:nvPr>
        </p:nvSpPr>
        <p:spPr/>
        <p:txBody>
          <a:bodyPr/>
          <a:lstStyle/>
          <a:p>
            <a:fld id="{1479FEBA-4E51-4B30-8CF4-0F91434A214E}" type="slidenum">
              <a:rPr lang="en-US" smtClean="0"/>
              <a:t>1</a:t>
            </a:fld>
            <a:endParaRPr lang="en-US"/>
          </a:p>
        </p:txBody>
      </p:sp>
    </p:spTree>
    <p:extLst>
      <p:ext uri="{BB962C8B-B14F-4D97-AF65-F5344CB8AC3E}">
        <p14:creationId xmlns:p14="http://schemas.microsoft.com/office/powerpoint/2010/main" val="3449948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*Not all technologies are available in all countries.  Visit CaterpillarEAP.com for more information and local EAP contact information.</a:t>
            </a:r>
          </a:p>
          <a:p>
            <a:pPr algn="l"/>
            <a:endParaRPr lang="en-CA" dirty="0"/>
          </a:p>
          <a:p>
            <a:pPr algn="l"/>
            <a:endParaRPr lang="en-CA" dirty="0"/>
          </a:p>
          <a:p>
            <a:pPr algn="l"/>
            <a:r>
              <a:rPr lang="en-CA" dirty="0"/>
              <a:t>One of the most important elements of EAP is ease of access and ease of use.  We want to offer as many points of access as possible so our people can access EAP in a way that is most comfortable.  </a:t>
            </a:r>
          </a:p>
          <a:p>
            <a:pPr algn="l"/>
            <a:endParaRPr lang="en-CA" dirty="0"/>
          </a:p>
          <a:p>
            <a:pPr algn="l"/>
            <a:r>
              <a:rPr lang="en-CA" dirty="0"/>
              <a:t>Please note that not all of these are available in all locations.  </a:t>
            </a:r>
          </a:p>
          <a:p>
            <a:pPr algn="l"/>
            <a:endParaRPr lang="en-CA" dirty="0"/>
          </a:p>
          <a:p>
            <a:pPr algn="l"/>
            <a:r>
              <a:rPr lang="en-CA" dirty="0"/>
              <a:t>[elaborate on each]</a:t>
            </a:r>
          </a:p>
        </p:txBody>
      </p:sp>
      <p:sp>
        <p:nvSpPr>
          <p:cNvPr id="4" name="Slide Number Placeholder 3"/>
          <p:cNvSpPr>
            <a:spLocks noGrp="1"/>
          </p:cNvSpPr>
          <p:nvPr>
            <p:ph type="sldNum" sz="quarter" idx="10"/>
          </p:nvPr>
        </p:nvSpPr>
        <p:spPr/>
        <p:txBody>
          <a:bodyPr/>
          <a:lstStyle/>
          <a:p>
            <a:pPr>
              <a:defRPr/>
            </a:pPr>
            <a:fld id="{6787D9E2-4DC9-354E-86F2-43BE992FEE50}" type="slidenum">
              <a:rPr lang="en-US" smtClean="0"/>
              <a:pPr>
                <a:defRPr/>
              </a:pPr>
              <a:t>12</a:t>
            </a:fld>
            <a:endParaRPr lang="en-US" dirty="0"/>
          </a:p>
        </p:txBody>
      </p:sp>
    </p:spTree>
    <p:extLst>
      <p:ext uri="{BB962C8B-B14F-4D97-AF65-F5344CB8AC3E}">
        <p14:creationId xmlns:p14="http://schemas.microsoft.com/office/powerpoint/2010/main" val="2601725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Face to face counseling is the heart of EAP services.  However, with the growing availability of digital connectivity and the increasing comfort with technology of younger employees, EAPs are evolving to offer more options.  </a:t>
            </a:r>
          </a:p>
          <a:p>
            <a:endParaRPr lang="en-CA" dirty="0"/>
          </a:p>
          <a:p>
            <a:r>
              <a:rPr lang="en-CA" dirty="0"/>
              <a:t>Morneau Shepell is a leader in digital EAP services.  They will deliver Caterpillar a web site in 27 languages that is full of helpful information, including local EAP contact information.  You can access EAP and chat with a counselor all online.  </a:t>
            </a:r>
          </a:p>
          <a:p>
            <a:endParaRPr lang="en-CA" dirty="0"/>
          </a:p>
          <a:p>
            <a:r>
              <a:rPr lang="en-CA" dirty="0"/>
              <a:t>You can also download their My EAP app.  The app is full of educational content.  But most importantly, you can initiate EAP services, get in-app counseling, and text with a counselor on demand.  It is currently available in English, Spanish and French.</a:t>
            </a:r>
          </a:p>
        </p:txBody>
      </p:sp>
      <p:sp>
        <p:nvSpPr>
          <p:cNvPr id="4" name="Slide Number Placeholder 3"/>
          <p:cNvSpPr>
            <a:spLocks noGrp="1"/>
          </p:cNvSpPr>
          <p:nvPr>
            <p:ph type="sldNum" sz="quarter" idx="10"/>
          </p:nvPr>
        </p:nvSpPr>
        <p:spPr/>
        <p:txBody>
          <a:bodyPr/>
          <a:lstStyle/>
          <a:p>
            <a:pPr>
              <a:defRPr/>
            </a:pPr>
            <a:fld id="{6787D9E2-4DC9-354E-86F2-43BE992FEE50}" type="slidenum">
              <a:rPr lang="en-US" smtClean="0"/>
              <a:pPr>
                <a:defRPr/>
              </a:pPr>
              <a:t>13</a:t>
            </a:fld>
            <a:endParaRPr lang="en-US" dirty="0"/>
          </a:p>
        </p:txBody>
      </p:sp>
    </p:spTree>
    <p:extLst>
      <p:ext uri="{BB962C8B-B14F-4D97-AF65-F5344CB8AC3E}">
        <p14:creationId xmlns:p14="http://schemas.microsoft.com/office/powerpoint/2010/main" val="819653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Caterpillar’s EAP is designed to be globally consistent, but delivered locally- in local language and local culture.  </a:t>
            </a:r>
          </a:p>
          <a:p>
            <a:r>
              <a:rPr lang="en-US" b="1" dirty="0"/>
              <a:t>&lt;update slide with local contact phone numbers&gt;</a:t>
            </a:r>
          </a:p>
          <a:p>
            <a:endParaRPr lang="en-US" b="0" dirty="0"/>
          </a:p>
          <a:p>
            <a:endParaRPr lang="en-US" b="0" dirty="0"/>
          </a:p>
          <a:p>
            <a:r>
              <a:rPr lang="en-US" b="0" dirty="0"/>
              <a:t>EAP can be accessed four ways</a:t>
            </a:r>
          </a:p>
          <a:p>
            <a:pPr marL="171450" indent="-171450">
              <a:buFontTx/>
              <a:buChar char="-"/>
            </a:pPr>
            <a:r>
              <a:rPr lang="en-US" b="0" dirty="0"/>
              <a:t>By phone:  The U.S. access number is also the central global number.  </a:t>
            </a:r>
            <a:r>
              <a:rPr lang="en-US" b="1" dirty="0"/>
              <a:t>However- employees should go to the EAP website to get the EAP access number for their country.  NOTE:  URLs for online EAP access will be published in December 2018</a:t>
            </a:r>
            <a:endParaRPr lang="en-US" b="0" dirty="0"/>
          </a:p>
          <a:p>
            <a:pPr marL="171450" indent="-171450">
              <a:buFontTx/>
              <a:buChar char="-"/>
            </a:pPr>
            <a:r>
              <a:rPr lang="en-US" b="0" dirty="0"/>
              <a:t>Through the website:  URL to be published in December 2018</a:t>
            </a:r>
          </a:p>
          <a:p>
            <a:pPr marL="171450" indent="-171450">
              <a:buFontTx/>
              <a:buChar char="-"/>
            </a:pPr>
            <a:r>
              <a:rPr lang="en-US" b="0" dirty="0"/>
              <a:t>My EAP </a:t>
            </a:r>
            <a:r>
              <a:rPr lang="en-US" b="0" dirty="0" err="1"/>
              <a:t>mible</a:t>
            </a:r>
            <a:r>
              <a:rPr lang="en-US" b="0" dirty="0"/>
              <a:t> App- downloaded through your phone’s app store</a:t>
            </a:r>
          </a:p>
          <a:p>
            <a:pPr marL="171450" indent="-171450">
              <a:buFontTx/>
              <a:buChar char="-"/>
            </a:pPr>
            <a:r>
              <a:rPr lang="en-US" b="0" dirty="0"/>
              <a:t>Onsite counselors (limited locations)</a:t>
            </a:r>
          </a:p>
          <a:p>
            <a:endParaRPr lang="en-US" b="0" dirty="0"/>
          </a:p>
          <a:p>
            <a:r>
              <a:rPr lang="en-US" b="1" dirty="0"/>
              <a:t>.  </a:t>
            </a:r>
          </a:p>
        </p:txBody>
      </p:sp>
      <p:sp>
        <p:nvSpPr>
          <p:cNvPr id="4" name="Slide Number Placeholder 3"/>
          <p:cNvSpPr>
            <a:spLocks noGrp="1"/>
          </p:cNvSpPr>
          <p:nvPr>
            <p:ph type="sldNum" sz="quarter" idx="10"/>
          </p:nvPr>
        </p:nvSpPr>
        <p:spPr/>
        <p:txBody>
          <a:bodyPr/>
          <a:lstStyle/>
          <a:p>
            <a:fld id="{1479FEBA-4E51-4B30-8CF4-0F91434A214E}" type="slidenum">
              <a:rPr lang="en-US" smtClean="0"/>
              <a:t>14</a:t>
            </a:fld>
            <a:endParaRPr lang="en-US"/>
          </a:p>
        </p:txBody>
      </p:sp>
    </p:spTree>
    <p:extLst>
      <p:ext uri="{BB962C8B-B14F-4D97-AF65-F5344CB8AC3E}">
        <p14:creationId xmlns:p14="http://schemas.microsoft.com/office/powerpoint/2010/main" val="4288462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17F1D14A-2976-4C65-A211-0AF3448A0B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99B0B0A1-1E40-41E0-9391-5B077E8476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a:t>As we have discussed, EAP is a helpful resource for employees and their families to address a variety of personal and work related concerns.  But EAP can also be a helpful organizational resource to support HR and leaders.  </a:t>
            </a:r>
          </a:p>
          <a:p>
            <a:endParaRPr lang="en-US" altLang="en-US" b="0" dirty="0"/>
          </a:p>
          <a:p>
            <a:r>
              <a:rPr lang="en-US" altLang="en-US" b="0" dirty="0"/>
              <a:t>EAP offers a variety of training and organizational development support.  But EAP is most useful when used as a tool for HR and leaders to help manage employees who are struggling.  </a:t>
            </a:r>
          </a:p>
          <a:p>
            <a:endParaRPr lang="en-US" altLang="en-US" b="0" dirty="0"/>
          </a:p>
          <a:p>
            <a:r>
              <a:rPr lang="en-US" altLang="en-US" b="0" dirty="0"/>
              <a:t>Often, supervisors or HR managers are the first to learn when employees are struggling with a personal or performance concerns.  By identifying employees in need, HR and leaders can play an important role in getting employees the help they may need.  </a:t>
            </a:r>
          </a:p>
          <a:p>
            <a:endParaRPr lang="en-US" altLang="en-US" b="0" dirty="0"/>
          </a:p>
          <a:p>
            <a:r>
              <a:rPr lang="en-US" altLang="en-US" b="0" dirty="0"/>
              <a:t>So let’s talk about how to use EAP as a supervisory resource.</a:t>
            </a:r>
          </a:p>
        </p:txBody>
      </p:sp>
      <p:sp>
        <p:nvSpPr>
          <p:cNvPr id="4" name="Slide Number Placeholder 3">
            <a:extLst>
              <a:ext uri="{FF2B5EF4-FFF2-40B4-BE49-F238E27FC236}">
                <a16:creationId xmlns:a16="http://schemas.microsoft.com/office/drawing/2014/main" id="{1149C75F-AD0F-41DC-A27A-4DBB1849E9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67FB4-004E-463B-B505-9D8D9C5DFB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4211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fontScale="77500" lnSpcReduction="20000"/>
          </a:bodyPr>
          <a:lstStyle/>
          <a:p>
            <a:pPr defTabSz="307281">
              <a:defRPr/>
            </a:pPr>
            <a:r>
              <a:rPr lang="en-CA" b="1" dirty="0"/>
              <a:t>CHRISTINE</a:t>
            </a:r>
          </a:p>
          <a:p>
            <a:pPr defTabSz="307281">
              <a:defRPr/>
            </a:pPr>
            <a:endParaRPr lang="en-CA" dirty="0"/>
          </a:p>
          <a:p>
            <a:pPr defTabSz="307281">
              <a:defRPr/>
            </a:pPr>
            <a:r>
              <a:rPr lang="en-CA" b="1" dirty="0"/>
              <a:t>POINT TO DRIVE HOME: experience in working with multinational matrixed organizations.  It can be complex; however, the development of the LOCAL relationship is key.</a:t>
            </a:r>
          </a:p>
          <a:p>
            <a:pPr defTabSz="307281">
              <a:defRPr/>
            </a:pPr>
            <a:endParaRPr lang="en-CA" dirty="0"/>
          </a:p>
          <a:p>
            <a:pPr defTabSz="307281">
              <a:defRPr/>
            </a:pPr>
            <a:r>
              <a:rPr lang="en-CA" dirty="0"/>
              <a:t>Our globally consistent, locally relevant  account management structure consists of a multinational account consultant that spearheads the global engagement strategy. The multinational account consultant is supported by regional account executives in APAC, EMEA and the Americas to facilitate relationships with Caterpillar’s key regional HR stakeholders to execute the global strategy as culturally appropriate for each region. The regional account executives are supported by Morneau Shepell’s proprietary network of global partners, each of which serve as local extensions of our regional and global team. Our partners provide on-the-ground support and recommendations for each country that are in local language and aligned with the cultural values of the location.</a:t>
            </a:r>
          </a:p>
          <a:p>
            <a:endParaRPr lang="en-CA" baseline="0" dirty="0"/>
          </a:p>
          <a:p>
            <a:endParaRPr lang="en-CA" baseline="0" dirty="0"/>
          </a:p>
          <a:p>
            <a:endParaRPr lang="en-CA" baseline="0" dirty="0"/>
          </a:p>
          <a:p>
            <a:endParaRPr lang="en-CA" baseline="0" dirty="0"/>
          </a:p>
          <a:p>
            <a:r>
              <a:rPr lang="en-CA" baseline="0" dirty="0"/>
              <a:t>I want to focus on the right side of this slide, and perhaps add more CAT field offices and connect them with the In-Country.</a:t>
            </a:r>
          </a:p>
          <a:p>
            <a:endParaRPr lang="en-CA" baseline="0" dirty="0"/>
          </a:p>
          <a:p>
            <a:r>
              <a:rPr lang="en-CA" baseline="0" dirty="0"/>
              <a:t>Narrative to include:  </a:t>
            </a:r>
          </a:p>
          <a:p>
            <a:r>
              <a:rPr lang="en-CA" baseline="0" dirty="0"/>
              <a:t>Our globally consistent, locally relevant  account management structure consists of a Multinational Account Consultant that spearheads the global engagement strategy.  The Multinational Account Consultant is supported by Regional Account Executives in APAC, EMEA and the Americas to facilitate relationships with Caterpillar’s key regional HR stakeholders to execute the global strategy as culturally appropriate for each region.  The Regional Account Executives are supported by Morneau Shepell’s proprietary network of Global Partners, each of which serve as local extensions of our regional and global team.  Our partners provide on-the-ground support and recommendations for each country that are in local language and aligned with the cultural values of the location.</a:t>
            </a:r>
            <a:endParaRPr lang="en-US" baseline="0" dirty="0"/>
          </a:p>
          <a:p>
            <a:endParaRPr lang="en-CA" dirty="0"/>
          </a:p>
          <a:p>
            <a:pPr defTabSz="307281">
              <a:defRPr/>
            </a:pPr>
            <a:r>
              <a:rPr lang="en-US" dirty="0"/>
              <a:t>Our team will partner with you to drive thought leadership within the EAP Industry</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87D9E2-4DC9-354E-86F2-43BE992FEE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6222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318774">
              <a:defRPr/>
            </a:pPr>
            <a:r>
              <a:rPr lang="en-US" b="0" i="0" baseline="0" dirty="0"/>
              <a:t>Christine</a:t>
            </a:r>
          </a:p>
          <a:p>
            <a:pPr defTabSz="318774">
              <a:defRPr/>
            </a:pPr>
            <a:endParaRPr lang="en-US" b="0" i="0" baseline="0" dirty="0"/>
          </a:p>
          <a:p>
            <a:pPr defTabSz="318774">
              <a:defRPr/>
            </a:pPr>
            <a:r>
              <a:rPr lang="en-US" b="0" i="0" baseline="0" dirty="0"/>
              <a:t>Our account management structure is designed to support CAT on all levels. Myself and Kasra set the strategic direction of our US programs, ensure high client satisfaction and will participate in annual reviews</a:t>
            </a:r>
          </a:p>
          <a:p>
            <a:pPr defTabSz="318774">
              <a:defRPr/>
            </a:pPr>
            <a:endParaRPr lang="en-US" b="0" i="0" baseline="0" dirty="0"/>
          </a:p>
          <a:p>
            <a:pPr defTabSz="318774">
              <a:defRPr/>
            </a:pPr>
            <a:r>
              <a:rPr lang="en-US" b="0" i="0" baseline="0" dirty="0"/>
              <a:t>Matt Mollenhauer still remains in contact with you- but you have also been assigned Christine Walanka as an account Consultant who will work closely with you as well. provide consultations, set the strategic direction of the program, establish a communication plan and promotional strategy. Each quarter she will review the program progress, utilization and make reccomendations on how the plan can be adapted to suit the evolving needs of fiserve</a:t>
            </a:r>
          </a:p>
          <a:p>
            <a:pPr defTabSz="318774">
              <a:defRPr/>
            </a:pPr>
            <a:endParaRPr lang="en-US" b="0" i="0" baseline="0" dirty="0"/>
          </a:p>
          <a:p>
            <a:pPr defTabSz="318774">
              <a:defRPr/>
            </a:pPr>
            <a:r>
              <a:rPr lang="en-US" b="0" i="0" baseline="0" dirty="0"/>
              <a:t>Supporting Christine is  our global regional account managers who  act as the on the ground support in EMEA, India and Asia Pacific. </a:t>
            </a:r>
          </a:p>
          <a:p>
            <a:pPr defTabSz="318774">
              <a:defRPr/>
            </a:pPr>
            <a:endParaRPr lang="en-US" b="0" i="0" baseline="0" dirty="0"/>
          </a:p>
          <a:p>
            <a:pPr defTabSz="318774">
              <a:defRPr/>
            </a:pPr>
            <a:r>
              <a:rPr lang="en-US" b="0" i="0" baseline="0" dirty="0"/>
              <a:t>Melissa Nunez oversees our clinical delivery team who will provide consultations for troubled employees, management referrals or cases of high sensitivity Your onsite clinicians will report directly to Melissa.</a:t>
            </a:r>
          </a:p>
          <a:p>
            <a:pPr defTabSz="318774">
              <a:defRPr/>
            </a:pPr>
            <a:endParaRPr lang="en-US" b="0" i="0" baseline="0" dirty="0"/>
          </a:p>
          <a:p>
            <a:pPr defTabSz="318774">
              <a:defRPr/>
            </a:pPr>
            <a:endParaRPr lang="en-US" b="0" i="0" dirty="0"/>
          </a:p>
        </p:txBody>
      </p:sp>
      <p:sp>
        <p:nvSpPr>
          <p:cNvPr id="4" name="Slide Number Placeholder 3"/>
          <p:cNvSpPr>
            <a:spLocks noGrp="1"/>
          </p:cNvSpPr>
          <p:nvPr>
            <p:ph type="sldNum" sz="quarter" idx="10"/>
          </p:nvPr>
        </p:nvSpPr>
        <p:spPr/>
        <p:txBody>
          <a:bodyPr/>
          <a:lstStyle/>
          <a:p>
            <a:pPr>
              <a:defRPr/>
            </a:pPr>
            <a:fld id="{6787D9E2-4DC9-354E-86F2-43BE992FEE50}" type="slidenum">
              <a:rPr lang="en-US" smtClean="0"/>
              <a:pPr>
                <a:defRPr/>
              </a:pPr>
              <a:t>18</a:t>
            </a:fld>
            <a:endParaRPr lang="en-US" dirty="0"/>
          </a:p>
        </p:txBody>
      </p:sp>
    </p:spTree>
    <p:extLst>
      <p:ext uri="{BB962C8B-B14F-4D97-AF65-F5344CB8AC3E}">
        <p14:creationId xmlns:p14="http://schemas.microsoft.com/office/powerpoint/2010/main" val="438200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CAB64BAD-66F0-43C2-B0A4-ADC1BB7F9C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74B7FD98-8492-4082-BB51-C762238BC7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Leaders have the ability to influence employee health, from prevention and promoting good health, all the way through identifying employees who may be at risk of a performance, personal or medical problem.  </a:t>
            </a:r>
          </a:p>
          <a:p>
            <a:endParaRPr lang="en-US" altLang="en-US" dirty="0"/>
          </a:p>
          <a:p>
            <a:r>
              <a:rPr lang="en-US" altLang="en-US" dirty="0"/>
              <a:t>We ask leaders to :</a:t>
            </a:r>
          </a:p>
          <a:p>
            <a:pPr marL="228600" indent="-228600">
              <a:buFont typeface="+mj-lt"/>
              <a:buAutoNum type="arabicPeriod"/>
            </a:pPr>
            <a:r>
              <a:rPr lang="en-US" altLang="en-US" dirty="0"/>
              <a:t>Be a champion for all 5 dimension of Total Health</a:t>
            </a:r>
          </a:p>
          <a:p>
            <a:pPr marL="228600" indent="-228600">
              <a:buFont typeface="+mj-lt"/>
              <a:buAutoNum type="arabicPeriod"/>
            </a:pPr>
            <a:r>
              <a:rPr lang="en-US" altLang="en-US" dirty="0"/>
              <a:t>Support employees during times of need</a:t>
            </a:r>
          </a:p>
          <a:p>
            <a:pPr marL="228600" indent="-228600">
              <a:buFont typeface="+mj-lt"/>
              <a:buAutoNum type="arabicPeriod"/>
            </a:pPr>
            <a:r>
              <a:rPr lang="en-US" altLang="en-US" dirty="0"/>
              <a:t>Identify when health or personal problems impact performance or the workplace</a:t>
            </a:r>
          </a:p>
          <a:p>
            <a:pPr marL="228600" indent="-228600">
              <a:buFont typeface="+mj-lt"/>
              <a:buAutoNum type="arabicPeriod"/>
            </a:pPr>
            <a:r>
              <a:rPr lang="en-US" altLang="en-US" dirty="0"/>
              <a:t>Respond when performance problems worsen or behaviors of concerns arise.  </a:t>
            </a:r>
          </a:p>
          <a:p>
            <a:pPr marL="0" indent="0">
              <a:buFont typeface="+mj-lt"/>
              <a:buNone/>
            </a:pPr>
            <a:endParaRPr lang="en-US" altLang="en-US" dirty="0"/>
          </a:p>
          <a:p>
            <a:pPr marL="0" indent="0">
              <a:buFont typeface="+mj-lt"/>
              <a:buNone/>
            </a:pPr>
            <a:endParaRPr lang="en-US" altLang="en-US" dirty="0"/>
          </a:p>
          <a:p>
            <a:pPr marL="0" indent="0">
              <a:buFont typeface="+mj-lt"/>
              <a:buNone/>
            </a:pPr>
            <a:r>
              <a:rPr lang="en-US" altLang="en-US" dirty="0"/>
              <a:t>NOTE:  there is additional training available on “behaviors of concern” and workplace violence prevention.</a:t>
            </a:r>
          </a:p>
          <a:p>
            <a:pPr marL="228600" indent="-228600">
              <a:buFont typeface="+mj-lt"/>
              <a:buAutoNum type="arabicPeriod"/>
            </a:pPr>
            <a:endParaRPr lang="en-US" altLang="en-US" dirty="0"/>
          </a:p>
          <a:p>
            <a:endParaRPr lang="en-US" altLang="en-US" dirty="0"/>
          </a:p>
        </p:txBody>
      </p:sp>
      <p:sp>
        <p:nvSpPr>
          <p:cNvPr id="4" name="Slide Number Placeholder 3">
            <a:extLst>
              <a:ext uri="{FF2B5EF4-FFF2-40B4-BE49-F238E27FC236}">
                <a16:creationId xmlns:a16="http://schemas.microsoft.com/office/drawing/2014/main" id="{67E6B0D0-BB9A-4C19-9408-B97B1D5EE2B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E8060C-5C25-4893-83D7-F824E27E95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4228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456B2082-2949-4584-AF7C-B62ADE7F9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868CBFFD-0916-44F3-A5A2-742D056C7F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 can significantly impact culture and employee engagement by simply observing our employees’ behaviors and reaching out when problems arise.  It shows we care, we are supportive and we are willing to help.  </a:t>
            </a:r>
          </a:p>
          <a:p>
            <a:endParaRPr lang="en-US" altLang="en-US" dirty="0"/>
          </a:p>
          <a:p>
            <a:r>
              <a:rPr lang="en-US" altLang="en-US" dirty="0"/>
              <a:t>Intervening at the very earliest indications of employee problems can help prevent more serious issues, health problems, mental and social health problems, performance problems, even workplace violence.  We always want to identify employees’ personal and performance problems early and get them the support they need to resolve the problem.  </a:t>
            </a:r>
          </a:p>
          <a:p>
            <a:endParaRPr lang="en-US" altLang="en-US" dirty="0"/>
          </a:p>
          <a:p>
            <a:r>
              <a:rPr lang="en-US" altLang="en-US" dirty="0"/>
              <a:t>Sometimes it’s no more complicated that asking “are you OK,” finding a quiet place to talk, listen and make an EAP referral.</a:t>
            </a:r>
          </a:p>
          <a:p>
            <a:endParaRPr lang="en-US" altLang="en-US" dirty="0"/>
          </a:p>
          <a:p>
            <a:r>
              <a:rPr lang="en-US" altLang="en-US" dirty="0"/>
              <a:t>NOTE: there is additional training available on identify employees in need and the RUOK? program.</a:t>
            </a:r>
          </a:p>
          <a:p>
            <a:endParaRPr lang="en-US" altLang="en-US" dirty="0"/>
          </a:p>
        </p:txBody>
      </p:sp>
      <p:sp>
        <p:nvSpPr>
          <p:cNvPr id="4" name="Slide Number Placeholder 3">
            <a:extLst>
              <a:ext uri="{FF2B5EF4-FFF2-40B4-BE49-F238E27FC236}">
                <a16:creationId xmlns:a16="http://schemas.microsoft.com/office/drawing/2014/main" id="{0E9F2DDC-F46A-401A-8CAD-2F08452940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13C7AF-37D2-475C-AD11-1E96EFC63B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6167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456B2082-2949-4584-AF7C-B62ADE7F9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868CBFFD-0916-44F3-A5A2-742D056C7F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Employee personal problems can impact the workplace.  And those problems can take many forms.  This list just a few examples.</a:t>
            </a:r>
          </a:p>
          <a:p>
            <a:endParaRPr lang="en-US" altLang="en-US" dirty="0"/>
          </a:p>
          <a:p>
            <a:r>
              <a:rPr lang="en-US" altLang="en-US" dirty="0"/>
              <a:t>Often, more serious problems start out as routine stressors at home or work.  Sometimes those concerns, if left unresolved, can worsen and become more serious over time, even to the point where they disrupt our lives at home or work.  Sometimes the result of unresolved problems can be severe.</a:t>
            </a:r>
          </a:p>
        </p:txBody>
      </p:sp>
      <p:sp>
        <p:nvSpPr>
          <p:cNvPr id="4" name="Slide Number Placeholder 3">
            <a:extLst>
              <a:ext uri="{FF2B5EF4-FFF2-40B4-BE49-F238E27FC236}">
                <a16:creationId xmlns:a16="http://schemas.microsoft.com/office/drawing/2014/main" id="{0E9F2DDC-F46A-401A-8CAD-2F08452940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13C7AF-37D2-475C-AD11-1E96EFC63B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230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remember that all of us struggle with life stress.  All of us have bad days.  Leaders have to be able to recognize the signs early, but mot importantly, identify patterns that emerge over time.  </a:t>
            </a:r>
          </a:p>
          <a:p>
            <a:endParaRPr lang="en-US" dirty="0"/>
          </a:p>
          <a:p>
            <a:r>
              <a:rPr lang="en-US" dirty="0"/>
              <a:t>When you see the signs, take note.  Consult with senior leaders, HR and the EAP.</a:t>
            </a:r>
          </a:p>
          <a:p>
            <a:endParaRPr lang="en-US" dirty="0"/>
          </a:p>
          <a:p>
            <a:r>
              <a:rPr lang="en-US" dirty="0"/>
              <a:t>Get ready to take action, including making referrals to the EAP.</a:t>
            </a:r>
          </a:p>
        </p:txBody>
      </p:sp>
      <p:sp>
        <p:nvSpPr>
          <p:cNvPr id="4" name="Slide Number Placeholder 3"/>
          <p:cNvSpPr>
            <a:spLocks noGrp="1"/>
          </p:cNvSpPr>
          <p:nvPr>
            <p:ph type="sldNum" sz="quarter" idx="10"/>
          </p:nvPr>
        </p:nvSpPr>
        <p:spPr/>
        <p:txBody>
          <a:bodyPr/>
          <a:lstStyle/>
          <a:p>
            <a:fld id="{1479FEBA-4E51-4B30-8CF4-0F91434A214E}" type="slidenum">
              <a:rPr lang="en-US" smtClean="0"/>
              <a:t>22</a:t>
            </a:fld>
            <a:endParaRPr lang="en-US"/>
          </a:p>
        </p:txBody>
      </p:sp>
    </p:spTree>
    <p:extLst>
      <p:ext uri="{BB962C8B-B14F-4D97-AF65-F5344CB8AC3E}">
        <p14:creationId xmlns:p14="http://schemas.microsoft.com/office/powerpoint/2010/main" val="272178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600" b="0" i="0" kern="1200" dirty="0">
                <a:solidFill>
                  <a:schemeClr val="tx1"/>
                </a:solidFill>
                <a:effectLst/>
                <a:latin typeface="+mn-lt"/>
                <a:ea typeface="+mn-ea"/>
                <a:cs typeface="+mn-cs"/>
              </a:rPr>
              <a:t>We come to work every day to help our customers build a better world, but it can be tough to do when any part of your health is troubling you.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6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Caterpillar’s EAP is part of our Total Rewards and is a deliverable of our Total Health Strategy.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A healthy life involves more than a healthy body – a healthy mind, healthy finances, a feeling of belonging and knowing your purpose in life matter, too. We call this </a:t>
            </a:r>
            <a:r>
              <a:rPr lang="en-US" sz="1200" b="1" i="0" kern="1200" dirty="0">
                <a:solidFill>
                  <a:schemeClr val="tx1"/>
                </a:solidFill>
                <a:effectLst/>
                <a:latin typeface="+mn-lt"/>
                <a:ea typeface="+mn-ea"/>
                <a:cs typeface="+mn-cs"/>
              </a:rPr>
              <a:t>Total Health</a:t>
            </a:r>
            <a:r>
              <a:rPr lang="en-US" sz="1200" b="0" i="0" kern="1200" dirty="0">
                <a:solidFill>
                  <a:schemeClr val="tx1"/>
                </a:solidFill>
                <a:effectLst/>
                <a:latin typeface="+mn-lt"/>
                <a:ea typeface="+mn-ea"/>
                <a:cs typeface="+mn-cs"/>
              </a:rPr>
              <a:t>. </a:t>
            </a:r>
            <a:endParaRPr lang="en-US" dirty="0"/>
          </a:p>
          <a:p>
            <a:endParaRPr lang="en-US" dirty="0"/>
          </a:p>
          <a:p>
            <a:r>
              <a:rPr lang="en-US" dirty="0"/>
              <a:t>Total Health is Caterpillar’s global health strategy.  This</a:t>
            </a:r>
            <a:r>
              <a:rPr lang="en-US" baseline="0" dirty="0"/>
              <a:t> is Caterpillar’s commitment to employee health.  When our people achieve their best health the individual, their family, their community and the workplace all benefit.</a:t>
            </a:r>
          </a:p>
          <a:p>
            <a:endParaRPr lang="en-US" baseline="0" dirty="0"/>
          </a:p>
          <a:p>
            <a:r>
              <a:rPr lang="en-US" baseline="0" dirty="0"/>
              <a:t>Caterpillar’s EAP aligns most closely with the emotional and social dimensions of health.  But EAP delivers services that support all 5 dimension of our health.</a:t>
            </a:r>
          </a:p>
        </p:txBody>
      </p:sp>
      <p:sp>
        <p:nvSpPr>
          <p:cNvPr id="4" name="Slide Number Placeholder 3"/>
          <p:cNvSpPr>
            <a:spLocks noGrp="1"/>
          </p:cNvSpPr>
          <p:nvPr>
            <p:ph type="sldNum" sz="quarter" idx="10"/>
          </p:nvPr>
        </p:nvSpPr>
        <p:spPr/>
        <p:txBody>
          <a:bodyPr/>
          <a:lstStyle/>
          <a:p>
            <a:fld id="{1479FEBA-4E51-4B30-8CF4-0F91434A214E}" type="slidenum">
              <a:rPr lang="en-US" smtClean="0"/>
              <a:t>4</a:t>
            </a:fld>
            <a:endParaRPr lang="en-US"/>
          </a:p>
        </p:txBody>
      </p:sp>
    </p:spTree>
    <p:extLst>
      <p:ext uri="{BB962C8B-B14F-4D97-AF65-F5344CB8AC3E}">
        <p14:creationId xmlns:p14="http://schemas.microsoft.com/office/powerpoint/2010/main" val="2688589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3DB866A1-2A89-4033-9092-B3B8E9FD1A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5C6A2268-8E22-4F65-9689-5CFDCFD492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There are several ways to  make referrals to the EAP.</a:t>
            </a:r>
          </a:p>
          <a:p>
            <a:endParaRPr lang="en-US" altLang="en-US" dirty="0"/>
          </a:p>
          <a:p>
            <a:r>
              <a:rPr lang="en-US" altLang="en-US" dirty="0"/>
              <a:t>Most employees who access EAP do so on their own.  This is called </a:t>
            </a:r>
            <a:r>
              <a:rPr lang="en-US" altLang="en-US" b="1" dirty="0"/>
              <a:t>a “self referral.”  </a:t>
            </a:r>
          </a:p>
          <a:p>
            <a:endParaRPr lang="en-US" altLang="en-US" dirty="0"/>
          </a:p>
          <a:p>
            <a:r>
              <a:rPr lang="en-US" altLang="en-US" dirty="0"/>
              <a:t>HR and leaders often have the option of 4 ways to refer employees to EAP.</a:t>
            </a:r>
          </a:p>
          <a:p>
            <a:pPr marL="171450" indent="-171450">
              <a:buFont typeface="Arial" panose="020B0604020202020204" pitchFamily="34" charset="0"/>
              <a:buChar char="•"/>
            </a:pPr>
            <a:endParaRPr lang="en-US" altLang="en-US" dirty="0"/>
          </a:p>
          <a:p>
            <a:pPr marL="171450" indent="-171450">
              <a:buFont typeface="Arial" panose="020B0604020202020204" pitchFamily="34" charset="0"/>
              <a:buChar char="•"/>
            </a:pPr>
            <a:r>
              <a:rPr lang="en-US" altLang="en-US" dirty="0"/>
              <a:t>The Informal or “Friendly” Referral is made when there are no indications of performance or behavioral problems, but the supervisor has reason to believe the employee is struggling with an issue where EAP may be able to help.  This is the most common type of supervisory referrals.  We encourage leaders to make friendly EAP referrals often.  Example:  “I noticed you seemed distracted the other day.  Is everything OK?  Have you considered calling the EAP?”</a:t>
            </a:r>
          </a:p>
          <a:p>
            <a:pPr marL="171450" indent="-171450">
              <a:buFont typeface="Arial" panose="020B0604020202020204" pitchFamily="34" charset="0"/>
              <a:buChar char="•"/>
            </a:pPr>
            <a:endParaRPr lang="en-US" altLang="en-US" dirty="0"/>
          </a:p>
          <a:p>
            <a:pPr marL="171450" indent="-171450">
              <a:buFont typeface="Arial" panose="020B0604020202020204" pitchFamily="34" charset="0"/>
              <a:buChar char="•"/>
            </a:pPr>
            <a:r>
              <a:rPr lang="en-US" altLang="en-US" dirty="0"/>
              <a:t>Formal referrals are made once a pattern has emerges.  Supervisors inform the employee of their observations and concern, the desire to help, and the expectation that performance will improve.  Formal referrals are typically documented and may be written into a formal development or action plan.  EAP remains a voluntary option to help the employee resolve any personal issues that may be contributing to the workplace problem.  Example:  “I’ve noticed a pattern of absenteeism and declining performance.  I encourage you to use whatever resource that may be helpful to improve performance, including the EAP.  Here is some information about the EAP and I </a:t>
            </a:r>
            <a:r>
              <a:rPr lang="en-US" altLang="en-US" i="1" dirty="0"/>
              <a:t>strongly encourage</a:t>
            </a:r>
            <a:r>
              <a:rPr lang="en-US" altLang="en-US" i="0" dirty="0"/>
              <a:t> you to call.</a:t>
            </a:r>
            <a:r>
              <a:rPr lang="en-US" altLang="en-US" dirty="0"/>
              <a:t>”</a:t>
            </a:r>
          </a:p>
          <a:p>
            <a:pPr marL="171450" indent="-171450">
              <a:buFont typeface="Arial" panose="020B0604020202020204" pitchFamily="34" charset="0"/>
              <a:buChar char="•"/>
            </a:pPr>
            <a:endParaRPr lang="en-US" altLang="en-US" dirty="0"/>
          </a:p>
          <a:p>
            <a:pPr marL="171450" indent="-171450">
              <a:buFont typeface="Arial" panose="020B0604020202020204" pitchFamily="34" charset="0"/>
              <a:buChar char="•"/>
            </a:pPr>
            <a:r>
              <a:rPr lang="en-US" altLang="en-US" dirty="0"/>
              <a:t>Fitness for duty referrals are made when there are clear indications that the employee may not be medically </a:t>
            </a:r>
            <a:r>
              <a:rPr lang="en-US" altLang="en-US" dirty="0" err="1"/>
              <a:t>capabile</a:t>
            </a:r>
            <a:r>
              <a:rPr lang="en-US" altLang="en-US" dirty="0"/>
              <a:t> to work safely and effectively.  These referrals must be made under the guidance of local HR policy.</a:t>
            </a:r>
          </a:p>
          <a:p>
            <a:pPr marL="171450" indent="-171450">
              <a:buFont typeface="Arial" panose="020B0604020202020204" pitchFamily="34" charset="0"/>
              <a:buChar char="•"/>
            </a:pPr>
            <a:endParaRPr lang="en-US" altLang="en-US" dirty="0"/>
          </a:p>
          <a:p>
            <a:pPr marL="171450" indent="-171450">
              <a:buFont typeface="Arial" panose="020B0604020202020204" pitchFamily="34" charset="0"/>
              <a:buChar char="•"/>
            </a:pPr>
            <a:r>
              <a:rPr lang="en-US" altLang="en-US" dirty="0"/>
              <a:t>Last Chance referrals are built into personnel action.  They are rare and often associated with bargained (Unionized) employees or following positive drug tests.  Again, these referrals must be made under the guidance or local HR policy</a:t>
            </a:r>
          </a:p>
          <a:p>
            <a:pPr marL="171450" indent="-171450">
              <a:buFont typeface="Arial" panose="020B0604020202020204" pitchFamily="34" charset="0"/>
              <a:buChar char="•"/>
            </a:pPr>
            <a:endParaRPr lang="en-US" altLang="en-US" dirty="0"/>
          </a:p>
          <a:p>
            <a:pPr marL="171450" indent="-171450">
              <a:buFont typeface="Arial" panose="020B0604020202020204" pitchFamily="34" charset="0"/>
              <a:buChar char="•"/>
            </a:pPr>
            <a:endParaRPr lang="en-US" altLang="en-US" dirty="0"/>
          </a:p>
        </p:txBody>
      </p:sp>
      <p:sp>
        <p:nvSpPr>
          <p:cNvPr id="4" name="Slide Number Placeholder 3">
            <a:extLst>
              <a:ext uri="{FF2B5EF4-FFF2-40B4-BE49-F238E27FC236}">
                <a16:creationId xmlns:a16="http://schemas.microsoft.com/office/drawing/2014/main" id="{2BAEAA7B-5F12-4714-B8BB-ECC3164612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5F8CC-1A66-416E-9199-149499EE9D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022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we are so concerned about our employees that we want to excuse inappropriate behavior or poor performance.  It is important that we treat all employee consistently, even when they are struggling with personal concerns.  </a:t>
            </a:r>
          </a:p>
          <a:p>
            <a:endParaRPr lang="en-US" dirty="0"/>
          </a:p>
          <a:p>
            <a:r>
              <a:rPr lang="en-US" dirty="0"/>
              <a:t>If employees come to work and have provided no indication that they are not medically fit for duty, they should be held the same performance standards as all other employee.   </a:t>
            </a:r>
          </a:p>
          <a:p>
            <a:endParaRPr lang="en-US" dirty="0"/>
          </a:p>
          <a:p>
            <a:r>
              <a:rPr lang="en-US" dirty="0"/>
              <a:t>In order to prevent medical or personal problems from impacting an employee’s job, it is important to identify problems and work to resolve them early.</a:t>
            </a:r>
          </a:p>
        </p:txBody>
      </p:sp>
      <p:sp>
        <p:nvSpPr>
          <p:cNvPr id="4" name="Slide Number Placeholder 3"/>
          <p:cNvSpPr>
            <a:spLocks noGrp="1"/>
          </p:cNvSpPr>
          <p:nvPr>
            <p:ph type="sldNum" sz="quarter" idx="10"/>
          </p:nvPr>
        </p:nvSpPr>
        <p:spPr/>
        <p:txBody>
          <a:bodyPr/>
          <a:lstStyle/>
          <a:p>
            <a:fld id="{1479FEBA-4E51-4B30-8CF4-0F91434A214E}" type="slidenum">
              <a:rPr lang="en-US" smtClean="0"/>
              <a:t>24</a:t>
            </a:fld>
            <a:endParaRPr lang="en-US"/>
          </a:p>
        </p:txBody>
      </p:sp>
    </p:spTree>
    <p:extLst>
      <p:ext uri="{BB962C8B-B14F-4D97-AF65-F5344CB8AC3E}">
        <p14:creationId xmlns:p14="http://schemas.microsoft.com/office/powerpoint/2010/main" val="3182644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Through our partnership with Morneau Shepell, we have local and regional EAP provider that can deliver services in local language and culture.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you have questions about the EAP or would like to receive expert consultation about an employee situation , contact your local or regional EAP provider.  Local EAP access information and phone numbers can be found at </a:t>
            </a: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[new EAP URL to be determined by December 1, 2018]</a:t>
            </a:r>
          </a:p>
          <a:p>
            <a:endParaRPr lang="en-US" dirty="0"/>
          </a:p>
        </p:txBody>
      </p:sp>
      <p:sp>
        <p:nvSpPr>
          <p:cNvPr id="4" name="Slide Number Placeholder 3"/>
          <p:cNvSpPr>
            <a:spLocks noGrp="1"/>
          </p:cNvSpPr>
          <p:nvPr>
            <p:ph type="sldNum" sz="quarter" idx="10"/>
          </p:nvPr>
        </p:nvSpPr>
        <p:spPr/>
        <p:txBody>
          <a:bodyPr/>
          <a:lstStyle/>
          <a:p>
            <a:fld id="{1479FEBA-4E51-4B30-8CF4-0F91434A214E}" type="slidenum">
              <a:rPr lang="en-US" smtClean="0"/>
              <a:t>25</a:t>
            </a:fld>
            <a:endParaRPr lang="en-US"/>
          </a:p>
        </p:txBody>
      </p:sp>
    </p:spTree>
    <p:extLst>
      <p:ext uri="{BB962C8B-B14F-4D97-AF65-F5344CB8AC3E}">
        <p14:creationId xmlns:p14="http://schemas.microsoft.com/office/powerpoint/2010/main" val="2144442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Through our partnership with Morneau Shepell, we have local and regional EAP provider that can deliver services in local language and culture.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you have questions about the EAP or would like to receive expert consultation about an employee situation , contact your local or regional EAP provider.  Local EAP access information and phone numbers can be found at </a:t>
            </a: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[new EAP URL to be determined by December 1, 2018]</a:t>
            </a:r>
          </a:p>
          <a:p>
            <a:endParaRPr lang="en-US" dirty="0"/>
          </a:p>
        </p:txBody>
      </p:sp>
      <p:sp>
        <p:nvSpPr>
          <p:cNvPr id="4" name="Slide Number Placeholder 3"/>
          <p:cNvSpPr>
            <a:spLocks noGrp="1"/>
          </p:cNvSpPr>
          <p:nvPr>
            <p:ph type="sldNum" sz="quarter" idx="10"/>
          </p:nvPr>
        </p:nvSpPr>
        <p:spPr/>
        <p:txBody>
          <a:bodyPr/>
          <a:lstStyle/>
          <a:p>
            <a:fld id="{1479FEBA-4E51-4B30-8CF4-0F91434A214E}" type="slidenum">
              <a:rPr lang="en-US" smtClean="0"/>
              <a:t>26</a:t>
            </a:fld>
            <a:endParaRPr lang="en-US"/>
          </a:p>
        </p:txBody>
      </p:sp>
    </p:spTree>
    <p:extLst>
      <p:ext uri="{BB962C8B-B14F-4D97-AF65-F5344CB8AC3E}">
        <p14:creationId xmlns:p14="http://schemas.microsoft.com/office/powerpoint/2010/main" val="565203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Meet the team:</a:t>
            </a:r>
            <a:endParaRPr lang="en-US" sz="1200"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North America</a:t>
            </a:r>
            <a:r>
              <a:rPr lang="en-US" sz="1200" kern="1200" dirty="0">
                <a:solidFill>
                  <a:schemeClr val="tx1"/>
                </a:solidFill>
                <a:effectLst/>
                <a:latin typeface="+mn-lt"/>
                <a:ea typeface="+mn-ea"/>
                <a:cs typeface="+mn-cs"/>
              </a:rPr>
              <a:t> – </a:t>
            </a:r>
            <a:r>
              <a:rPr lang="en-US" sz="1200" b="1" kern="1200" dirty="0">
                <a:solidFill>
                  <a:schemeClr val="tx1"/>
                </a:solidFill>
                <a:effectLst/>
                <a:latin typeface="+mn-lt"/>
                <a:ea typeface="+mn-ea"/>
                <a:cs typeface="+mn-cs"/>
              </a:rPr>
              <a:t>Christine </a:t>
            </a:r>
            <a:r>
              <a:rPr lang="en-US" sz="1200" b="1" kern="1200" dirty="0" err="1">
                <a:solidFill>
                  <a:schemeClr val="tx1"/>
                </a:solidFill>
                <a:effectLst/>
                <a:latin typeface="+mn-lt"/>
                <a:ea typeface="+mn-ea"/>
                <a:cs typeface="+mn-cs"/>
              </a:rPr>
              <a:t>Walanka</a:t>
            </a:r>
            <a:r>
              <a:rPr lang="en-US" sz="1200" b="1" kern="1200" dirty="0">
                <a:solidFill>
                  <a:schemeClr val="tx1"/>
                </a:solidFill>
                <a:effectLst/>
                <a:latin typeface="+mn-lt"/>
                <a:ea typeface="+mn-ea"/>
                <a:cs typeface="+mn-cs"/>
              </a:rPr>
              <a:t>,</a:t>
            </a:r>
            <a:r>
              <a:rPr lang="en-US" sz="1200" b="1" i="1" kern="1200" dirty="0">
                <a:solidFill>
                  <a:schemeClr val="tx1"/>
                </a:solidFill>
                <a:effectLst/>
                <a:latin typeface="+mn-lt"/>
                <a:ea typeface="+mn-ea"/>
                <a:cs typeface="+mn-cs"/>
              </a:rPr>
              <a:t> Director, Global Customer Success</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Christine is responsible for the global success of Morneau Shepell’s Employee Assistance Program for Caterpillar. Based in Chicago, Illinois, Christine brings over 18 years of experience in customer service and relationship management across the globe. Her </a:t>
            </a:r>
            <a:r>
              <a:rPr lang="en-CA" sz="1200" kern="1200" dirty="0" err="1">
                <a:solidFill>
                  <a:schemeClr val="tx1"/>
                </a:solidFill>
                <a:effectLst/>
                <a:latin typeface="+mn-lt"/>
                <a:ea typeface="+mn-ea"/>
                <a:cs typeface="+mn-cs"/>
              </a:rPr>
              <a:t>experienc</a:t>
            </a:r>
            <a:r>
              <a:rPr lang="en-CA" sz="1200" kern="1200" dirty="0">
                <a:solidFill>
                  <a:schemeClr val="tx1"/>
                </a:solidFill>
                <a:effectLst/>
                <a:latin typeface="+mn-lt"/>
                <a:ea typeface="+mn-ea"/>
                <a:cs typeface="+mn-cs"/>
              </a:rPr>
              <a:t> in implementing EAP and wellbeing programs has provided her with a greater understanding of the way various cultures view EAP support.  Christine has leveraged her experience across several industries to design custom, culturally-relevant promotional plans that reduce stigma and drive awareness and engagement into the EAP, resulting in increased utilization. Christine holds a B.S. in Psychology with a minor in Marketing from Loyola University Chicago.</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Latin America</a:t>
            </a:r>
            <a:r>
              <a:rPr lang="en-US" sz="1200" kern="1200" dirty="0">
                <a:solidFill>
                  <a:schemeClr val="tx1"/>
                </a:solidFill>
                <a:effectLst/>
                <a:latin typeface="+mn-lt"/>
                <a:ea typeface="+mn-ea"/>
                <a:cs typeface="+mn-cs"/>
              </a:rPr>
              <a:t> – </a:t>
            </a:r>
            <a:r>
              <a:rPr lang="en-US" sz="1200" b="1" kern="1200" dirty="0">
                <a:solidFill>
                  <a:schemeClr val="tx1"/>
                </a:solidFill>
                <a:effectLst/>
                <a:latin typeface="+mn-lt"/>
                <a:ea typeface="+mn-ea"/>
                <a:cs typeface="+mn-cs"/>
              </a:rPr>
              <a:t>Yesenia Limon,</a:t>
            </a:r>
            <a:r>
              <a:rPr lang="en-US" sz="1200" b="1" i="1" kern="1200" dirty="0">
                <a:solidFill>
                  <a:schemeClr val="tx1"/>
                </a:solidFill>
                <a:effectLst/>
                <a:latin typeface="+mn-lt"/>
                <a:ea typeface="+mn-ea"/>
                <a:cs typeface="+mn-cs"/>
              </a:rPr>
              <a:t> Customer Success Manager, LAC</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Yesenia ensures program consistency across the US, Latin America and the Caribbean. Yesenia is accountable to ensure that the EAP is promoted in a way that connects with all Caterpillar employees and family members in the region. Based in Chicago, Illinois, Yesenia brings over 11 years of experience in customer service, marketing and account management. As a Latin American native and with her experience in client implementation, content creation and translation will ensure the EAP offering is directly aligned with Caterpillar's needs in the region. Yesenia holds a B.A. in Fine Arts from The Illinois Institute of Art and is fluent in English and Spanish.</a:t>
            </a:r>
          </a:p>
          <a:p>
            <a:r>
              <a:rPr lang="en-US" sz="1200" b="1" i="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Asia Pacific</a:t>
            </a:r>
            <a:r>
              <a:rPr lang="en-US" sz="1200" kern="1200" dirty="0">
                <a:solidFill>
                  <a:schemeClr val="tx1"/>
                </a:solidFill>
                <a:effectLst/>
                <a:latin typeface="+mn-lt"/>
                <a:ea typeface="+mn-ea"/>
                <a:cs typeface="+mn-cs"/>
              </a:rPr>
              <a:t> – </a:t>
            </a:r>
            <a:r>
              <a:rPr lang="en-US" sz="1200" b="1" kern="1200" dirty="0" err="1">
                <a:solidFill>
                  <a:schemeClr val="tx1"/>
                </a:solidFill>
                <a:effectLst/>
                <a:latin typeface="+mn-lt"/>
                <a:ea typeface="+mn-ea"/>
                <a:cs typeface="+mn-cs"/>
              </a:rPr>
              <a:t>Aakanksha</a:t>
            </a:r>
            <a:r>
              <a:rPr lang="en-US" sz="1200" b="1" kern="1200" dirty="0">
                <a:solidFill>
                  <a:schemeClr val="tx1"/>
                </a:solidFill>
                <a:effectLst/>
                <a:latin typeface="+mn-lt"/>
                <a:ea typeface="+mn-ea"/>
                <a:cs typeface="+mn-cs"/>
              </a:rPr>
              <a:t> Gupta,</a:t>
            </a:r>
            <a:r>
              <a:rPr lang="en-US" sz="1200" b="1" i="1" kern="1200" dirty="0">
                <a:solidFill>
                  <a:schemeClr val="tx1"/>
                </a:solidFill>
                <a:effectLst/>
                <a:latin typeface="+mn-lt"/>
                <a:ea typeface="+mn-ea"/>
                <a:cs typeface="+mn-cs"/>
              </a:rPr>
              <a:t> Customer Success Manager, APAC</a:t>
            </a:r>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Aakanksha</a:t>
            </a:r>
            <a:r>
              <a:rPr lang="en-US" sz="1200" kern="1200" dirty="0">
                <a:solidFill>
                  <a:schemeClr val="tx1"/>
                </a:solidFill>
                <a:effectLst/>
                <a:latin typeface="+mn-lt"/>
                <a:ea typeface="+mn-ea"/>
                <a:cs typeface="+mn-cs"/>
              </a:rPr>
              <a:t> brings a wealth of cross functional expertise to her role and will support Caterpillar locally across India and will connect regional HR partners with in-country resources across the APAC region. She has demonstrated success in creation and execution of topical communications and training campaigns to address timely topics and help connect employees with the EAP.  </a:t>
            </a:r>
            <a:r>
              <a:rPr lang="en-US" sz="1200" kern="1200" dirty="0" err="1">
                <a:solidFill>
                  <a:schemeClr val="tx1"/>
                </a:solidFill>
                <a:effectLst/>
                <a:latin typeface="+mn-lt"/>
                <a:ea typeface="+mn-ea"/>
                <a:cs typeface="+mn-cs"/>
              </a:rPr>
              <a:t>Aakanksha</a:t>
            </a:r>
            <a:r>
              <a:rPr lang="en-US" sz="1200" kern="1200" dirty="0">
                <a:solidFill>
                  <a:schemeClr val="tx1"/>
                </a:solidFill>
                <a:effectLst/>
                <a:latin typeface="+mn-lt"/>
                <a:ea typeface="+mn-ea"/>
                <a:cs typeface="+mn-cs"/>
              </a:rPr>
              <a:t> has a degree in Psychology from Delhi University, studied Industrial Relations and Personnel Management, and is an active volunteer at various NGOs. </a:t>
            </a:r>
            <a:r>
              <a:rPr lang="en-US" sz="1200" kern="1200" dirty="0" err="1">
                <a:solidFill>
                  <a:schemeClr val="tx1"/>
                </a:solidFill>
                <a:effectLst/>
                <a:latin typeface="+mn-lt"/>
                <a:ea typeface="+mn-ea"/>
                <a:cs typeface="+mn-cs"/>
              </a:rPr>
              <a:t>Aakanksha</a:t>
            </a:r>
            <a:r>
              <a:rPr lang="en-US" sz="1200" kern="1200" dirty="0">
                <a:solidFill>
                  <a:schemeClr val="tx1"/>
                </a:solidFill>
                <a:effectLst/>
                <a:latin typeface="+mn-lt"/>
                <a:ea typeface="+mn-ea"/>
                <a:cs typeface="+mn-cs"/>
              </a:rPr>
              <a:t> is based in Delhi, India.</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Europe, Middle-East and Africa</a:t>
            </a:r>
            <a:r>
              <a:rPr lang="en-US" sz="1200" kern="1200" dirty="0">
                <a:solidFill>
                  <a:schemeClr val="tx1"/>
                </a:solidFill>
                <a:effectLst/>
                <a:latin typeface="+mn-lt"/>
                <a:ea typeface="+mn-ea"/>
                <a:cs typeface="+mn-cs"/>
              </a:rPr>
              <a:t> – </a:t>
            </a:r>
            <a:r>
              <a:rPr lang="en-US" sz="1200" b="1" kern="1200" dirty="0">
                <a:solidFill>
                  <a:schemeClr val="tx1"/>
                </a:solidFill>
                <a:effectLst/>
                <a:latin typeface="+mn-lt"/>
                <a:ea typeface="+mn-ea"/>
                <a:cs typeface="+mn-cs"/>
              </a:rPr>
              <a:t>Ben Peters,</a:t>
            </a:r>
            <a:r>
              <a:rPr lang="en-US" sz="1200" b="1" i="1" kern="1200" dirty="0">
                <a:solidFill>
                  <a:schemeClr val="tx1"/>
                </a:solidFill>
                <a:effectLst/>
                <a:latin typeface="+mn-lt"/>
                <a:ea typeface="+mn-ea"/>
                <a:cs typeface="+mn-cs"/>
              </a:rPr>
              <a:t> Senior Customer Success Manager, EMEA</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Ben oversees the launch and delivery of EAP services in the EMEA region. Ben is a consultative, strategic Customer Success Manager with excellent relationship building skills, which help him support his clients in maximizing their return-on-investment. He has twelve years of relationship management experience supporting clients with their health management needs in the workplace. Ben has worked with clients in a variety of industries, including technology and healthcare. Ben is located in the U.K. and has been successful in establishing key relationships across EMEA.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2F699-8510-4DB6-920A-3DD68DCC75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1839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your local EAP access number for questions about local services.</a:t>
            </a:r>
          </a:p>
          <a:p>
            <a:endParaRPr lang="en-US" dirty="0"/>
          </a:p>
          <a:p>
            <a:r>
              <a:rPr lang="en-US" dirty="0"/>
              <a:t>For program administrative question, contact Dr. John Pompe, Global Manager of EAP and Employee Health Programs.  pompejc@cat.com or 1 309 675 6263</a:t>
            </a:r>
          </a:p>
        </p:txBody>
      </p:sp>
      <p:sp>
        <p:nvSpPr>
          <p:cNvPr id="4" name="Slide Number Placeholder 3"/>
          <p:cNvSpPr>
            <a:spLocks noGrp="1"/>
          </p:cNvSpPr>
          <p:nvPr>
            <p:ph type="sldNum" sz="quarter" idx="10"/>
          </p:nvPr>
        </p:nvSpPr>
        <p:spPr/>
        <p:txBody>
          <a:bodyPr/>
          <a:lstStyle/>
          <a:p>
            <a:fld id="{1479FEBA-4E51-4B30-8CF4-0F91434A214E}" type="slidenum">
              <a:rPr lang="en-US" smtClean="0"/>
              <a:t>28</a:t>
            </a:fld>
            <a:endParaRPr lang="en-US"/>
          </a:p>
        </p:txBody>
      </p:sp>
    </p:spTree>
    <p:extLst>
      <p:ext uri="{BB962C8B-B14F-4D97-AF65-F5344CB8AC3E}">
        <p14:creationId xmlns:p14="http://schemas.microsoft.com/office/powerpoint/2010/main" val="2980685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Caterpillar has been a leader in providing personal support for our employees and families.  Caterpillar’s was one of the first EAP’s in existence.  </a:t>
            </a:r>
          </a:p>
          <a:p>
            <a:endParaRPr lang="en-US" dirty="0"/>
          </a:p>
          <a:p>
            <a:r>
              <a:rPr lang="en-US" dirty="0"/>
              <a:t>The philosophy of EAP is that when employees and their families are free from mental health concerns, substance abuse problems and can management life stressors, everyone wins:  the employee, the family, the community and the company.  So we say that EAP is a “workplace program.”  By supporting our employees, Caterpillar benefits.</a:t>
            </a:r>
          </a:p>
          <a:p>
            <a:endParaRPr lang="en-US" dirty="0"/>
          </a:p>
          <a:p>
            <a:r>
              <a:rPr lang="en-US" dirty="0"/>
              <a:t>Eligibility for EAP is governed by HR policies and local law.  Where not prohibited, EAP is available to all full time and part time employees and their legal dependents.  In some but not all instances this includes all family members living in the employee’s home.  </a:t>
            </a:r>
          </a:p>
          <a:p>
            <a:endParaRPr lang="en-US" dirty="0"/>
          </a:p>
          <a:p>
            <a:r>
              <a:rPr lang="en-US" dirty="0"/>
              <a:t>Check with your HR or Benefits representative for questions about eligibility.</a:t>
            </a:r>
          </a:p>
        </p:txBody>
      </p:sp>
      <p:sp>
        <p:nvSpPr>
          <p:cNvPr id="4" name="Slide Number Placeholder 3"/>
          <p:cNvSpPr>
            <a:spLocks noGrp="1"/>
          </p:cNvSpPr>
          <p:nvPr>
            <p:ph type="sldNum" sz="quarter" idx="10"/>
          </p:nvPr>
        </p:nvSpPr>
        <p:spPr/>
        <p:txBody>
          <a:bodyPr/>
          <a:lstStyle/>
          <a:p>
            <a:fld id="{1479FEBA-4E51-4B30-8CF4-0F91434A214E}" type="slidenum">
              <a:rPr lang="en-US" smtClean="0"/>
              <a:t>5</a:t>
            </a:fld>
            <a:endParaRPr lang="en-US"/>
          </a:p>
        </p:txBody>
      </p:sp>
    </p:spTree>
    <p:extLst>
      <p:ext uri="{BB962C8B-B14F-4D97-AF65-F5344CB8AC3E}">
        <p14:creationId xmlns:p14="http://schemas.microsoft.com/office/powerpoint/2010/main" val="1657866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US" altLang="en-US" dirty="0">
              <a:latin typeface="Times New Roman" panose="02020603050405020304" pitchFamily="18" charset="0"/>
            </a:endParaRPr>
          </a:p>
          <a:p>
            <a:r>
              <a:rPr lang="en-US" altLang="en-US" dirty="0">
                <a:latin typeface="Times New Roman" panose="02020603050405020304" pitchFamily="18" charset="0"/>
              </a:rPr>
              <a:t>Let’s spend a moment and </a:t>
            </a:r>
            <a:r>
              <a:rPr lang="en-US" altLang="en-US" baseline="0" dirty="0">
                <a:latin typeface="Times New Roman" panose="02020603050405020304" pitchFamily="18" charset="0"/>
              </a:rPr>
              <a:t>discuss why this is so important.  Caterpillar is invested in EAP and similar health programs for a variety of reasons.  </a:t>
            </a:r>
          </a:p>
          <a:p>
            <a:endParaRPr lang="en-US" altLang="en-US" baseline="0" dirty="0">
              <a:latin typeface="Times New Roman" panose="02020603050405020304" pitchFamily="18" charset="0"/>
            </a:endParaRPr>
          </a:p>
          <a:p>
            <a:pPr marL="228600" indent="-228600">
              <a:buFont typeface="+mj-lt"/>
              <a:buAutoNum type="arabicPeriod"/>
            </a:pPr>
            <a:r>
              <a:rPr lang="en-US" altLang="en-US" baseline="0" dirty="0">
                <a:latin typeface="Times New Roman" panose="02020603050405020304" pitchFamily="18" charset="0"/>
              </a:rPr>
              <a:t>Our health and mental health are things that bring us all together.  It is the common global denominator necessary for our productivity and Caterpillar’s success.</a:t>
            </a:r>
          </a:p>
          <a:p>
            <a:pPr marL="228600" indent="-228600">
              <a:buFont typeface="+mj-lt"/>
              <a:buAutoNum type="arabicPeriod"/>
            </a:pPr>
            <a:r>
              <a:rPr lang="en-US" altLang="en-US" baseline="0" dirty="0">
                <a:latin typeface="Times New Roman" panose="02020603050405020304" pitchFamily="18" charset="0"/>
              </a:rPr>
              <a:t>Whether it’s healthcare costs, productivity, absenteeism or safety, Caterpillar thrives only when employees are healthy</a:t>
            </a:r>
          </a:p>
          <a:p>
            <a:pPr marL="228600" indent="-228600">
              <a:buFont typeface="+mj-lt"/>
              <a:buAutoNum type="arabicPeriod"/>
            </a:pPr>
            <a:r>
              <a:rPr lang="en-US" altLang="en-US" baseline="0" dirty="0">
                <a:latin typeface="Times New Roman" panose="02020603050405020304" pitchFamily="18" charset="0"/>
              </a:rPr>
              <a:t>Health programs are now the standard.  It is expected that employers play a supportive role by offering benefits and programs to support good health.</a:t>
            </a:r>
          </a:p>
          <a:p>
            <a:pPr marL="228600" indent="-228600">
              <a:buFont typeface="+mj-lt"/>
              <a:buAutoNum type="arabicPeriod"/>
            </a:pPr>
            <a:r>
              <a:rPr lang="en-US" altLang="en-US" baseline="0" dirty="0">
                <a:latin typeface="Times New Roman" panose="02020603050405020304" pitchFamily="18" charset="0"/>
              </a:rPr>
              <a:t>EAP and our health programs align with our HR strategy.</a:t>
            </a:r>
          </a:p>
          <a:p>
            <a:pPr marL="228600" indent="-228600">
              <a:buFont typeface="+mj-lt"/>
              <a:buAutoNum type="arabicPeriod"/>
            </a:pPr>
            <a:r>
              <a:rPr lang="en-US" altLang="en-US" baseline="0" dirty="0">
                <a:latin typeface="Times New Roman" panose="02020603050405020304" pitchFamily="18" charset="0"/>
              </a:rPr>
              <a:t>It’s the right thing to do.  Caterpillar fundamental cares about our employees and families.</a:t>
            </a:r>
            <a:endParaRPr lang="en-US" altLang="en-US" dirty="0">
              <a:latin typeface="Times New Roman" panose="02020603050405020304" pitchFamily="18" charset="0"/>
            </a:endParaRPr>
          </a:p>
        </p:txBody>
      </p:sp>
      <p:sp>
        <p:nvSpPr>
          <p:cNvPr id="28676" name="Slide Number Placeholder 3"/>
          <p:cNvSpPr>
            <a:spLocks noGrp="1"/>
          </p:cNvSpPr>
          <p:nvPr>
            <p:ph type="sldNum" sz="quarter" idx="5"/>
          </p:nvPr>
        </p:nvSpPr>
        <p:spPr>
          <a:noFill/>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F09308F-337B-41BC-BF78-F1B39D612299}" type="slidenum">
              <a:rPr lang="en-US" altLang="en-US"/>
              <a:pPr>
                <a:spcBef>
                  <a:spcPct val="0"/>
                </a:spcBef>
              </a:pPr>
              <a:t>6</a:t>
            </a:fld>
            <a:endParaRPr lang="en-US" altLang="en-US"/>
          </a:p>
        </p:txBody>
      </p:sp>
    </p:spTree>
    <p:extLst>
      <p:ext uri="{BB962C8B-B14F-4D97-AF65-F5344CB8AC3E}">
        <p14:creationId xmlns:p14="http://schemas.microsoft.com/office/powerpoint/2010/main" val="223481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r>
              <a:rPr lang="en-US" altLang="en-US" dirty="0">
                <a:latin typeface="Times New Roman" panose="02020603050405020304" pitchFamily="18" charset="0"/>
              </a:rPr>
              <a:t>Why do we,</a:t>
            </a:r>
            <a:r>
              <a:rPr lang="en-US" altLang="en-US" baseline="0" dirty="0">
                <a:latin typeface="Times New Roman" panose="02020603050405020304" pitchFamily="18" charset="0"/>
              </a:rPr>
              <a:t> as individuals need an EAP?</a:t>
            </a:r>
            <a:endParaRPr lang="en-US" altLang="en-US" dirty="0">
              <a:latin typeface="Times New Roman" panose="02020603050405020304" pitchFamily="18" charset="0"/>
            </a:endParaRPr>
          </a:p>
          <a:p>
            <a:pPr marL="228600" indent="-228600">
              <a:buFont typeface="+mj-lt"/>
              <a:buAutoNum type="arabicPeriod"/>
            </a:pPr>
            <a:r>
              <a:rPr lang="en-US" altLang="en-US" dirty="0">
                <a:latin typeface="Times New Roman" panose="02020603050405020304" pitchFamily="18" charset="0"/>
              </a:rPr>
              <a:t>Life is complicated and challenges rarely come to us in tidy packages that are easy</a:t>
            </a:r>
            <a:r>
              <a:rPr lang="en-US" altLang="en-US" baseline="0" dirty="0">
                <a:latin typeface="Times New Roman" panose="02020603050405020304" pitchFamily="18" charset="0"/>
              </a:rPr>
              <a:t> to resolve</a:t>
            </a:r>
          </a:p>
          <a:p>
            <a:pPr marL="228600" indent="-228600">
              <a:buFont typeface="+mj-lt"/>
              <a:buAutoNum type="arabicPeriod"/>
            </a:pPr>
            <a:r>
              <a:rPr lang="en-US" altLang="en-US" baseline="0" dirty="0">
                <a:latin typeface="Times New Roman" panose="02020603050405020304" pitchFamily="18" charset="0"/>
              </a:rPr>
              <a:t>At some point all of us will experience challenges that, if left un resolved, can impact our lives at work and home.  </a:t>
            </a:r>
          </a:p>
          <a:p>
            <a:pPr marL="228600" indent="-228600">
              <a:buFont typeface="+mj-lt"/>
              <a:buAutoNum type="arabicPeriod"/>
            </a:pPr>
            <a:r>
              <a:rPr lang="en-US" altLang="en-US" baseline="0" dirty="0">
                <a:latin typeface="Times New Roman" panose="02020603050405020304" pitchFamily="18" charset="0"/>
              </a:rPr>
              <a:t>We need to place a priority on our health:  in resolving problems early, balancing the demands in our lives, and maintaining health lifestyles</a:t>
            </a:r>
          </a:p>
        </p:txBody>
      </p:sp>
      <p:sp>
        <p:nvSpPr>
          <p:cNvPr id="32772" name="Slide Number Placeholder 3"/>
          <p:cNvSpPr>
            <a:spLocks noGrp="1"/>
          </p:cNvSpPr>
          <p:nvPr>
            <p:ph type="sldNum" sz="quarter" idx="5"/>
          </p:nvPr>
        </p:nvSpPr>
        <p:spPr>
          <a:noFill/>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4F7C0E9-558E-48BE-AC0E-A6926F7425AC}" type="slidenum">
              <a:rPr lang="en-US" altLang="en-US"/>
              <a:pPr>
                <a:spcBef>
                  <a:spcPct val="0"/>
                </a:spcBef>
              </a:pPr>
              <a:t>7</a:t>
            </a:fld>
            <a:endParaRPr lang="en-US" altLang="en-US"/>
          </a:p>
        </p:txBody>
      </p:sp>
    </p:spTree>
    <p:extLst>
      <p:ext uri="{BB962C8B-B14F-4D97-AF65-F5344CB8AC3E}">
        <p14:creationId xmlns:p14="http://schemas.microsoft.com/office/powerpoint/2010/main" val="4285164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EAP can help with a wife variet</a:t>
            </a:r>
            <a:r>
              <a:rPr lang="en-US" baseline="0" dirty="0"/>
              <a:t>y of issues that span across the dimension of health:</a:t>
            </a:r>
          </a:p>
          <a:p>
            <a:pPr marL="228600" indent="-228600">
              <a:buFont typeface="Arial" panose="020B0604020202020204" pitchFamily="34" charset="0"/>
              <a:buChar char="•"/>
            </a:pPr>
            <a:r>
              <a:rPr lang="en-US" baseline="0" dirty="0"/>
              <a:t>Mental health concerns, like depression, anxiety and problems with children</a:t>
            </a:r>
          </a:p>
          <a:p>
            <a:pPr marL="228600" indent="-228600">
              <a:buFont typeface="Arial" panose="020B0604020202020204" pitchFamily="34" charset="0"/>
              <a:buChar char="•"/>
            </a:pPr>
            <a:r>
              <a:rPr lang="en-US" baseline="0" dirty="0"/>
              <a:t>Marital, relationship and parenting problems</a:t>
            </a:r>
          </a:p>
          <a:p>
            <a:pPr marL="228600" indent="-228600">
              <a:buFont typeface="Arial" panose="020B0604020202020204" pitchFamily="34" charset="0"/>
              <a:buChar char="•"/>
            </a:pPr>
            <a:r>
              <a:rPr lang="en-US" baseline="0" dirty="0"/>
              <a:t>Drug and alcohol problems</a:t>
            </a:r>
          </a:p>
          <a:p>
            <a:pPr marL="228600" indent="-228600">
              <a:buFont typeface="Arial" panose="020B0604020202020204" pitchFamily="34" charset="0"/>
              <a:buChar char="•"/>
            </a:pPr>
            <a:r>
              <a:rPr lang="en-US" baseline="0" dirty="0"/>
              <a:t>Work related problems, including stress, job change, relocation decisions, and peer/supervisory relationships</a:t>
            </a:r>
          </a:p>
          <a:p>
            <a:pPr marL="228600" indent="-228600">
              <a:buFont typeface="Arial" panose="020B0604020202020204" pitchFamily="34" charset="0"/>
              <a:buChar char="•"/>
            </a:pPr>
            <a:r>
              <a:rPr lang="en-US" baseline="0" dirty="0"/>
              <a:t>Greif and loss</a:t>
            </a:r>
          </a:p>
          <a:p>
            <a:pPr marL="228600" indent="-228600">
              <a:buFont typeface="Arial" panose="020B0604020202020204" pitchFamily="34" charset="0"/>
              <a:buChar char="•"/>
            </a:pPr>
            <a:r>
              <a:rPr lang="en-US" baseline="0" dirty="0"/>
              <a:t>Work life services, such as debt counseling, help finding child care and elder care</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Just to name a few.  The rule of thumb is….if you don’t know where to start, try EAP.  If we can’t help resolve the problem, we will get you to the best resource.</a:t>
            </a:r>
            <a:endParaRPr lang="en-US" dirty="0"/>
          </a:p>
        </p:txBody>
      </p:sp>
      <p:sp>
        <p:nvSpPr>
          <p:cNvPr id="4" name="Slide Number Placeholder 3"/>
          <p:cNvSpPr>
            <a:spLocks noGrp="1"/>
          </p:cNvSpPr>
          <p:nvPr>
            <p:ph type="sldNum" sz="quarter" idx="10"/>
          </p:nvPr>
        </p:nvSpPr>
        <p:spPr/>
        <p:txBody>
          <a:bodyPr/>
          <a:lstStyle/>
          <a:p>
            <a:fld id="{1479FEBA-4E51-4B30-8CF4-0F91434A214E}" type="slidenum">
              <a:rPr lang="en-US" smtClean="0"/>
              <a:t>8</a:t>
            </a:fld>
            <a:endParaRPr lang="en-US"/>
          </a:p>
        </p:txBody>
      </p:sp>
    </p:spTree>
    <p:extLst>
      <p:ext uri="{BB962C8B-B14F-4D97-AF65-F5344CB8AC3E}">
        <p14:creationId xmlns:p14="http://schemas.microsoft.com/office/powerpoint/2010/main" val="3076992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1675"/>
            <a:ext cx="6240463" cy="3511550"/>
          </a:xfrm>
        </p:spPr>
      </p:sp>
      <p:sp>
        <p:nvSpPr>
          <p:cNvPr id="3" name="Notes Placeholder 2"/>
          <p:cNvSpPr>
            <a:spLocks noGrp="1"/>
          </p:cNvSpPr>
          <p:nvPr>
            <p:ph type="body" idx="1"/>
          </p:nvPr>
        </p:nvSpPr>
        <p:spPr/>
        <p:txBody>
          <a:bodyPr/>
          <a:lstStyle/>
          <a:p>
            <a:r>
              <a:rPr lang="en-CA" sz="1400" b="0" dirty="0"/>
              <a:t>EAP deliverables fall into several different categories of supportive services.  The availability of some services may be limited in some parts of the world.  Please contact the EAP through one of the following methods</a:t>
            </a:r>
          </a:p>
          <a:p>
            <a:pPr marL="285750" indent="-285750">
              <a:buFontTx/>
              <a:buChar char="-"/>
            </a:pPr>
            <a:r>
              <a:rPr lang="en-CA" sz="1400" b="0" dirty="0"/>
              <a:t>By phone:  1-866-228-0565, 1-309-820-3604, or through your local EAP access number which can be found at workhealthlife.com/caterpillar</a:t>
            </a:r>
          </a:p>
          <a:p>
            <a:pPr marL="285750" indent="-285750">
              <a:buFontTx/>
              <a:buChar char="-"/>
            </a:pPr>
            <a:r>
              <a:rPr lang="en-CA" sz="1400" b="0" dirty="0"/>
              <a:t>By email, text or chat at www.workhealthlife.com/caterpillar</a:t>
            </a:r>
          </a:p>
          <a:p>
            <a:pPr marL="285750" indent="-285750">
              <a:buFontTx/>
              <a:buChar char="-"/>
            </a:pPr>
            <a:endParaRPr lang="en-CA" sz="1400" b="0" dirty="0"/>
          </a:p>
          <a:p>
            <a:endParaRPr lang="en-CA" sz="1400" b="1" dirty="0"/>
          </a:p>
          <a:p>
            <a:r>
              <a:rPr lang="en-CA" sz="1400" b="1" dirty="0"/>
              <a:t>Clinical counseling:</a:t>
            </a:r>
          </a:p>
          <a:p>
            <a:r>
              <a:rPr lang="en-CA" sz="1400" b="0" dirty="0"/>
              <a:t>Clinical counseling is available to address a wide range of personal concerns, including mental health, substance abuse, work related concerns, relationship problems and emergency situations.  Services are available 24/7 by phone or online.  Face to face services are provided through a carefully chosen network of providers that are appropriately credentialed in the country where they practice.  Appointments are usually available within 3 working days, or sooner in emergencies.  </a:t>
            </a:r>
          </a:p>
          <a:p>
            <a:endParaRPr lang="en-CA" sz="1400" b="0" dirty="0"/>
          </a:p>
          <a:p>
            <a:r>
              <a:rPr lang="en-CA" sz="1400" b="0" dirty="0"/>
              <a:t>Caterpillar’s EAP providers up to 6 sessions with a counselor, per problem, per year for each employees and eligible family member.  This means that each eligible person can access the EAP and receive counseling throughout the year for unique problems that arise.  Please note that not all EAP cases will require 6 sessions.  In some cases referrals can be made after the first session.  The EAP providers have discretion to limit EAP services when clinically appropriate, but will work with employees to ensure they are receiving the most appropriate resources.</a:t>
            </a:r>
          </a:p>
          <a:p>
            <a:endParaRPr lang="en-CA" sz="1400" b="1" dirty="0"/>
          </a:p>
          <a:p>
            <a:r>
              <a:rPr lang="en-CA" sz="1400" b="1" dirty="0"/>
              <a:t>Work/life/health  and Professional consultation:</a:t>
            </a:r>
          </a:p>
          <a:p>
            <a:r>
              <a:rPr lang="en-CA" sz="1400" b="0" dirty="0"/>
              <a:t>Work-life and consultation services deliver information, assessment, consultation and referrals for a wide variety of non-clinical issues, such as help finding childcare, eldercare and other caregiving support.  Through EAP counseling and work-life, employees can get assessment, counseling and referrals for lifestyle issues like smoking, parenting, weight loss and increasing physical activity.  Legal and Financial consultation involves assessment, coaching and referrals for many legal and financial issues.  When the basic EAP services can’t address a problem, the EAP consultants will make referrals to the most appropriate resource.</a:t>
            </a:r>
          </a:p>
          <a:p>
            <a:endParaRPr lang="en-CA" sz="1400" b="0" dirty="0"/>
          </a:p>
          <a:p>
            <a:r>
              <a:rPr lang="en-CA" sz="1400" b="0" dirty="0"/>
              <a:t>Work-life services also support our ISEs and families in transition.  The EAP will reach out to families who have accepted an international assignment and offer a predeparture assessment and counseling to help prepare and adjust to the international move.  The EAP will send periodic educational and promotional materials to ISEs to help with issue related to life living abroad, and to remind them of the global EAP support for ISEs.  </a:t>
            </a:r>
          </a:p>
          <a:p>
            <a:endParaRPr lang="en-CA" sz="1400" b="1" dirty="0"/>
          </a:p>
          <a:p>
            <a:r>
              <a:rPr lang="en-CA" sz="1400" b="1" dirty="0"/>
              <a:t>Workplace support</a:t>
            </a:r>
          </a:p>
          <a:p>
            <a:r>
              <a:rPr lang="en-CA" sz="1400" b="0" dirty="0"/>
              <a:t>In addition to support for individuals and families, the EAP provides a variety of support to Caterpillar organizations, including HR and supervisor consultation, training and education, emergency responses, threat assessment, and response to critical incidents such as workplace accidents or the unexpected death of an employees.  EAP can help address organizational stress, change management and developing leadership skills.  EAP also provides many training programs on mental health, stress, building better relationships, working across diversity, Emotional Intelligence and how to identify co-workers who may need help.</a:t>
            </a:r>
          </a:p>
          <a:p>
            <a:endParaRPr lang="en-CA" sz="1400" dirty="0"/>
          </a:p>
        </p:txBody>
      </p:sp>
      <p:sp>
        <p:nvSpPr>
          <p:cNvPr id="4" name="Slide Number Placeholder 3"/>
          <p:cNvSpPr>
            <a:spLocks noGrp="1"/>
          </p:cNvSpPr>
          <p:nvPr>
            <p:ph type="sldNum" sz="quarter" idx="10"/>
          </p:nvPr>
        </p:nvSpPr>
        <p:spPr/>
        <p:txBody>
          <a:bodyPr/>
          <a:lstStyle/>
          <a:p>
            <a:fld id="{C8EFE5CD-FD42-4F04-A518-236CE40109D7}" type="slidenum">
              <a:rPr lang="en-CA" smtClean="0"/>
              <a:t>9</a:t>
            </a:fld>
            <a:endParaRPr lang="en-CA" dirty="0"/>
          </a:p>
        </p:txBody>
      </p:sp>
    </p:spTree>
    <p:extLst>
      <p:ext uri="{BB962C8B-B14F-4D97-AF65-F5344CB8AC3E}">
        <p14:creationId xmlns:p14="http://schemas.microsoft.com/office/powerpoint/2010/main" val="2478788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We will get into more details about the EAP services in a moment.  </a:t>
            </a:r>
          </a:p>
          <a:p>
            <a:endParaRPr lang="en-CA" baseline="0" dirty="0"/>
          </a:p>
          <a:p>
            <a:r>
              <a:rPr lang="en-CA" baseline="0" dirty="0"/>
              <a:t>As an overview, EAP offers a variety of services to support your overall well being, such as:</a:t>
            </a:r>
          </a:p>
          <a:p>
            <a:pPr marL="171450" indent="-171450">
              <a:buFontTx/>
              <a:buChar char="-"/>
            </a:pPr>
            <a:r>
              <a:rPr lang="en-CA" baseline="0" dirty="0"/>
              <a:t>problem assessment</a:t>
            </a:r>
          </a:p>
          <a:p>
            <a:pPr marL="171450" indent="-171450">
              <a:buFontTx/>
              <a:buChar char="-"/>
            </a:pPr>
            <a:r>
              <a:rPr lang="en-CA" baseline="0" dirty="0"/>
              <a:t>personal counseling</a:t>
            </a:r>
          </a:p>
          <a:p>
            <a:pPr marL="171450" indent="-171450">
              <a:buFontTx/>
              <a:buChar char="-"/>
            </a:pPr>
            <a:r>
              <a:rPr lang="en-CA" baseline="0" dirty="0"/>
              <a:t>and referrals for specialized care. </a:t>
            </a:r>
          </a:p>
          <a:p>
            <a:pPr marL="171450" indent="-171450">
              <a:buFontTx/>
              <a:buChar char="-"/>
            </a:pPr>
            <a:endParaRPr lang="en-CA" baseline="0" dirty="0"/>
          </a:p>
          <a:p>
            <a:pPr marL="0" indent="0">
              <a:buFontTx/>
              <a:buNone/>
            </a:pPr>
            <a:r>
              <a:rPr lang="en-CA" baseline="0" dirty="0"/>
              <a:t>But EAP also provides</a:t>
            </a:r>
          </a:p>
          <a:p>
            <a:pPr marL="171450" indent="-171450">
              <a:buFontTx/>
              <a:buChar char="-"/>
            </a:pPr>
            <a:r>
              <a:rPr lang="en-CA" baseline="0" dirty="0"/>
              <a:t>Coaching and consultation</a:t>
            </a:r>
          </a:p>
          <a:p>
            <a:pPr marL="171450" indent="-171450">
              <a:buFontTx/>
              <a:buChar char="-"/>
            </a:pPr>
            <a:r>
              <a:rPr lang="en-CA" baseline="0" dirty="0"/>
              <a:t>Training and education</a:t>
            </a:r>
          </a:p>
          <a:p>
            <a:pPr marL="171450" indent="-171450">
              <a:buFontTx/>
              <a:buChar char="-"/>
            </a:pPr>
            <a:r>
              <a:rPr lang="en-CA" baseline="0" dirty="0"/>
              <a:t>and referrals for other work-life issues such as legal consultation, financial counseling, and help finding resources for child care and elder care.</a:t>
            </a:r>
          </a:p>
          <a:p>
            <a:endParaRPr lang="en-CA" baseline="0" dirty="0"/>
          </a:p>
          <a:p>
            <a:r>
              <a:rPr lang="en-CA" baseline="0" dirty="0"/>
              <a:t>EAP is completely confidential, governed by local laws protecting healthcare data privacy.  </a:t>
            </a:r>
          </a:p>
          <a:p>
            <a:endParaRPr lang="en-CA" baseline="0" dirty="0"/>
          </a:p>
          <a:p>
            <a:r>
              <a:rPr lang="en-CA" baseline="0" dirty="0"/>
              <a:t>There is never any cost for EAP.  All services are funded by Caterpillar in advance.  Cost may be incurred when referrals are made outside of the EAP.  </a:t>
            </a:r>
          </a:p>
          <a:p>
            <a:endParaRPr lang="en-CA" baseline="0" dirty="0"/>
          </a:p>
          <a:p>
            <a:r>
              <a:rPr lang="en-CA" baseline="0" dirty="0"/>
              <a:t>EAP is always available by phone and online.  In-person appointments are made promptly, typically within 3 working days or sooner in urgent situations.</a:t>
            </a:r>
          </a:p>
        </p:txBody>
      </p:sp>
      <p:sp>
        <p:nvSpPr>
          <p:cNvPr id="4" name="Slide Number Placeholder 3"/>
          <p:cNvSpPr>
            <a:spLocks noGrp="1"/>
          </p:cNvSpPr>
          <p:nvPr>
            <p:ph type="sldNum" sz="quarter" idx="10"/>
          </p:nvPr>
        </p:nvSpPr>
        <p:spPr/>
        <p:txBody>
          <a:bodyPr/>
          <a:lstStyle/>
          <a:p>
            <a:fld id="{1479FEBA-4E51-4B30-8CF4-0F91434A214E}" type="slidenum">
              <a:rPr lang="en-US" smtClean="0"/>
              <a:t>10</a:t>
            </a:fld>
            <a:endParaRPr lang="en-US"/>
          </a:p>
        </p:txBody>
      </p:sp>
    </p:spTree>
    <p:extLst>
      <p:ext uri="{BB962C8B-B14F-4D97-AF65-F5344CB8AC3E}">
        <p14:creationId xmlns:p14="http://schemas.microsoft.com/office/powerpoint/2010/main" val="706713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2017 Morneau Shepell acquired Caterpillar’s long time EAP vendor partner, Chestnut Global Partners (CGP).  After a lengthy RFP, Caterpillar chose to remain with Morneau Shepell and expand the EAP as a standard global benefit.  </a:t>
            </a:r>
          </a:p>
          <a:p>
            <a:endParaRPr lang="en-CA" dirty="0"/>
          </a:p>
          <a:p>
            <a:r>
              <a:rPr lang="en-CA" dirty="0"/>
              <a:t>The new and refreshed EAP will combine the best of CGP’s global network and program innovation, with the global infrastructure, account management and cutting edge digital technology that Morneau Shepell brings.  </a:t>
            </a:r>
          </a:p>
          <a:p>
            <a:endParaRPr lang="en-CA" dirty="0"/>
          </a:p>
          <a:p>
            <a:r>
              <a:rPr lang="en-US" dirty="0"/>
              <a:t>We will talk in a moment about the use of technology to access EAP and received services.  But one of Morneau Shepell’s strengths is the ability to:</a:t>
            </a:r>
          </a:p>
          <a:p>
            <a:pPr marL="171450" indent="-171450">
              <a:buFontTx/>
              <a:buChar char="-"/>
            </a:pPr>
            <a:r>
              <a:rPr lang="en-US" dirty="0"/>
              <a:t>deliver EAP to our global employees in the country where they live and work</a:t>
            </a:r>
          </a:p>
          <a:p>
            <a:pPr marL="171450" indent="-171450">
              <a:buFontTx/>
              <a:buChar char="-"/>
            </a:pPr>
            <a:r>
              <a:rPr lang="en-US" dirty="0"/>
              <a:t>in the languages they use</a:t>
            </a:r>
          </a:p>
          <a:p>
            <a:pPr marL="171450" indent="-171450">
              <a:buFontTx/>
              <a:buChar char="-"/>
            </a:pPr>
            <a:r>
              <a:rPr lang="en-US" dirty="0"/>
              <a:t>and in their local culture.  </a:t>
            </a:r>
          </a:p>
          <a:p>
            <a:pPr marL="171450" indent="-171450">
              <a:buFontTx/>
              <a:buChar char="-"/>
            </a:pPr>
            <a:endParaRPr lang="en-US" dirty="0"/>
          </a:p>
          <a:p>
            <a:pPr marL="0" indent="0">
              <a:buFontTx/>
              <a:buNone/>
            </a:pPr>
            <a:r>
              <a:rPr lang="en-US" dirty="0"/>
              <a:t>When you call the EAP, it rings in your country and is answered in your language.  Visit workhealthlife.com/caterpillar for a list of EAP contact information by country.</a:t>
            </a:r>
          </a:p>
        </p:txBody>
      </p:sp>
      <p:sp>
        <p:nvSpPr>
          <p:cNvPr id="4" name="Slide Number Placeholder 3"/>
          <p:cNvSpPr>
            <a:spLocks noGrp="1"/>
          </p:cNvSpPr>
          <p:nvPr>
            <p:ph type="sldNum" sz="quarter" idx="10"/>
          </p:nvPr>
        </p:nvSpPr>
        <p:spPr/>
        <p:txBody>
          <a:bodyPr/>
          <a:lstStyle/>
          <a:p>
            <a:fld id="{1479FEBA-4E51-4B30-8CF4-0F91434A214E}" type="slidenum">
              <a:rPr lang="en-US" smtClean="0"/>
              <a:t>11</a:t>
            </a:fld>
            <a:endParaRPr lang="en-US"/>
          </a:p>
        </p:txBody>
      </p:sp>
    </p:spTree>
    <p:extLst>
      <p:ext uri="{BB962C8B-B14F-4D97-AF65-F5344CB8AC3E}">
        <p14:creationId xmlns:p14="http://schemas.microsoft.com/office/powerpoint/2010/main" val="4263451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391" y="2614520"/>
            <a:ext cx="6173808" cy="1043080"/>
          </a:xfrm>
          <a:prstGeom prst="rect">
            <a:avLst/>
          </a:prstGeom>
        </p:spPr>
        <p:txBody>
          <a:bodyPr>
            <a:normAutofit/>
          </a:bodyPr>
          <a:lstStyle>
            <a:lvl1pPr>
              <a:defRPr sz="3001"/>
            </a:lvl1pPr>
          </a:lstStyle>
          <a:p>
            <a:r>
              <a:rPr lang="en-US" dirty="0"/>
              <a:t>Click to edit Master title style</a:t>
            </a:r>
          </a:p>
        </p:txBody>
      </p:sp>
      <p:sp>
        <p:nvSpPr>
          <p:cNvPr id="3" name="Subtitle 2"/>
          <p:cNvSpPr>
            <a:spLocks noGrp="1"/>
          </p:cNvSpPr>
          <p:nvPr>
            <p:ph type="subTitle" idx="1"/>
          </p:nvPr>
        </p:nvSpPr>
        <p:spPr>
          <a:xfrm>
            <a:off x="684391" y="3733800"/>
            <a:ext cx="6173808" cy="1371600"/>
          </a:xfrm>
          <a:prstGeom prst="rect">
            <a:avLst/>
          </a:prstGeom>
        </p:spPr>
        <p:txBody>
          <a:bodyPr>
            <a:normAutofit/>
          </a:bodyPr>
          <a:lstStyle>
            <a:lvl1pPr marL="0" indent="0" algn="l">
              <a:buNone/>
              <a:defRPr sz="2101">
                <a:solidFill>
                  <a:srgbClr val="FFFFFF"/>
                </a:solidFill>
              </a:defRPr>
            </a:lvl1pPr>
            <a:lvl2pPr marL="342997" indent="0" algn="ctr">
              <a:buNone/>
              <a:defRPr>
                <a:solidFill>
                  <a:schemeClr val="tx1">
                    <a:tint val="75000"/>
                  </a:schemeClr>
                </a:solidFill>
              </a:defRPr>
            </a:lvl2pPr>
            <a:lvl3pPr marL="685994" indent="0" algn="ctr">
              <a:buNone/>
              <a:defRPr>
                <a:solidFill>
                  <a:schemeClr val="tx1">
                    <a:tint val="75000"/>
                  </a:schemeClr>
                </a:solidFill>
              </a:defRPr>
            </a:lvl3pPr>
            <a:lvl4pPr marL="1028991" indent="0" algn="ctr">
              <a:buNone/>
              <a:defRPr>
                <a:solidFill>
                  <a:schemeClr val="tx1">
                    <a:tint val="75000"/>
                  </a:schemeClr>
                </a:solidFill>
              </a:defRPr>
            </a:lvl4pPr>
            <a:lvl5pPr marL="1371989" indent="0" algn="ctr">
              <a:buNone/>
              <a:defRPr>
                <a:solidFill>
                  <a:schemeClr val="tx1">
                    <a:tint val="75000"/>
                  </a:schemeClr>
                </a:solidFill>
              </a:defRPr>
            </a:lvl5pPr>
            <a:lvl6pPr marL="1714986" indent="0" algn="ctr">
              <a:buNone/>
              <a:defRPr>
                <a:solidFill>
                  <a:schemeClr val="tx1">
                    <a:tint val="75000"/>
                  </a:schemeClr>
                </a:solidFill>
              </a:defRPr>
            </a:lvl6pPr>
            <a:lvl7pPr marL="2057983" indent="0" algn="ctr">
              <a:buNone/>
              <a:defRPr>
                <a:solidFill>
                  <a:schemeClr val="tx1">
                    <a:tint val="75000"/>
                  </a:schemeClr>
                </a:solidFill>
              </a:defRPr>
            </a:lvl7pPr>
            <a:lvl8pPr marL="2400980" indent="0" algn="ctr">
              <a:buNone/>
              <a:defRPr>
                <a:solidFill>
                  <a:schemeClr val="tx1">
                    <a:tint val="75000"/>
                  </a:schemeClr>
                </a:solidFill>
              </a:defRPr>
            </a:lvl8pPr>
            <a:lvl9pPr marL="2743977" indent="0" algn="ctr">
              <a:buNone/>
              <a:defRPr>
                <a:solidFill>
                  <a:schemeClr val="tx1">
                    <a:tint val="75000"/>
                  </a:schemeClr>
                </a:solidFill>
              </a:defRPr>
            </a:lvl9pPr>
          </a:lstStyle>
          <a:p>
            <a:r>
              <a:rPr lang="en-US" dirty="0"/>
              <a:t>Click to edit Master subtitle style</a:t>
            </a:r>
          </a:p>
        </p:txBody>
      </p:sp>
      <p:pic>
        <p:nvPicPr>
          <p:cNvPr id="9"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464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B6463052-271A-4F79-8A62-353409C0B1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69988" y="1173163"/>
            <a:ext cx="9766300" cy="326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0901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4589C552-3AF0-4A6F-9080-9054F0DF4F6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4263" y="1173163"/>
            <a:ext cx="10134600" cy="41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892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2589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17 Corporate Strateg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1960"/>
          </a:xfrm>
        </p:spPr>
        <p:txBody>
          <a:bodyPr/>
          <a:lstStyle/>
          <a:p>
            <a:r>
              <a:rPr lang="en-US" dirty="0"/>
              <a:t>Click to edit Master title style</a:t>
            </a:r>
          </a:p>
        </p:txBody>
      </p:sp>
      <p:sp>
        <p:nvSpPr>
          <p:cNvPr id="3" name="Content Placeholder 2"/>
          <p:cNvSpPr>
            <a:spLocks noGrp="1"/>
          </p:cNvSpPr>
          <p:nvPr>
            <p:ph idx="1"/>
          </p:nvPr>
        </p:nvSpPr>
        <p:spPr/>
        <p:txBody>
          <a:bodyPr/>
          <a:lstStyle>
            <a:lvl2pPr marL="685800" indent="-228600">
              <a:buFont typeface="Arial Narrow" panose="020B0606020202030204" pitchFamily="34" charset="0"/>
              <a:buChar char="−"/>
              <a:defRPr/>
            </a:lvl2pPr>
            <a:lvl3pPr marL="1143000" indent="-228600">
              <a:buFont typeface="Wingdings" panose="05000000000000000000" pitchFamily="2" charset="2"/>
              <a:buChar char="§"/>
              <a:defRPr/>
            </a:lvl3pPr>
            <a:lvl4pPr marL="1600200" indent="-228600">
              <a:buFont typeface="Arial Narrow" panose="020B060602020203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838200" y="897085"/>
            <a:ext cx="10515600" cy="295275"/>
          </a:xfrm>
        </p:spPr>
        <p:txBody>
          <a:bodyPr>
            <a:noAutofit/>
          </a:bodyPr>
          <a:lstStyle>
            <a:lvl1pPr marL="0" indent="0">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075989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1960"/>
          </a:xfrm>
        </p:spPr>
        <p:txBody>
          <a:bodyPr/>
          <a:lstStyle/>
          <a:p>
            <a:r>
              <a:rPr lang="en-US"/>
              <a:t>Click to edit Master title style</a:t>
            </a:r>
          </a:p>
        </p:txBody>
      </p:sp>
      <p:sp>
        <p:nvSpPr>
          <p:cNvPr id="3" name="Content Placeholder 2"/>
          <p:cNvSpPr>
            <a:spLocks noGrp="1"/>
          </p:cNvSpPr>
          <p:nvPr>
            <p:ph sz="half" idx="1"/>
          </p:nvPr>
        </p:nvSpPr>
        <p:spPr>
          <a:xfrm>
            <a:off x="838200" y="1600201"/>
            <a:ext cx="5181600" cy="41999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1"/>
            <a:ext cx="5181600" cy="41999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838200" y="897085"/>
            <a:ext cx="10515600" cy="295275"/>
          </a:xfrm>
        </p:spPr>
        <p:txBody>
          <a:bodyPr>
            <a:noAutofit/>
          </a:bodyPr>
          <a:lstStyle>
            <a:lvl1pPr marL="0" indent="0">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739397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531960"/>
          </a:xfrm>
        </p:spPr>
        <p:txBody>
          <a:bodyPr/>
          <a:lstStyle/>
          <a:p>
            <a:r>
              <a:rPr lang="en-US"/>
              <a:t>Click to edit Master title style</a:t>
            </a:r>
          </a:p>
        </p:txBody>
      </p:sp>
      <p:sp>
        <p:nvSpPr>
          <p:cNvPr id="3" name="Text Placeholder 2"/>
          <p:cNvSpPr>
            <a:spLocks noGrp="1"/>
          </p:cNvSpPr>
          <p:nvPr>
            <p:ph type="body" idx="1"/>
          </p:nvPr>
        </p:nvSpPr>
        <p:spPr>
          <a:xfrm>
            <a:off x="839788" y="1600200"/>
            <a:ext cx="5157787" cy="528638"/>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209801"/>
            <a:ext cx="5157787" cy="30596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00200"/>
            <a:ext cx="5183188" cy="528638"/>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209801"/>
            <a:ext cx="5183188" cy="30596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p:cNvSpPr>
            <a:spLocks noGrp="1"/>
          </p:cNvSpPr>
          <p:nvPr>
            <p:ph type="body" sz="quarter" idx="13"/>
          </p:nvPr>
        </p:nvSpPr>
        <p:spPr>
          <a:xfrm>
            <a:off x="838200" y="897085"/>
            <a:ext cx="10515600" cy="295275"/>
          </a:xfrm>
        </p:spPr>
        <p:txBody>
          <a:bodyPr>
            <a:noAutofit/>
          </a:bodyPr>
          <a:lstStyle>
            <a:lvl1pPr marL="0" indent="0">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974731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7"/>
          <p:cNvSpPr>
            <a:spLocks noGrp="1"/>
          </p:cNvSpPr>
          <p:nvPr>
            <p:ph type="body" sz="quarter" idx="13"/>
          </p:nvPr>
        </p:nvSpPr>
        <p:spPr>
          <a:xfrm>
            <a:off x="838200" y="897085"/>
            <a:ext cx="10515600" cy="295275"/>
          </a:xfrm>
        </p:spPr>
        <p:txBody>
          <a:bodyPr>
            <a:noAutofit/>
          </a:bodyPr>
          <a:lstStyle>
            <a:lvl1pPr marL="0" indent="0">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087516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110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39875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118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30519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018528"/>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399"/>
            <a:ext cx="3932237" cy="31428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67534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6"/>
            <a:ext cx="10515600" cy="58654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219201"/>
            <a:ext cx="10515600" cy="49069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811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E07C26D0-3FBE-4CD6-9C6B-339106FCB1F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4391" y="2614520"/>
            <a:ext cx="6173808" cy="1043080"/>
          </a:xfrm>
          <a:prstGeom prst="rect">
            <a:avLst/>
          </a:prstGeom>
        </p:spPr>
        <p:txBody>
          <a:bodyPr>
            <a:normAutofit/>
          </a:bodyPr>
          <a:lstStyle>
            <a:lvl1pPr>
              <a:defRPr sz="3001"/>
            </a:lvl1pPr>
          </a:lstStyle>
          <a:p>
            <a:r>
              <a:rPr lang="en-US" dirty="0"/>
              <a:t>Click to edit Master title style</a:t>
            </a:r>
          </a:p>
        </p:txBody>
      </p:sp>
      <p:sp>
        <p:nvSpPr>
          <p:cNvPr id="3" name="Subtitle 2"/>
          <p:cNvSpPr>
            <a:spLocks noGrp="1"/>
          </p:cNvSpPr>
          <p:nvPr>
            <p:ph type="subTitle" idx="1"/>
          </p:nvPr>
        </p:nvSpPr>
        <p:spPr>
          <a:xfrm>
            <a:off x="684391" y="3733800"/>
            <a:ext cx="6173808" cy="1371600"/>
          </a:xfrm>
          <a:prstGeom prst="rect">
            <a:avLst/>
          </a:prstGeom>
        </p:spPr>
        <p:txBody>
          <a:bodyPr>
            <a:normAutofit/>
          </a:bodyPr>
          <a:lstStyle>
            <a:lvl1pPr marL="0" indent="0" algn="l">
              <a:buNone/>
              <a:defRPr sz="2101">
                <a:solidFill>
                  <a:srgbClr val="FFFFFF"/>
                </a:solidFill>
              </a:defRPr>
            </a:lvl1pPr>
            <a:lvl2pPr marL="342997" indent="0" algn="ctr">
              <a:buNone/>
              <a:defRPr>
                <a:solidFill>
                  <a:schemeClr val="tx1">
                    <a:tint val="75000"/>
                  </a:schemeClr>
                </a:solidFill>
              </a:defRPr>
            </a:lvl2pPr>
            <a:lvl3pPr marL="685994" indent="0" algn="ctr">
              <a:buNone/>
              <a:defRPr>
                <a:solidFill>
                  <a:schemeClr val="tx1">
                    <a:tint val="75000"/>
                  </a:schemeClr>
                </a:solidFill>
              </a:defRPr>
            </a:lvl3pPr>
            <a:lvl4pPr marL="1028991" indent="0" algn="ctr">
              <a:buNone/>
              <a:defRPr>
                <a:solidFill>
                  <a:schemeClr val="tx1">
                    <a:tint val="75000"/>
                  </a:schemeClr>
                </a:solidFill>
              </a:defRPr>
            </a:lvl4pPr>
            <a:lvl5pPr marL="1371989" indent="0" algn="ctr">
              <a:buNone/>
              <a:defRPr>
                <a:solidFill>
                  <a:schemeClr val="tx1">
                    <a:tint val="75000"/>
                  </a:schemeClr>
                </a:solidFill>
              </a:defRPr>
            </a:lvl5pPr>
            <a:lvl6pPr marL="1714986" indent="0" algn="ctr">
              <a:buNone/>
              <a:defRPr>
                <a:solidFill>
                  <a:schemeClr val="tx1">
                    <a:tint val="75000"/>
                  </a:schemeClr>
                </a:solidFill>
              </a:defRPr>
            </a:lvl6pPr>
            <a:lvl7pPr marL="2057983" indent="0" algn="ctr">
              <a:buNone/>
              <a:defRPr>
                <a:solidFill>
                  <a:schemeClr val="tx1">
                    <a:tint val="75000"/>
                  </a:schemeClr>
                </a:solidFill>
              </a:defRPr>
            </a:lvl7pPr>
            <a:lvl8pPr marL="2400980" indent="0" algn="ctr">
              <a:buNone/>
              <a:defRPr>
                <a:solidFill>
                  <a:schemeClr val="tx1">
                    <a:tint val="75000"/>
                  </a:schemeClr>
                </a:solidFill>
              </a:defRPr>
            </a:lvl8pPr>
            <a:lvl9pPr marL="2743977"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54963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254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6"/>
            <a:ext cx="10515600" cy="58654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219201"/>
            <a:ext cx="10515600" cy="49069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7796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36D7D-2315-48E0-A948-BA914551D07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CD54AF-0A8A-4253-ABDE-4DB4BD39C01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74608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00109-10E8-4A43-9700-9972B820338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6E0FA88-8616-49DB-8BB9-CD15B36D8A88}"/>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7276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ACACB-01B6-488B-BFA2-D2638FB91AC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ED7346-EC73-49D6-8A77-6B7172B5353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649183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23674-DEC1-40D0-929E-24EFF56ABF8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BF3E607-38C1-41F0-88CD-D3CAA2D5FC52}"/>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0454D5-7BC4-479C-AD6D-4D35CBE67231}"/>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0253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31565-8586-48BE-AB60-14C0CAD181F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1D5797A-ADEA-4D07-844F-6CB6537096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70439E4-01E5-426E-A889-2A8F2C36D6A0}"/>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9C6849-AD0C-439A-8721-02B31A1C3E7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626F142-6890-44DA-830A-4279F00857E5}"/>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57004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4878-A5E5-4033-8BAC-25569AE1472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14785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461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7459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51A34-C089-448B-B7DE-E06ED497E86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0A86BF-B3B8-4BAB-AF89-46700DA01D0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AE5B8B-5CB4-4EFD-89FF-F0DAE63747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562175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DB159-F87D-47B5-B910-417AC6992E3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6057BF-3675-422C-9BD0-7442C6A99F5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E1C27D6-8D0D-445E-81B9-CFCFCBD99C2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72DCEB-79BC-4B62-8BA8-FF7179F97460}"/>
              </a:ext>
            </a:extLst>
          </p:cNvPr>
          <p:cNvSpPr>
            <a:spLocks noGrp="1"/>
          </p:cNvSpPr>
          <p:nvPr>
            <p:ph type="dt" sz="half" idx="10"/>
          </p:nvPr>
        </p:nvSpPr>
        <p:spPr>
          <a:xfrm>
            <a:off x="838200" y="6356350"/>
            <a:ext cx="2743200" cy="365125"/>
          </a:xfrm>
          <a:prstGeom prst="rect">
            <a:avLst/>
          </a:prstGeom>
        </p:spPr>
        <p:txBody>
          <a:bodyPr/>
          <a:lstStyle/>
          <a:p>
            <a:fld id="{68927445-B13A-408D-8D11-37D87006AFEC}" type="datetimeFigureOut">
              <a:rPr lang="en-US" smtClean="0"/>
              <a:t>12/11/2018</a:t>
            </a:fld>
            <a:endParaRPr lang="en-US" dirty="0"/>
          </a:p>
        </p:txBody>
      </p:sp>
      <p:sp>
        <p:nvSpPr>
          <p:cNvPr id="6" name="Footer Placeholder 5">
            <a:extLst>
              <a:ext uri="{FF2B5EF4-FFF2-40B4-BE49-F238E27FC236}">
                <a16:creationId xmlns:a16="http://schemas.microsoft.com/office/drawing/2014/main" id="{B10CB17F-0621-48E8-A6FC-B880947AA44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D315EC30-A214-4E1E-8237-C472A490EF98}"/>
              </a:ext>
            </a:extLst>
          </p:cNvPr>
          <p:cNvSpPr>
            <a:spLocks noGrp="1"/>
          </p:cNvSpPr>
          <p:nvPr>
            <p:ph type="sldNum" sz="quarter" idx="12"/>
          </p:nvPr>
        </p:nvSpPr>
        <p:spPr>
          <a:xfrm>
            <a:off x="8610600" y="6356350"/>
            <a:ext cx="2743200" cy="365125"/>
          </a:xfrm>
          <a:prstGeom prst="rect">
            <a:avLst/>
          </a:prstGeom>
        </p:spPr>
        <p:txBody>
          <a:bodyPr/>
          <a:lstStyle/>
          <a:p>
            <a:fld id="{615BFFFF-3FF4-4FE6-B450-875FB998573C}" type="slidenum">
              <a:rPr lang="en-US" smtClean="0"/>
              <a:t>‹#›</a:t>
            </a:fld>
            <a:endParaRPr lang="en-US" dirty="0"/>
          </a:p>
        </p:txBody>
      </p:sp>
    </p:spTree>
    <p:extLst>
      <p:ext uri="{BB962C8B-B14F-4D97-AF65-F5344CB8AC3E}">
        <p14:creationId xmlns:p14="http://schemas.microsoft.com/office/powerpoint/2010/main" val="6401242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3A504-4BAD-4FBA-9B61-AA44C768E5A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C5776E-CF1E-4714-A8EA-35891849E66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68727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59CA73-87FC-4926-BCF3-4385FE3B4CC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377135-BE94-455E-A398-65BE403C484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3675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ext Slide - Split">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762908" y="326608"/>
            <a:ext cx="10666186" cy="912038"/>
          </a:xfrm>
          <a:prstGeom prst="rect">
            <a:avLst/>
          </a:prstGeom>
        </p:spPr>
        <p:txBody>
          <a:bodyPr vert="horz" lIns="64291" tIns="32146" rIns="64291" bIns="32146" anchor="b"/>
          <a:lstStyle>
            <a:lvl1pPr algn="l">
              <a:lnSpc>
                <a:spcPct val="90000"/>
              </a:lnSpc>
              <a:defRPr sz="3400" b="1" baseline="0">
                <a:solidFill>
                  <a:srgbClr val="00ACCD"/>
                </a:solidFill>
                <a:latin typeface="Calibri"/>
                <a:cs typeface="Calibri"/>
              </a:defRPr>
            </a:lvl1pPr>
          </a:lstStyle>
          <a:p>
            <a:r>
              <a:rPr lang="en-CA" dirty="0"/>
              <a:t>Slide title</a:t>
            </a:r>
            <a:endParaRPr lang="en-US" dirty="0"/>
          </a:p>
        </p:txBody>
      </p:sp>
      <p:sp>
        <p:nvSpPr>
          <p:cNvPr id="8" name="Text Placeholder 5"/>
          <p:cNvSpPr>
            <a:spLocks noGrp="1"/>
          </p:cNvSpPr>
          <p:nvPr>
            <p:ph type="body" sz="quarter" idx="15" hasCustomPrompt="1"/>
          </p:nvPr>
        </p:nvSpPr>
        <p:spPr>
          <a:xfrm>
            <a:off x="762913" y="1851950"/>
            <a:ext cx="5134928" cy="3935786"/>
          </a:xfrm>
          <a:prstGeom prst="rect">
            <a:avLst/>
          </a:prstGeom>
        </p:spPr>
        <p:txBody>
          <a:bodyPr vert="horz" lIns="75935" tIns="0" rIns="64291" bIns="32146"/>
          <a:lstStyle>
            <a:lvl1pPr marL="321457" indent="-321457" algn="l">
              <a:spcAft>
                <a:spcPts val="422"/>
              </a:spcAft>
              <a:buFontTx/>
              <a:buBlip>
                <a:blip r:embed="rId2"/>
              </a:buBlip>
              <a:defRPr sz="2200" b="0">
                <a:solidFill>
                  <a:schemeClr val="tx1"/>
                </a:solidFill>
                <a:latin typeface="Calibri"/>
                <a:cs typeface="Calibri"/>
              </a:defRPr>
            </a:lvl1pPr>
            <a:lvl2pPr marL="632790" indent="-321457" algn="l">
              <a:spcAft>
                <a:spcPts val="422"/>
              </a:spcAft>
              <a:buSzPct val="100000"/>
              <a:buFontTx/>
              <a:buBlip>
                <a:blip r:embed="rId3"/>
              </a:buBlip>
              <a:defRPr sz="2100">
                <a:solidFill>
                  <a:schemeClr val="tx1"/>
                </a:solidFill>
                <a:latin typeface="Calibri"/>
                <a:cs typeface="Calibri"/>
              </a:defRPr>
            </a:lvl2pPr>
            <a:lvl3pPr marL="961841" indent="-321457" algn="l">
              <a:spcAft>
                <a:spcPts val="422"/>
              </a:spcAft>
              <a:buSzPct val="100000"/>
              <a:buFontTx/>
              <a:buBlip>
                <a:blip r:embed="rId4"/>
              </a:buBlip>
              <a:defRPr sz="2000" baseline="0">
                <a:solidFill>
                  <a:schemeClr val="tx1"/>
                </a:solidFill>
                <a:latin typeface="Calibri"/>
                <a:cs typeface="Calibri"/>
              </a:defRPr>
            </a:lvl3pPr>
            <a:lvl4pPr marL="1282481" indent="-321457" algn="l">
              <a:spcAft>
                <a:spcPts val="422"/>
              </a:spcAft>
              <a:buFont typeface="Wingdings" pitchFamily="2" charset="2"/>
              <a:buChar char="§"/>
              <a:defRPr sz="1700">
                <a:solidFill>
                  <a:schemeClr val="tx1"/>
                </a:solidFill>
                <a:latin typeface="Calibri"/>
                <a:cs typeface="Calibri"/>
              </a:defRPr>
            </a:lvl4pPr>
            <a:lvl5pPr marL="961841" indent="-321457" algn="l">
              <a:buFontTx/>
              <a:buBlip>
                <a:blip r:embed="rId4"/>
              </a:buBlip>
              <a:defRPr sz="1700">
                <a:solidFill>
                  <a:srgbClr val="636466"/>
                </a:solidFill>
                <a:latin typeface="Calibri"/>
                <a:cs typeface="Calibri"/>
              </a:defRPr>
            </a:lvl5pPr>
            <a:lvl6pPr marL="1160818" indent="-191981" algn="l">
              <a:buFont typeface="Wingdings" pitchFamily="2" charset="2"/>
              <a:buChar char="§"/>
              <a:tabLst>
                <a:tab pos="1160818" algn="l"/>
              </a:tabLst>
              <a:defRPr sz="1700">
                <a:solidFill>
                  <a:schemeClr val="tx2"/>
                </a:solidFill>
              </a:defRPr>
            </a:lvl6pPr>
          </a:lstStyle>
          <a:p>
            <a:pPr lvl="0"/>
            <a:r>
              <a:rPr lang="en-CA" dirty="0"/>
              <a:t>Bullet points</a:t>
            </a:r>
          </a:p>
          <a:p>
            <a:pPr lvl="1"/>
            <a:r>
              <a:rPr lang="en-CA" dirty="0"/>
              <a:t>Second level</a:t>
            </a:r>
          </a:p>
          <a:p>
            <a:pPr lvl="2"/>
            <a:r>
              <a:rPr lang="en-CA" dirty="0"/>
              <a:t>Third level</a:t>
            </a:r>
          </a:p>
          <a:p>
            <a:pPr lvl="3"/>
            <a:r>
              <a:rPr lang="en-CA" dirty="0"/>
              <a:t>Fourth level</a:t>
            </a:r>
          </a:p>
        </p:txBody>
      </p:sp>
      <p:sp>
        <p:nvSpPr>
          <p:cNvPr id="6" name="Text Placeholder 5"/>
          <p:cNvSpPr>
            <a:spLocks noGrp="1"/>
          </p:cNvSpPr>
          <p:nvPr>
            <p:ph type="body" sz="quarter" idx="17" hasCustomPrompt="1"/>
          </p:nvPr>
        </p:nvSpPr>
        <p:spPr>
          <a:xfrm>
            <a:off x="6310145" y="1851950"/>
            <a:ext cx="5128624" cy="3935786"/>
          </a:xfrm>
          <a:prstGeom prst="rect">
            <a:avLst/>
          </a:prstGeom>
        </p:spPr>
        <p:txBody>
          <a:bodyPr vert="horz" lIns="75935" tIns="0" rIns="64291" bIns="32146"/>
          <a:lstStyle>
            <a:lvl1pPr marL="321457" indent="-321457" algn="l">
              <a:spcAft>
                <a:spcPts val="422"/>
              </a:spcAft>
              <a:buFontTx/>
              <a:buBlip>
                <a:blip r:embed="rId2"/>
              </a:buBlip>
              <a:defRPr sz="2200" b="0">
                <a:solidFill>
                  <a:schemeClr val="tx1"/>
                </a:solidFill>
                <a:latin typeface="Calibri"/>
                <a:cs typeface="Calibri"/>
              </a:defRPr>
            </a:lvl1pPr>
            <a:lvl2pPr marL="632790" indent="-321457" algn="l">
              <a:spcAft>
                <a:spcPts val="422"/>
              </a:spcAft>
              <a:buSzPct val="100000"/>
              <a:buFontTx/>
              <a:buBlip>
                <a:blip r:embed="rId3"/>
              </a:buBlip>
              <a:defRPr sz="2100">
                <a:solidFill>
                  <a:schemeClr val="tx1"/>
                </a:solidFill>
                <a:latin typeface="Calibri"/>
                <a:cs typeface="Calibri"/>
              </a:defRPr>
            </a:lvl2pPr>
            <a:lvl3pPr marL="961841" indent="-321457" algn="l">
              <a:spcAft>
                <a:spcPts val="422"/>
              </a:spcAft>
              <a:buSzPct val="100000"/>
              <a:buFontTx/>
              <a:buBlip>
                <a:blip r:embed="rId4"/>
              </a:buBlip>
              <a:defRPr sz="2000" baseline="0">
                <a:solidFill>
                  <a:schemeClr val="tx1"/>
                </a:solidFill>
                <a:latin typeface="Calibri"/>
                <a:cs typeface="Calibri"/>
              </a:defRPr>
            </a:lvl3pPr>
            <a:lvl4pPr marL="1282481" indent="-321457" algn="l">
              <a:spcAft>
                <a:spcPts val="422"/>
              </a:spcAft>
              <a:buFont typeface="Wingdings" pitchFamily="2" charset="2"/>
              <a:buChar char="§"/>
              <a:defRPr sz="1700">
                <a:solidFill>
                  <a:schemeClr val="tx1"/>
                </a:solidFill>
                <a:latin typeface="Calibri"/>
                <a:cs typeface="Calibri"/>
              </a:defRPr>
            </a:lvl4pPr>
            <a:lvl5pPr marL="961841" indent="-321457" algn="l">
              <a:buFontTx/>
              <a:buBlip>
                <a:blip r:embed="rId4"/>
              </a:buBlip>
              <a:defRPr sz="1700">
                <a:solidFill>
                  <a:srgbClr val="636466"/>
                </a:solidFill>
                <a:latin typeface="Calibri"/>
                <a:cs typeface="Calibri"/>
              </a:defRPr>
            </a:lvl5pPr>
            <a:lvl6pPr marL="1160818" indent="-191981" algn="l">
              <a:buFont typeface="Wingdings" pitchFamily="2" charset="2"/>
              <a:buChar char="§"/>
              <a:tabLst>
                <a:tab pos="1160818" algn="l"/>
              </a:tabLst>
              <a:defRPr sz="1700">
                <a:solidFill>
                  <a:schemeClr val="tx2"/>
                </a:solidFill>
              </a:defRPr>
            </a:lvl6pPr>
          </a:lstStyle>
          <a:p>
            <a:pPr lvl="0"/>
            <a:r>
              <a:rPr lang="en-CA" dirty="0"/>
              <a:t>Bullet points</a:t>
            </a:r>
          </a:p>
          <a:p>
            <a:pPr lvl="1"/>
            <a:r>
              <a:rPr lang="en-CA" dirty="0"/>
              <a:t>Second level</a:t>
            </a:r>
          </a:p>
          <a:p>
            <a:pPr lvl="2"/>
            <a:r>
              <a:rPr lang="en-CA" dirty="0"/>
              <a:t>Third level</a:t>
            </a:r>
          </a:p>
          <a:p>
            <a:pPr lvl="3"/>
            <a:r>
              <a:rPr lang="en-CA" dirty="0"/>
              <a:t>Fourth level</a:t>
            </a:r>
          </a:p>
        </p:txBody>
      </p:sp>
    </p:spTree>
    <p:extLst>
      <p:ext uri="{BB962C8B-B14F-4D97-AF65-F5344CB8AC3E}">
        <p14:creationId xmlns:p14="http://schemas.microsoft.com/office/powerpoint/2010/main" val="68507350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asic Text Slide">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624418" y="404813"/>
            <a:ext cx="10943167" cy="833833"/>
          </a:xfrm>
          <a:prstGeom prst="rect">
            <a:avLst/>
          </a:prstGeom>
        </p:spPr>
        <p:txBody>
          <a:bodyPr vert="horz" lIns="0" tIns="32146" rIns="0" bIns="32146" anchor="b"/>
          <a:lstStyle>
            <a:lvl1pPr algn="l">
              <a:lnSpc>
                <a:spcPct val="90000"/>
              </a:lnSpc>
              <a:defRPr sz="2000" b="1" baseline="0">
                <a:solidFill>
                  <a:srgbClr val="00ACCD"/>
                </a:solidFill>
                <a:latin typeface="Calibri"/>
                <a:cs typeface="Calibri"/>
              </a:defRPr>
            </a:lvl1pPr>
          </a:lstStyle>
          <a:p>
            <a:r>
              <a:rPr lang="en-CA" dirty="0"/>
              <a:t>Slide title 1 col</a:t>
            </a:r>
            <a:endParaRPr lang="en-US" dirty="0"/>
          </a:p>
        </p:txBody>
      </p:sp>
      <p:sp>
        <p:nvSpPr>
          <p:cNvPr id="8" name="Text Placeholder 5"/>
          <p:cNvSpPr>
            <a:spLocks noGrp="1"/>
          </p:cNvSpPr>
          <p:nvPr>
            <p:ph type="body" sz="quarter" idx="15" hasCustomPrompt="1"/>
          </p:nvPr>
        </p:nvSpPr>
        <p:spPr>
          <a:xfrm>
            <a:off x="624418" y="1340768"/>
            <a:ext cx="10943167" cy="4896520"/>
          </a:xfrm>
          <a:prstGeom prst="rect">
            <a:avLst/>
          </a:prstGeom>
        </p:spPr>
        <p:txBody>
          <a:bodyPr vert="horz" lIns="0" tIns="0" rIns="0" bIns="36000"/>
          <a:lstStyle>
            <a:lvl1pPr marL="321457" indent="-321457" algn="l">
              <a:spcAft>
                <a:spcPts val="422"/>
              </a:spcAft>
              <a:buFontTx/>
              <a:buBlip>
                <a:blip r:embed="rId2"/>
              </a:buBlip>
              <a:defRPr sz="1600" b="0">
                <a:solidFill>
                  <a:schemeClr val="tx1"/>
                </a:solidFill>
                <a:latin typeface="Calibri"/>
                <a:cs typeface="Calibri"/>
              </a:defRPr>
            </a:lvl1pPr>
            <a:lvl2pPr marL="632790" indent="-321457" algn="l">
              <a:spcAft>
                <a:spcPts val="422"/>
              </a:spcAft>
              <a:buSzPct val="100000"/>
              <a:buFontTx/>
              <a:buBlip>
                <a:blip r:embed="rId3"/>
              </a:buBlip>
              <a:defRPr sz="1400">
                <a:solidFill>
                  <a:schemeClr val="tx1"/>
                </a:solidFill>
                <a:latin typeface="Calibri"/>
                <a:cs typeface="Calibri"/>
              </a:defRPr>
            </a:lvl2pPr>
            <a:lvl3pPr marL="961841" indent="-321457" algn="l">
              <a:spcAft>
                <a:spcPts val="422"/>
              </a:spcAft>
              <a:buSzPct val="100000"/>
              <a:buFontTx/>
              <a:buBlip>
                <a:blip r:embed="rId4"/>
              </a:buBlip>
              <a:defRPr sz="1200" baseline="0">
                <a:solidFill>
                  <a:schemeClr val="tx1"/>
                </a:solidFill>
                <a:latin typeface="Calibri"/>
                <a:cs typeface="Calibri"/>
              </a:defRPr>
            </a:lvl3pPr>
            <a:lvl4pPr marL="1282481" indent="-321457" algn="l">
              <a:spcAft>
                <a:spcPts val="422"/>
              </a:spcAft>
              <a:buFont typeface="Wingdings" pitchFamily="2" charset="2"/>
              <a:buChar char="§"/>
              <a:defRPr sz="1100">
                <a:solidFill>
                  <a:schemeClr val="tx1"/>
                </a:solidFill>
                <a:latin typeface="Calibri"/>
                <a:cs typeface="Calibri"/>
              </a:defRPr>
            </a:lvl4pPr>
            <a:lvl5pPr marL="961841" indent="-321457" algn="l">
              <a:buFontTx/>
              <a:buBlip>
                <a:blip r:embed="rId4"/>
              </a:buBlip>
              <a:defRPr sz="1700">
                <a:solidFill>
                  <a:srgbClr val="636466"/>
                </a:solidFill>
                <a:latin typeface="Calibri"/>
                <a:cs typeface="Calibri"/>
              </a:defRPr>
            </a:lvl5pPr>
            <a:lvl6pPr marL="1160818" indent="-191981" algn="l">
              <a:buFont typeface="Wingdings" pitchFamily="2" charset="2"/>
              <a:buChar char="§"/>
              <a:tabLst>
                <a:tab pos="1160818" algn="l"/>
              </a:tabLst>
              <a:defRPr sz="1700">
                <a:solidFill>
                  <a:schemeClr val="tx2"/>
                </a:solidFill>
              </a:defRPr>
            </a:lvl6pPr>
          </a:lstStyle>
          <a:p>
            <a:pPr lvl="0"/>
            <a:r>
              <a:rPr lang="en-CA" dirty="0"/>
              <a:t>Bullet points</a:t>
            </a:r>
          </a:p>
          <a:p>
            <a:pPr lvl="1"/>
            <a:r>
              <a:rPr lang="en-CA" dirty="0"/>
              <a:t>Second level</a:t>
            </a:r>
          </a:p>
          <a:p>
            <a:pPr lvl="2"/>
            <a:r>
              <a:rPr lang="en-CA" dirty="0"/>
              <a:t>Third level</a:t>
            </a:r>
          </a:p>
          <a:p>
            <a:pPr lvl="3"/>
            <a:r>
              <a:rPr lang="en-CA" dirty="0"/>
              <a:t>Fourth level</a:t>
            </a:r>
          </a:p>
        </p:txBody>
      </p:sp>
    </p:spTree>
    <p:extLst>
      <p:ext uri="{BB962C8B-B14F-4D97-AF65-F5344CB8AC3E}">
        <p14:creationId xmlns:p14="http://schemas.microsoft.com/office/powerpoint/2010/main" val="168842907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Basic Text Slide">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624418" y="404813"/>
            <a:ext cx="8175444" cy="833833"/>
          </a:xfrm>
          <a:prstGeom prst="rect">
            <a:avLst/>
          </a:prstGeom>
        </p:spPr>
        <p:txBody>
          <a:bodyPr vert="horz" lIns="0" tIns="32146" rIns="0" bIns="32146" anchor="b"/>
          <a:lstStyle>
            <a:lvl1pPr algn="l">
              <a:lnSpc>
                <a:spcPct val="90000"/>
              </a:lnSpc>
              <a:defRPr sz="2000" b="1" baseline="0">
                <a:solidFill>
                  <a:srgbClr val="00ACCD"/>
                </a:solidFill>
                <a:latin typeface="Calibri"/>
                <a:cs typeface="Calibri"/>
              </a:defRPr>
            </a:lvl1pPr>
          </a:lstStyle>
          <a:p>
            <a:r>
              <a:rPr lang="en-CA" dirty="0"/>
              <a:t>Slide title</a:t>
            </a:r>
            <a:endParaRPr lang="en-US" dirty="0"/>
          </a:p>
        </p:txBody>
      </p:sp>
      <p:sp>
        <p:nvSpPr>
          <p:cNvPr id="8" name="Text Placeholder 5"/>
          <p:cNvSpPr>
            <a:spLocks noGrp="1"/>
          </p:cNvSpPr>
          <p:nvPr>
            <p:ph type="body" sz="quarter" idx="15" hasCustomPrompt="1"/>
          </p:nvPr>
        </p:nvSpPr>
        <p:spPr>
          <a:xfrm>
            <a:off x="624418" y="1340768"/>
            <a:ext cx="8175444" cy="4896520"/>
          </a:xfrm>
          <a:prstGeom prst="rect">
            <a:avLst/>
          </a:prstGeom>
        </p:spPr>
        <p:txBody>
          <a:bodyPr vert="horz" lIns="0" tIns="0" rIns="0" bIns="36000" numCol="1" spcCol="360000"/>
          <a:lstStyle>
            <a:lvl1pPr marL="321457" indent="-321457" algn="l">
              <a:spcAft>
                <a:spcPts val="422"/>
              </a:spcAft>
              <a:buFontTx/>
              <a:buBlip>
                <a:blip r:embed="rId2"/>
              </a:buBlip>
              <a:defRPr sz="1600" b="0">
                <a:solidFill>
                  <a:schemeClr val="tx1"/>
                </a:solidFill>
                <a:latin typeface="Calibri"/>
                <a:cs typeface="Calibri"/>
              </a:defRPr>
            </a:lvl1pPr>
            <a:lvl2pPr marL="632790" indent="-321457" algn="l">
              <a:spcAft>
                <a:spcPts val="422"/>
              </a:spcAft>
              <a:buSzPct val="100000"/>
              <a:buFontTx/>
              <a:buBlip>
                <a:blip r:embed="rId3"/>
              </a:buBlip>
              <a:defRPr sz="1400">
                <a:solidFill>
                  <a:schemeClr val="tx1"/>
                </a:solidFill>
                <a:latin typeface="Calibri"/>
                <a:cs typeface="Calibri"/>
              </a:defRPr>
            </a:lvl2pPr>
            <a:lvl3pPr marL="961841" indent="-321457" algn="l">
              <a:spcAft>
                <a:spcPts val="422"/>
              </a:spcAft>
              <a:buSzPct val="100000"/>
              <a:buFontTx/>
              <a:buBlip>
                <a:blip r:embed="rId4"/>
              </a:buBlip>
              <a:defRPr sz="1200" baseline="0">
                <a:solidFill>
                  <a:schemeClr val="tx1"/>
                </a:solidFill>
                <a:latin typeface="Calibri"/>
                <a:cs typeface="Calibri"/>
              </a:defRPr>
            </a:lvl3pPr>
            <a:lvl4pPr marL="1282481" indent="-321457" algn="l">
              <a:spcAft>
                <a:spcPts val="422"/>
              </a:spcAft>
              <a:buFont typeface="Wingdings" pitchFamily="2" charset="2"/>
              <a:buChar char="§"/>
              <a:defRPr sz="1100">
                <a:solidFill>
                  <a:schemeClr val="tx1"/>
                </a:solidFill>
                <a:latin typeface="Calibri"/>
                <a:cs typeface="Calibri"/>
              </a:defRPr>
            </a:lvl4pPr>
            <a:lvl5pPr marL="961841" indent="-321457" algn="l">
              <a:buFontTx/>
              <a:buBlip>
                <a:blip r:embed="rId4"/>
              </a:buBlip>
              <a:defRPr sz="1700">
                <a:solidFill>
                  <a:srgbClr val="636466"/>
                </a:solidFill>
                <a:latin typeface="Calibri"/>
                <a:cs typeface="Calibri"/>
              </a:defRPr>
            </a:lvl5pPr>
            <a:lvl6pPr marL="1160818" indent="-191981" algn="l">
              <a:buFont typeface="Wingdings" pitchFamily="2" charset="2"/>
              <a:buChar char="§"/>
              <a:tabLst>
                <a:tab pos="1160818" algn="l"/>
              </a:tabLst>
              <a:defRPr sz="1700">
                <a:solidFill>
                  <a:schemeClr val="tx2"/>
                </a:solidFill>
              </a:defRPr>
            </a:lvl6pPr>
          </a:lstStyle>
          <a:p>
            <a:pPr lvl="0"/>
            <a:r>
              <a:rPr lang="en-CA" dirty="0"/>
              <a:t>Bullet points</a:t>
            </a:r>
          </a:p>
          <a:p>
            <a:pPr lvl="1"/>
            <a:r>
              <a:rPr lang="en-CA" dirty="0"/>
              <a:t>Second level</a:t>
            </a:r>
          </a:p>
          <a:p>
            <a:pPr lvl="2"/>
            <a:r>
              <a:rPr lang="en-CA" dirty="0"/>
              <a:t>Third level</a:t>
            </a:r>
          </a:p>
          <a:p>
            <a:pPr lvl="3"/>
            <a:r>
              <a:rPr lang="en-CA" dirty="0"/>
              <a:t>Fourth level</a:t>
            </a:r>
          </a:p>
        </p:txBody>
      </p:sp>
    </p:spTree>
    <p:extLst>
      <p:ext uri="{BB962C8B-B14F-4D97-AF65-F5344CB8AC3E}">
        <p14:creationId xmlns:p14="http://schemas.microsoft.com/office/powerpoint/2010/main" val="111401407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391" y="2614520"/>
            <a:ext cx="6173808" cy="1043080"/>
          </a:xfrm>
          <a:prstGeom prst="rect">
            <a:avLst/>
          </a:prstGeom>
        </p:spPr>
        <p:txBody>
          <a:bodyPr>
            <a:normAutofit/>
          </a:bodyPr>
          <a:lstStyle>
            <a:lvl1pPr>
              <a:defRPr sz="3001"/>
            </a:lvl1pPr>
          </a:lstStyle>
          <a:p>
            <a:r>
              <a:rPr lang="en-US" dirty="0"/>
              <a:t>Click to edit Master title style</a:t>
            </a:r>
          </a:p>
        </p:txBody>
      </p:sp>
      <p:sp>
        <p:nvSpPr>
          <p:cNvPr id="3" name="Subtitle 2"/>
          <p:cNvSpPr>
            <a:spLocks noGrp="1"/>
          </p:cNvSpPr>
          <p:nvPr>
            <p:ph type="subTitle" idx="1"/>
          </p:nvPr>
        </p:nvSpPr>
        <p:spPr>
          <a:xfrm>
            <a:off x="684391" y="3733800"/>
            <a:ext cx="6173808" cy="1371600"/>
          </a:xfrm>
          <a:prstGeom prst="rect">
            <a:avLst/>
          </a:prstGeom>
        </p:spPr>
        <p:txBody>
          <a:bodyPr>
            <a:normAutofit/>
          </a:bodyPr>
          <a:lstStyle>
            <a:lvl1pPr marL="0" indent="0" algn="l">
              <a:buNone/>
              <a:defRPr sz="2101">
                <a:solidFill>
                  <a:srgbClr val="FFFFFF"/>
                </a:solidFill>
              </a:defRPr>
            </a:lvl1pPr>
            <a:lvl2pPr marL="342997" indent="0" algn="ctr">
              <a:buNone/>
              <a:defRPr>
                <a:solidFill>
                  <a:schemeClr val="tx1">
                    <a:tint val="75000"/>
                  </a:schemeClr>
                </a:solidFill>
              </a:defRPr>
            </a:lvl2pPr>
            <a:lvl3pPr marL="685994" indent="0" algn="ctr">
              <a:buNone/>
              <a:defRPr>
                <a:solidFill>
                  <a:schemeClr val="tx1">
                    <a:tint val="75000"/>
                  </a:schemeClr>
                </a:solidFill>
              </a:defRPr>
            </a:lvl3pPr>
            <a:lvl4pPr marL="1028991" indent="0" algn="ctr">
              <a:buNone/>
              <a:defRPr>
                <a:solidFill>
                  <a:schemeClr val="tx1">
                    <a:tint val="75000"/>
                  </a:schemeClr>
                </a:solidFill>
              </a:defRPr>
            </a:lvl4pPr>
            <a:lvl5pPr marL="1371989" indent="0" algn="ctr">
              <a:buNone/>
              <a:defRPr>
                <a:solidFill>
                  <a:schemeClr val="tx1">
                    <a:tint val="75000"/>
                  </a:schemeClr>
                </a:solidFill>
              </a:defRPr>
            </a:lvl5pPr>
            <a:lvl6pPr marL="1714986" indent="0" algn="ctr">
              <a:buNone/>
              <a:defRPr>
                <a:solidFill>
                  <a:schemeClr val="tx1">
                    <a:tint val="75000"/>
                  </a:schemeClr>
                </a:solidFill>
              </a:defRPr>
            </a:lvl6pPr>
            <a:lvl7pPr marL="2057983" indent="0" algn="ctr">
              <a:buNone/>
              <a:defRPr>
                <a:solidFill>
                  <a:schemeClr val="tx1">
                    <a:tint val="75000"/>
                  </a:schemeClr>
                </a:solidFill>
              </a:defRPr>
            </a:lvl7pPr>
            <a:lvl8pPr marL="2400980" indent="0" algn="ctr">
              <a:buNone/>
              <a:defRPr>
                <a:solidFill>
                  <a:schemeClr val="tx1">
                    <a:tint val="75000"/>
                  </a:schemeClr>
                </a:solidFill>
              </a:defRPr>
            </a:lvl8pPr>
            <a:lvl9pPr marL="2743977" indent="0" algn="ctr">
              <a:buNone/>
              <a:defRPr>
                <a:solidFill>
                  <a:schemeClr val="tx1">
                    <a:tint val="75000"/>
                  </a:schemeClr>
                </a:solidFill>
              </a:defRPr>
            </a:lvl9pPr>
          </a:lstStyle>
          <a:p>
            <a:r>
              <a:rPr lang="en-US" dirty="0"/>
              <a:t>Click to edit Master subtitle style</a:t>
            </a:r>
          </a:p>
        </p:txBody>
      </p:sp>
      <p:pic>
        <p:nvPicPr>
          <p:cNvPr id="9"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4149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6"/>
            <a:ext cx="10515600" cy="58654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219201"/>
            <a:ext cx="10515600" cy="49069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19203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554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asic Text Slide">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624418" y="404813"/>
            <a:ext cx="10943167" cy="833833"/>
          </a:xfrm>
          <a:prstGeom prst="rect">
            <a:avLst/>
          </a:prstGeom>
        </p:spPr>
        <p:txBody>
          <a:bodyPr vert="horz" lIns="0" tIns="32146" rIns="0" bIns="32146" anchor="b"/>
          <a:lstStyle>
            <a:lvl1pPr algn="l">
              <a:lnSpc>
                <a:spcPct val="90000"/>
              </a:lnSpc>
              <a:defRPr sz="2000" b="1" baseline="0">
                <a:solidFill>
                  <a:srgbClr val="00ACCD"/>
                </a:solidFill>
                <a:latin typeface="Calibri"/>
                <a:cs typeface="Calibri"/>
              </a:defRPr>
            </a:lvl1pPr>
          </a:lstStyle>
          <a:p>
            <a:r>
              <a:rPr lang="en-CA" dirty="0"/>
              <a:t>Slide title 1 col</a:t>
            </a:r>
            <a:endParaRPr lang="en-US" dirty="0"/>
          </a:p>
        </p:txBody>
      </p:sp>
      <p:sp>
        <p:nvSpPr>
          <p:cNvPr id="8" name="Text Placeholder 5"/>
          <p:cNvSpPr>
            <a:spLocks noGrp="1"/>
          </p:cNvSpPr>
          <p:nvPr>
            <p:ph type="body" sz="quarter" idx="15" hasCustomPrompt="1"/>
          </p:nvPr>
        </p:nvSpPr>
        <p:spPr>
          <a:xfrm>
            <a:off x="624418" y="1340768"/>
            <a:ext cx="10943167" cy="4896520"/>
          </a:xfrm>
          <a:prstGeom prst="rect">
            <a:avLst/>
          </a:prstGeom>
        </p:spPr>
        <p:txBody>
          <a:bodyPr vert="horz" lIns="0" tIns="0" rIns="0" bIns="36000"/>
          <a:lstStyle>
            <a:lvl1pPr marL="321457" indent="-321457" algn="l">
              <a:spcAft>
                <a:spcPts val="422"/>
              </a:spcAft>
              <a:buFontTx/>
              <a:buBlip>
                <a:blip r:embed="rId2"/>
              </a:buBlip>
              <a:defRPr sz="1600" b="0">
                <a:solidFill>
                  <a:schemeClr val="tx1"/>
                </a:solidFill>
                <a:latin typeface="Calibri"/>
                <a:cs typeface="Calibri"/>
              </a:defRPr>
            </a:lvl1pPr>
            <a:lvl2pPr marL="632790" indent="-321457" algn="l">
              <a:spcAft>
                <a:spcPts val="422"/>
              </a:spcAft>
              <a:buSzPct val="100000"/>
              <a:buFontTx/>
              <a:buBlip>
                <a:blip r:embed="rId3"/>
              </a:buBlip>
              <a:defRPr sz="1400">
                <a:solidFill>
                  <a:schemeClr val="tx1"/>
                </a:solidFill>
                <a:latin typeface="Calibri"/>
                <a:cs typeface="Calibri"/>
              </a:defRPr>
            </a:lvl2pPr>
            <a:lvl3pPr marL="961841" indent="-321457" algn="l">
              <a:spcAft>
                <a:spcPts val="422"/>
              </a:spcAft>
              <a:buSzPct val="100000"/>
              <a:buFontTx/>
              <a:buBlip>
                <a:blip r:embed="rId4"/>
              </a:buBlip>
              <a:defRPr sz="1200" baseline="0">
                <a:solidFill>
                  <a:schemeClr val="tx1"/>
                </a:solidFill>
                <a:latin typeface="Calibri"/>
                <a:cs typeface="Calibri"/>
              </a:defRPr>
            </a:lvl3pPr>
            <a:lvl4pPr marL="1282481" indent="-321457" algn="l">
              <a:spcAft>
                <a:spcPts val="422"/>
              </a:spcAft>
              <a:buFont typeface="Wingdings" pitchFamily="2" charset="2"/>
              <a:buChar char="§"/>
              <a:defRPr sz="1100">
                <a:solidFill>
                  <a:schemeClr val="tx1"/>
                </a:solidFill>
                <a:latin typeface="Calibri"/>
                <a:cs typeface="Calibri"/>
              </a:defRPr>
            </a:lvl4pPr>
            <a:lvl5pPr marL="961841" indent="-321457" algn="l">
              <a:buFontTx/>
              <a:buBlip>
                <a:blip r:embed="rId4"/>
              </a:buBlip>
              <a:defRPr sz="1700">
                <a:solidFill>
                  <a:srgbClr val="636466"/>
                </a:solidFill>
                <a:latin typeface="Calibri"/>
                <a:cs typeface="Calibri"/>
              </a:defRPr>
            </a:lvl5pPr>
            <a:lvl6pPr marL="1160818" indent="-191981" algn="l">
              <a:buFont typeface="Wingdings" pitchFamily="2" charset="2"/>
              <a:buChar char="§"/>
              <a:tabLst>
                <a:tab pos="1160818" algn="l"/>
              </a:tabLst>
              <a:defRPr sz="1700">
                <a:solidFill>
                  <a:schemeClr val="tx2"/>
                </a:solidFill>
              </a:defRPr>
            </a:lvl6pPr>
          </a:lstStyle>
          <a:p>
            <a:pPr lvl="0"/>
            <a:r>
              <a:rPr lang="en-CA" dirty="0"/>
              <a:t>Bullet points</a:t>
            </a:r>
          </a:p>
          <a:p>
            <a:pPr lvl="1"/>
            <a:r>
              <a:rPr lang="en-CA" dirty="0"/>
              <a:t>Second level</a:t>
            </a:r>
          </a:p>
          <a:p>
            <a:pPr lvl="2"/>
            <a:r>
              <a:rPr lang="en-CA" dirty="0"/>
              <a:t>Third level</a:t>
            </a:r>
          </a:p>
          <a:p>
            <a:pPr lvl="3"/>
            <a:r>
              <a:rPr lang="en-CA" dirty="0"/>
              <a:t>Fourth level</a:t>
            </a:r>
          </a:p>
        </p:txBody>
      </p:sp>
    </p:spTree>
    <p:extLst>
      <p:ext uri="{BB962C8B-B14F-4D97-AF65-F5344CB8AC3E}">
        <p14:creationId xmlns:p14="http://schemas.microsoft.com/office/powerpoint/2010/main" val="2122365631"/>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4948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Basic Text Slide">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624418" y="404813"/>
            <a:ext cx="10943167" cy="833833"/>
          </a:xfrm>
          <a:prstGeom prst="rect">
            <a:avLst/>
          </a:prstGeom>
        </p:spPr>
        <p:txBody>
          <a:bodyPr vert="horz" lIns="0" tIns="32146" rIns="0" bIns="32146" anchor="b"/>
          <a:lstStyle>
            <a:lvl1pPr algn="l">
              <a:lnSpc>
                <a:spcPct val="90000"/>
              </a:lnSpc>
              <a:defRPr sz="2000" b="1" baseline="0">
                <a:solidFill>
                  <a:srgbClr val="00ACCD"/>
                </a:solidFill>
                <a:latin typeface="Calibri"/>
                <a:cs typeface="Calibri"/>
              </a:defRPr>
            </a:lvl1pPr>
          </a:lstStyle>
          <a:p>
            <a:r>
              <a:rPr lang="en-CA" dirty="0"/>
              <a:t>Slide title 1 col</a:t>
            </a:r>
            <a:endParaRPr lang="en-US" dirty="0"/>
          </a:p>
        </p:txBody>
      </p:sp>
      <p:sp>
        <p:nvSpPr>
          <p:cNvPr id="8" name="Text Placeholder 5"/>
          <p:cNvSpPr>
            <a:spLocks noGrp="1"/>
          </p:cNvSpPr>
          <p:nvPr>
            <p:ph type="body" sz="quarter" idx="15" hasCustomPrompt="1"/>
          </p:nvPr>
        </p:nvSpPr>
        <p:spPr>
          <a:xfrm>
            <a:off x="624418" y="1340768"/>
            <a:ext cx="10943167" cy="4896520"/>
          </a:xfrm>
          <a:prstGeom prst="rect">
            <a:avLst/>
          </a:prstGeom>
        </p:spPr>
        <p:txBody>
          <a:bodyPr vert="horz" lIns="0" tIns="0" rIns="0" bIns="36000"/>
          <a:lstStyle>
            <a:lvl1pPr marL="321457" indent="-321457" algn="l">
              <a:spcAft>
                <a:spcPts val="422"/>
              </a:spcAft>
              <a:buFontTx/>
              <a:buBlip>
                <a:blip r:embed="rId2"/>
              </a:buBlip>
              <a:defRPr sz="1600" b="0">
                <a:solidFill>
                  <a:schemeClr val="tx1"/>
                </a:solidFill>
                <a:latin typeface="Calibri"/>
                <a:cs typeface="Calibri"/>
              </a:defRPr>
            </a:lvl1pPr>
            <a:lvl2pPr marL="632790" indent="-321457" algn="l">
              <a:spcAft>
                <a:spcPts val="422"/>
              </a:spcAft>
              <a:buSzPct val="100000"/>
              <a:buFontTx/>
              <a:buBlip>
                <a:blip r:embed="rId3"/>
              </a:buBlip>
              <a:defRPr sz="1400">
                <a:solidFill>
                  <a:schemeClr val="tx1"/>
                </a:solidFill>
                <a:latin typeface="Calibri"/>
                <a:cs typeface="Calibri"/>
              </a:defRPr>
            </a:lvl2pPr>
            <a:lvl3pPr marL="961841" indent="-321457" algn="l">
              <a:spcAft>
                <a:spcPts val="422"/>
              </a:spcAft>
              <a:buSzPct val="100000"/>
              <a:buFontTx/>
              <a:buBlip>
                <a:blip r:embed="rId4"/>
              </a:buBlip>
              <a:defRPr sz="1200" baseline="0">
                <a:solidFill>
                  <a:schemeClr val="tx1"/>
                </a:solidFill>
                <a:latin typeface="Calibri"/>
                <a:cs typeface="Calibri"/>
              </a:defRPr>
            </a:lvl3pPr>
            <a:lvl4pPr marL="1282481" indent="-321457" algn="l">
              <a:spcAft>
                <a:spcPts val="422"/>
              </a:spcAft>
              <a:buFont typeface="Wingdings" pitchFamily="2" charset="2"/>
              <a:buChar char="§"/>
              <a:defRPr sz="1100">
                <a:solidFill>
                  <a:schemeClr val="tx1"/>
                </a:solidFill>
                <a:latin typeface="Calibri"/>
                <a:cs typeface="Calibri"/>
              </a:defRPr>
            </a:lvl4pPr>
            <a:lvl5pPr marL="961841" indent="-321457" algn="l">
              <a:buFontTx/>
              <a:buBlip>
                <a:blip r:embed="rId4"/>
              </a:buBlip>
              <a:defRPr sz="1700">
                <a:solidFill>
                  <a:srgbClr val="636466"/>
                </a:solidFill>
                <a:latin typeface="Calibri"/>
                <a:cs typeface="Calibri"/>
              </a:defRPr>
            </a:lvl5pPr>
            <a:lvl6pPr marL="1160818" indent="-191981" algn="l">
              <a:buFont typeface="Wingdings" pitchFamily="2" charset="2"/>
              <a:buChar char="§"/>
              <a:tabLst>
                <a:tab pos="1160818" algn="l"/>
              </a:tabLst>
              <a:defRPr sz="1700">
                <a:solidFill>
                  <a:schemeClr val="tx2"/>
                </a:solidFill>
              </a:defRPr>
            </a:lvl6pPr>
          </a:lstStyle>
          <a:p>
            <a:pPr lvl="0"/>
            <a:r>
              <a:rPr lang="en-CA" dirty="0"/>
              <a:t>Bullet points</a:t>
            </a:r>
          </a:p>
          <a:p>
            <a:pPr lvl="1"/>
            <a:r>
              <a:rPr lang="en-CA" dirty="0"/>
              <a:t>Second level</a:t>
            </a:r>
          </a:p>
          <a:p>
            <a:pPr lvl="2"/>
            <a:r>
              <a:rPr lang="en-CA" dirty="0"/>
              <a:t>Third level</a:t>
            </a:r>
          </a:p>
          <a:p>
            <a:pPr lvl="3"/>
            <a:r>
              <a:rPr lang="en-CA" dirty="0"/>
              <a:t>Fourth level</a:t>
            </a:r>
          </a:p>
        </p:txBody>
      </p:sp>
    </p:spTree>
    <p:extLst>
      <p:ext uri="{BB962C8B-B14F-4D97-AF65-F5344CB8AC3E}">
        <p14:creationId xmlns:p14="http://schemas.microsoft.com/office/powerpoint/2010/main" val="63345731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Basic Text Slide">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624418" y="404813"/>
            <a:ext cx="8175444" cy="833833"/>
          </a:xfrm>
          <a:prstGeom prst="rect">
            <a:avLst/>
          </a:prstGeom>
        </p:spPr>
        <p:txBody>
          <a:bodyPr vert="horz" lIns="0" tIns="32146" rIns="0" bIns="32146" anchor="b"/>
          <a:lstStyle>
            <a:lvl1pPr algn="l">
              <a:lnSpc>
                <a:spcPct val="90000"/>
              </a:lnSpc>
              <a:defRPr sz="2000" b="1" baseline="0">
                <a:solidFill>
                  <a:srgbClr val="00ACCD"/>
                </a:solidFill>
                <a:latin typeface="Calibri"/>
                <a:cs typeface="Calibri"/>
              </a:defRPr>
            </a:lvl1pPr>
          </a:lstStyle>
          <a:p>
            <a:r>
              <a:rPr lang="en-CA" dirty="0"/>
              <a:t>Slide title</a:t>
            </a:r>
            <a:endParaRPr lang="en-US" dirty="0"/>
          </a:p>
        </p:txBody>
      </p:sp>
      <p:sp>
        <p:nvSpPr>
          <p:cNvPr id="8" name="Text Placeholder 5"/>
          <p:cNvSpPr>
            <a:spLocks noGrp="1"/>
          </p:cNvSpPr>
          <p:nvPr>
            <p:ph type="body" sz="quarter" idx="15" hasCustomPrompt="1"/>
          </p:nvPr>
        </p:nvSpPr>
        <p:spPr>
          <a:xfrm>
            <a:off x="624418" y="1340768"/>
            <a:ext cx="8175444" cy="4896520"/>
          </a:xfrm>
          <a:prstGeom prst="rect">
            <a:avLst/>
          </a:prstGeom>
        </p:spPr>
        <p:txBody>
          <a:bodyPr vert="horz" lIns="0" tIns="0" rIns="0" bIns="36000" numCol="1" spcCol="360000"/>
          <a:lstStyle>
            <a:lvl1pPr marL="321457" indent="-321457" algn="l">
              <a:spcAft>
                <a:spcPts val="422"/>
              </a:spcAft>
              <a:buFontTx/>
              <a:buBlip>
                <a:blip r:embed="rId2"/>
              </a:buBlip>
              <a:defRPr sz="1600" b="0">
                <a:solidFill>
                  <a:schemeClr val="tx1"/>
                </a:solidFill>
                <a:latin typeface="Calibri"/>
                <a:cs typeface="Calibri"/>
              </a:defRPr>
            </a:lvl1pPr>
            <a:lvl2pPr marL="632790" indent="-321457" algn="l">
              <a:spcAft>
                <a:spcPts val="422"/>
              </a:spcAft>
              <a:buSzPct val="100000"/>
              <a:buFontTx/>
              <a:buBlip>
                <a:blip r:embed="rId3"/>
              </a:buBlip>
              <a:defRPr sz="1400">
                <a:solidFill>
                  <a:schemeClr val="tx1"/>
                </a:solidFill>
                <a:latin typeface="Calibri"/>
                <a:cs typeface="Calibri"/>
              </a:defRPr>
            </a:lvl2pPr>
            <a:lvl3pPr marL="961841" indent="-321457" algn="l">
              <a:spcAft>
                <a:spcPts val="422"/>
              </a:spcAft>
              <a:buSzPct val="100000"/>
              <a:buFontTx/>
              <a:buBlip>
                <a:blip r:embed="rId4"/>
              </a:buBlip>
              <a:defRPr sz="1200" baseline="0">
                <a:solidFill>
                  <a:schemeClr val="tx1"/>
                </a:solidFill>
                <a:latin typeface="Calibri"/>
                <a:cs typeface="Calibri"/>
              </a:defRPr>
            </a:lvl3pPr>
            <a:lvl4pPr marL="1282481" indent="-321457" algn="l">
              <a:spcAft>
                <a:spcPts val="422"/>
              </a:spcAft>
              <a:buFont typeface="Wingdings" pitchFamily="2" charset="2"/>
              <a:buChar char="§"/>
              <a:defRPr sz="1100">
                <a:solidFill>
                  <a:schemeClr val="tx1"/>
                </a:solidFill>
                <a:latin typeface="Calibri"/>
                <a:cs typeface="Calibri"/>
              </a:defRPr>
            </a:lvl4pPr>
            <a:lvl5pPr marL="961841" indent="-321457" algn="l">
              <a:buFontTx/>
              <a:buBlip>
                <a:blip r:embed="rId4"/>
              </a:buBlip>
              <a:defRPr sz="1700">
                <a:solidFill>
                  <a:srgbClr val="636466"/>
                </a:solidFill>
                <a:latin typeface="Calibri"/>
                <a:cs typeface="Calibri"/>
              </a:defRPr>
            </a:lvl5pPr>
            <a:lvl6pPr marL="1160818" indent="-191981" algn="l">
              <a:buFont typeface="Wingdings" pitchFamily="2" charset="2"/>
              <a:buChar char="§"/>
              <a:tabLst>
                <a:tab pos="1160818" algn="l"/>
              </a:tabLst>
              <a:defRPr sz="1700">
                <a:solidFill>
                  <a:schemeClr val="tx2"/>
                </a:solidFill>
              </a:defRPr>
            </a:lvl6pPr>
          </a:lstStyle>
          <a:p>
            <a:pPr lvl="0"/>
            <a:r>
              <a:rPr lang="en-CA" dirty="0"/>
              <a:t>Bullet points</a:t>
            </a:r>
          </a:p>
          <a:p>
            <a:pPr lvl="1"/>
            <a:r>
              <a:rPr lang="en-CA" dirty="0"/>
              <a:t>Second level</a:t>
            </a:r>
          </a:p>
          <a:p>
            <a:pPr lvl="2"/>
            <a:r>
              <a:rPr lang="en-CA" dirty="0"/>
              <a:t>Third level</a:t>
            </a:r>
          </a:p>
          <a:p>
            <a:pPr lvl="3"/>
            <a:r>
              <a:rPr lang="en-CA" dirty="0"/>
              <a:t>Fourth level</a:t>
            </a:r>
          </a:p>
        </p:txBody>
      </p:sp>
    </p:spTree>
    <p:extLst>
      <p:ext uri="{BB962C8B-B14F-4D97-AF65-F5344CB8AC3E}">
        <p14:creationId xmlns:p14="http://schemas.microsoft.com/office/powerpoint/2010/main" val="109300201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ext Slide - Split">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762908" y="326608"/>
            <a:ext cx="10666186" cy="912038"/>
          </a:xfrm>
          <a:prstGeom prst="rect">
            <a:avLst/>
          </a:prstGeom>
        </p:spPr>
        <p:txBody>
          <a:bodyPr vert="horz" lIns="64291" tIns="32146" rIns="64291" bIns="32146" anchor="b"/>
          <a:lstStyle>
            <a:lvl1pPr algn="l">
              <a:lnSpc>
                <a:spcPct val="90000"/>
              </a:lnSpc>
              <a:defRPr sz="3400" b="1" baseline="0">
                <a:solidFill>
                  <a:srgbClr val="00ACCD"/>
                </a:solidFill>
                <a:latin typeface="Calibri"/>
                <a:cs typeface="Calibri"/>
              </a:defRPr>
            </a:lvl1pPr>
          </a:lstStyle>
          <a:p>
            <a:r>
              <a:rPr lang="en-CA" dirty="0"/>
              <a:t>Slide title</a:t>
            </a:r>
            <a:endParaRPr lang="en-US" dirty="0"/>
          </a:p>
        </p:txBody>
      </p:sp>
      <p:sp>
        <p:nvSpPr>
          <p:cNvPr id="8" name="Text Placeholder 5"/>
          <p:cNvSpPr>
            <a:spLocks noGrp="1"/>
          </p:cNvSpPr>
          <p:nvPr>
            <p:ph type="body" sz="quarter" idx="15" hasCustomPrompt="1"/>
          </p:nvPr>
        </p:nvSpPr>
        <p:spPr>
          <a:xfrm>
            <a:off x="762913" y="1851950"/>
            <a:ext cx="5134928" cy="3935786"/>
          </a:xfrm>
          <a:prstGeom prst="rect">
            <a:avLst/>
          </a:prstGeom>
        </p:spPr>
        <p:txBody>
          <a:bodyPr vert="horz" lIns="75935" tIns="0" rIns="64291" bIns="32146"/>
          <a:lstStyle>
            <a:lvl1pPr marL="321457" indent="-321457" algn="l">
              <a:spcAft>
                <a:spcPts val="422"/>
              </a:spcAft>
              <a:buFontTx/>
              <a:buBlip>
                <a:blip r:embed="rId2"/>
              </a:buBlip>
              <a:defRPr sz="2200" b="0">
                <a:solidFill>
                  <a:schemeClr val="tx1"/>
                </a:solidFill>
                <a:latin typeface="Calibri"/>
                <a:cs typeface="Calibri"/>
              </a:defRPr>
            </a:lvl1pPr>
            <a:lvl2pPr marL="632790" indent="-321457" algn="l">
              <a:spcAft>
                <a:spcPts val="422"/>
              </a:spcAft>
              <a:buSzPct val="100000"/>
              <a:buFontTx/>
              <a:buBlip>
                <a:blip r:embed="rId3"/>
              </a:buBlip>
              <a:defRPr sz="2100">
                <a:solidFill>
                  <a:schemeClr val="tx1"/>
                </a:solidFill>
                <a:latin typeface="Calibri"/>
                <a:cs typeface="Calibri"/>
              </a:defRPr>
            </a:lvl2pPr>
            <a:lvl3pPr marL="961841" indent="-321457" algn="l">
              <a:spcAft>
                <a:spcPts val="422"/>
              </a:spcAft>
              <a:buSzPct val="100000"/>
              <a:buFontTx/>
              <a:buBlip>
                <a:blip r:embed="rId4"/>
              </a:buBlip>
              <a:defRPr sz="2000" baseline="0">
                <a:solidFill>
                  <a:schemeClr val="tx1"/>
                </a:solidFill>
                <a:latin typeface="Calibri"/>
                <a:cs typeface="Calibri"/>
              </a:defRPr>
            </a:lvl3pPr>
            <a:lvl4pPr marL="1282481" indent="-321457" algn="l">
              <a:spcAft>
                <a:spcPts val="422"/>
              </a:spcAft>
              <a:buFont typeface="Wingdings" pitchFamily="2" charset="2"/>
              <a:buChar char="§"/>
              <a:defRPr sz="1700">
                <a:solidFill>
                  <a:schemeClr val="tx1"/>
                </a:solidFill>
                <a:latin typeface="Calibri"/>
                <a:cs typeface="Calibri"/>
              </a:defRPr>
            </a:lvl4pPr>
            <a:lvl5pPr marL="961841" indent="-321457" algn="l">
              <a:buFontTx/>
              <a:buBlip>
                <a:blip r:embed="rId4"/>
              </a:buBlip>
              <a:defRPr sz="1700">
                <a:solidFill>
                  <a:srgbClr val="636466"/>
                </a:solidFill>
                <a:latin typeface="Calibri"/>
                <a:cs typeface="Calibri"/>
              </a:defRPr>
            </a:lvl5pPr>
            <a:lvl6pPr marL="1160818" indent="-191981" algn="l">
              <a:buFont typeface="Wingdings" pitchFamily="2" charset="2"/>
              <a:buChar char="§"/>
              <a:tabLst>
                <a:tab pos="1160818" algn="l"/>
              </a:tabLst>
              <a:defRPr sz="1700">
                <a:solidFill>
                  <a:schemeClr val="tx2"/>
                </a:solidFill>
              </a:defRPr>
            </a:lvl6pPr>
          </a:lstStyle>
          <a:p>
            <a:pPr lvl="0"/>
            <a:r>
              <a:rPr lang="en-CA" dirty="0"/>
              <a:t>Bullet points</a:t>
            </a:r>
          </a:p>
          <a:p>
            <a:pPr lvl="1"/>
            <a:r>
              <a:rPr lang="en-CA" dirty="0"/>
              <a:t>Second level</a:t>
            </a:r>
          </a:p>
          <a:p>
            <a:pPr lvl="2"/>
            <a:r>
              <a:rPr lang="en-CA" dirty="0"/>
              <a:t>Third level</a:t>
            </a:r>
          </a:p>
          <a:p>
            <a:pPr lvl="3"/>
            <a:r>
              <a:rPr lang="en-CA" dirty="0"/>
              <a:t>Fourth level</a:t>
            </a:r>
          </a:p>
        </p:txBody>
      </p:sp>
      <p:sp>
        <p:nvSpPr>
          <p:cNvPr id="5" name="Text Box 2"/>
          <p:cNvSpPr txBox="1">
            <a:spLocks noGrp="1" noChangeArrowheads="1"/>
          </p:cNvSpPr>
          <p:nvPr>
            <p:ph type="sldNum" sz="quarter" idx="16"/>
          </p:nvPr>
        </p:nvSpPr>
        <p:spPr>
          <a:ln/>
        </p:spPr>
        <p:txBody>
          <a:bodyPr/>
          <a:lstStyle>
            <a:lvl1pPr>
              <a:defRPr/>
            </a:lvl1pPr>
          </a:lstStyle>
          <a:p>
            <a:pPr>
              <a:defRPr/>
            </a:pPr>
            <a:fld id="{AA77BD2B-0BA1-164B-B7A4-E68B4B9F8FCE}" type="slidenum">
              <a:rPr lang="en-US"/>
              <a:pPr>
                <a:defRPr/>
              </a:pPr>
              <a:t>‹#›</a:t>
            </a:fld>
            <a:endParaRPr lang="en-US" dirty="0"/>
          </a:p>
        </p:txBody>
      </p:sp>
      <p:sp>
        <p:nvSpPr>
          <p:cNvPr id="6" name="Text Placeholder 5"/>
          <p:cNvSpPr>
            <a:spLocks noGrp="1"/>
          </p:cNvSpPr>
          <p:nvPr>
            <p:ph type="body" sz="quarter" idx="17" hasCustomPrompt="1"/>
          </p:nvPr>
        </p:nvSpPr>
        <p:spPr>
          <a:xfrm>
            <a:off x="6310145" y="1851950"/>
            <a:ext cx="5128624" cy="3935786"/>
          </a:xfrm>
          <a:prstGeom prst="rect">
            <a:avLst/>
          </a:prstGeom>
        </p:spPr>
        <p:txBody>
          <a:bodyPr vert="horz" lIns="75935" tIns="0" rIns="64291" bIns="32146"/>
          <a:lstStyle>
            <a:lvl1pPr marL="321457" indent="-321457" algn="l">
              <a:spcAft>
                <a:spcPts val="422"/>
              </a:spcAft>
              <a:buFontTx/>
              <a:buBlip>
                <a:blip r:embed="rId2"/>
              </a:buBlip>
              <a:defRPr sz="2200" b="0">
                <a:solidFill>
                  <a:schemeClr val="tx1"/>
                </a:solidFill>
                <a:latin typeface="Calibri"/>
                <a:cs typeface="Calibri"/>
              </a:defRPr>
            </a:lvl1pPr>
            <a:lvl2pPr marL="632790" indent="-321457" algn="l">
              <a:spcAft>
                <a:spcPts val="422"/>
              </a:spcAft>
              <a:buSzPct val="100000"/>
              <a:buFontTx/>
              <a:buBlip>
                <a:blip r:embed="rId3"/>
              </a:buBlip>
              <a:defRPr sz="2100">
                <a:solidFill>
                  <a:schemeClr val="tx1"/>
                </a:solidFill>
                <a:latin typeface="Calibri"/>
                <a:cs typeface="Calibri"/>
              </a:defRPr>
            </a:lvl2pPr>
            <a:lvl3pPr marL="961841" indent="-321457" algn="l">
              <a:spcAft>
                <a:spcPts val="422"/>
              </a:spcAft>
              <a:buSzPct val="100000"/>
              <a:buFontTx/>
              <a:buBlip>
                <a:blip r:embed="rId4"/>
              </a:buBlip>
              <a:defRPr sz="2000" baseline="0">
                <a:solidFill>
                  <a:schemeClr val="tx1"/>
                </a:solidFill>
                <a:latin typeface="Calibri"/>
                <a:cs typeface="Calibri"/>
              </a:defRPr>
            </a:lvl3pPr>
            <a:lvl4pPr marL="1282481" indent="-321457" algn="l">
              <a:spcAft>
                <a:spcPts val="422"/>
              </a:spcAft>
              <a:buFont typeface="Wingdings" pitchFamily="2" charset="2"/>
              <a:buChar char="§"/>
              <a:defRPr sz="1700">
                <a:solidFill>
                  <a:schemeClr val="tx1"/>
                </a:solidFill>
                <a:latin typeface="Calibri"/>
                <a:cs typeface="Calibri"/>
              </a:defRPr>
            </a:lvl4pPr>
            <a:lvl5pPr marL="961841" indent="-321457" algn="l">
              <a:buFontTx/>
              <a:buBlip>
                <a:blip r:embed="rId4"/>
              </a:buBlip>
              <a:defRPr sz="1700">
                <a:solidFill>
                  <a:srgbClr val="636466"/>
                </a:solidFill>
                <a:latin typeface="Calibri"/>
                <a:cs typeface="Calibri"/>
              </a:defRPr>
            </a:lvl5pPr>
            <a:lvl6pPr marL="1160818" indent="-191981" algn="l">
              <a:buFont typeface="Wingdings" pitchFamily="2" charset="2"/>
              <a:buChar char="§"/>
              <a:tabLst>
                <a:tab pos="1160818" algn="l"/>
              </a:tabLst>
              <a:defRPr sz="1700">
                <a:solidFill>
                  <a:schemeClr val="tx2"/>
                </a:solidFill>
              </a:defRPr>
            </a:lvl6pPr>
          </a:lstStyle>
          <a:p>
            <a:pPr lvl="0"/>
            <a:r>
              <a:rPr lang="en-CA" dirty="0"/>
              <a:t>Bullet points</a:t>
            </a:r>
          </a:p>
          <a:p>
            <a:pPr lvl="1"/>
            <a:r>
              <a:rPr lang="en-CA" dirty="0"/>
              <a:t>Second level</a:t>
            </a:r>
          </a:p>
          <a:p>
            <a:pPr lvl="2"/>
            <a:r>
              <a:rPr lang="en-CA" dirty="0"/>
              <a:t>Third level</a:t>
            </a:r>
          </a:p>
          <a:p>
            <a:pPr lvl="3"/>
            <a:r>
              <a:rPr lang="en-CA" dirty="0"/>
              <a:t>Fourth level</a:t>
            </a:r>
          </a:p>
        </p:txBody>
      </p:sp>
    </p:spTree>
    <p:extLst>
      <p:ext uri="{BB962C8B-B14F-4D97-AF65-F5344CB8AC3E}">
        <p14:creationId xmlns:p14="http://schemas.microsoft.com/office/powerpoint/2010/main" val="87350617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Basic Text Slide">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624418" y="404813"/>
            <a:ext cx="8175444" cy="833833"/>
          </a:xfrm>
          <a:prstGeom prst="rect">
            <a:avLst/>
          </a:prstGeom>
        </p:spPr>
        <p:txBody>
          <a:bodyPr vert="horz" lIns="0" tIns="32146" rIns="0" bIns="32146" anchor="b"/>
          <a:lstStyle>
            <a:lvl1pPr algn="l">
              <a:lnSpc>
                <a:spcPct val="90000"/>
              </a:lnSpc>
              <a:defRPr sz="2000" b="1" baseline="0">
                <a:solidFill>
                  <a:srgbClr val="00ACCD"/>
                </a:solidFill>
                <a:latin typeface="Calibri"/>
                <a:cs typeface="Calibri"/>
              </a:defRPr>
            </a:lvl1pPr>
          </a:lstStyle>
          <a:p>
            <a:r>
              <a:rPr lang="en-CA" dirty="0"/>
              <a:t>Slide title</a:t>
            </a:r>
            <a:endParaRPr lang="en-US" dirty="0"/>
          </a:p>
        </p:txBody>
      </p:sp>
      <p:sp>
        <p:nvSpPr>
          <p:cNvPr id="8" name="Text Placeholder 5"/>
          <p:cNvSpPr>
            <a:spLocks noGrp="1"/>
          </p:cNvSpPr>
          <p:nvPr>
            <p:ph type="body" sz="quarter" idx="15" hasCustomPrompt="1"/>
          </p:nvPr>
        </p:nvSpPr>
        <p:spPr>
          <a:xfrm>
            <a:off x="624418" y="1340768"/>
            <a:ext cx="8175444" cy="4896520"/>
          </a:xfrm>
          <a:prstGeom prst="rect">
            <a:avLst/>
          </a:prstGeom>
        </p:spPr>
        <p:txBody>
          <a:bodyPr vert="horz" lIns="0" tIns="0" rIns="0" bIns="36000" numCol="1" spcCol="360000"/>
          <a:lstStyle>
            <a:lvl1pPr marL="321457" indent="-321457" algn="l">
              <a:spcAft>
                <a:spcPts val="422"/>
              </a:spcAft>
              <a:buFontTx/>
              <a:buBlip>
                <a:blip r:embed="rId2"/>
              </a:buBlip>
              <a:defRPr sz="1600" b="0">
                <a:solidFill>
                  <a:schemeClr val="tx1"/>
                </a:solidFill>
                <a:latin typeface="Calibri"/>
                <a:cs typeface="Calibri"/>
              </a:defRPr>
            </a:lvl1pPr>
            <a:lvl2pPr marL="632790" indent="-321457" algn="l">
              <a:spcAft>
                <a:spcPts val="422"/>
              </a:spcAft>
              <a:buSzPct val="100000"/>
              <a:buFontTx/>
              <a:buBlip>
                <a:blip r:embed="rId3"/>
              </a:buBlip>
              <a:defRPr sz="1400">
                <a:solidFill>
                  <a:schemeClr val="tx1"/>
                </a:solidFill>
                <a:latin typeface="Calibri"/>
                <a:cs typeface="Calibri"/>
              </a:defRPr>
            </a:lvl2pPr>
            <a:lvl3pPr marL="961841" indent="-321457" algn="l">
              <a:spcAft>
                <a:spcPts val="422"/>
              </a:spcAft>
              <a:buSzPct val="100000"/>
              <a:buFontTx/>
              <a:buBlip>
                <a:blip r:embed="rId4"/>
              </a:buBlip>
              <a:defRPr sz="1200" baseline="0">
                <a:solidFill>
                  <a:schemeClr val="tx1"/>
                </a:solidFill>
                <a:latin typeface="Calibri"/>
                <a:cs typeface="Calibri"/>
              </a:defRPr>
            </a:lvl3pPr>
            <a:lvl4pPr marL="1282481" indent="-321457" algn="l">
              <a:spcAft>
                <a:spcPts val="422"/>
              </a:spcAft>
              <a:buFont typeface="Wingdings" pitchFamily="2" charset="2"/>
              <a:buChar char="§"/>
              <a:defRPr sz="1100">
                <a:solidFill>
                  <a:schemeClr val="tx1"/>
                </a:solidFill>
                <a:latin typeface="Calibri"/>
                <a:cs typeface="Calibri"/>
              </a:defRPr>
            </a:lvl4pPr>
            <a:lvl5pPr marL="961841" indent="-321457" algn="l">
              <a:buFontTx/>
              <a:buBlip>
                <a:blip r:embed="rId4"/>
              </a:buBlip>
              <a:defRPr sz="1700">
                <a:solidFill>
                  <a:srgbClr val="636466"/>
                </a:solidFill>
                <a:latin typeface="Calibri"/>
                <a:cs typeface="Calibri"/>
              </a:defRPr>
            </a:lvl5pPr>
            <a:lvl6pPr marL="1160818" indent="-191981" algn="l">
              <a:buFont typeface="Wingdings" pitchFamily="2" charset="2"/>
              <a:buChar char="§"/>
              <a:tabLst>
                <a:tab pos="1160818" algn="l"/>
              </a:tabLst>
              <a:defRPr sz="1700">
                <a:solidFill>
                  <a:schemeClr val="tx2"/>
                </a:solidFill>
              </a:defRPr>
            </a:lvl6pPr>
          </a:lstStyle>
          <a:p>
            <a:pPr lvl="0"/>
            <a:r>
              <a:rPr lang="en-CA" dirty="0"/>
              <a:t>Bullet points</a:t>
            </a:r>
          </a:p>
          <a:p>
            <a:pPr lvl="1"/>
            <a:r>
              <a:rPr lang="en-CA" dirty="0"/>
              <a:t>Second level</a:t>
            </a:r>
          </a:p>
          <a:p>
            <a:pPr lvl="2"/>
            <a:r>
              <a:rPr lang="en-CA" dirty="0"/>
              <a:t>Third level</a:t>
            </a:r>
          </a:p>
          <a:p>
            <a:pPr lvl="3"/>
            <a:r>
              <a:rPr lang="en-CA" dirty="0"/>
              <a:t>Fourth level</a:t>
            </a:r>
          </a:p>
        </p:txBody>
      </p:sp>
    </p:spTree>
    <p:extLst>
      <p:ext uri="{BB962C8B-B14F-4D97-AF65-F5344CB8AC3E}">
        <p14:creationId xmlns:p14="http://schemas.microsoft.com/office/powerpoint/2010/main" val="16868702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Slide - Split">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762908" y="326608"/>
            <a:ext cx="10666186" cy="912038"/>
          </a:xfrm>
          <a:prstGeom prst="rect">
            <a:avLst/>
          </a:prstGeom>
        </p:spPr>
        <p:txBody>
          <a:bodyPr vert="horz" lIns="64291" tIns="32146" rIns="64291" bIns="32146" anchor="b"/>
          <a:lstStyle>
            <a:lvl1pPr algn="l">
              <a:lnSpc>
                <a:spcPct val="90000"/>
              </a:lnSpc>
              <a:defRPr sz="3400" b="1" baseline="0">
                <a:solidFill>
                  <a:srgbClr val="00ACCD"/>
                </a:solidFill>
                <a:latin typeface="Calibri"/>
                <a:cs typeface="Calibri"/>
              </a:defRPr>
            </a:lvl1pPr>
          </a:lstStyle>
          <a:p>
            <a:r>
              <a:rPr lang="en-CA" dirty="0"/>
              <a:t>Slide title</a:t>
            </a:r>
            <a:endParaRPr lang="en-US" dirty="0"/>
          </a:p>
        </p:txBody>
      </p:sp>
      <p:sp>
        <p:nvSpPr>
          <p:cNvPr id="8" name="Text Placeholder 5"/>
          <p:cNvSpPr>
            <a:spLocks noGrp="1"/>
          </p:cNvSpPr>
          <p:nvPr>
            <p:ph type="body" sz="quarter" idx="15" hasCustomPrompt="1"/>
          </p:nvPr>
        </p:nvSpPr>
        <p:spPr>
          <a:xfrm>
            <a:off x="762913" y="1851950"/>
            <a:ext cx="5134928" cy="3935786"/>
          </a:xfrm>
          <a:prstGeom prst="rect">
            <a:avLst/>
          </a:prstGeom>
        </p:spPr>
        <p:txBody>
          <a:bodyPr vert="horz" lIns="75935" tIns="0" rIns="64291" bIns="32146"/>
          <a:lstStyle>
            <a:lvl1pPr marL="321457" indent="-321457" algn="l">
              <a:spcAft>
                <a:spcPts val="422"/>
              </a:spcAft>
              <a:buFontTx/>
              <a:buBlip>
                <a:blip r:embed="rId2"/>
              </a:buBlip>
              <a:defRPr sz="2200" b="0">
                <a:solidFill>
                  <a:schemeClr val="tx1"/>
                </a:solidFill>
                <a:latin typeface="Calibri"/>
                <a:cs typeface="Calibri"/>
              </a:defRPr>
            </a:lvl1pPr>
            <a:lvl2pPr marL="632790" indent="-321457" algn="l">
              <a:spcAft>
                <a:spcPts val="422"/>
              </a:spcAft>
              <a:buSzPct val="100000"/>
              <a:buFontTx/>
              <a:buBlip>
                <a:blip r:embed="rId3"/>
              </a:buBlip>
              <a:defRPr sz="2100">
                <a:solidFill>
                  <a:schemeClr val="tx1"/>
                </a:solidFill>
                <a:latin typeface="Calibri"/>
                <a:cs typeface="Calibri"/>
              </a:defRPr>
            </a:lvl2pPr>
            <a:lvl3pPr marL="961841" indent="-321457" algn="l">
              <a:spcAft>
                <a:spcPts val="422"/>
              </a:spcAft>
              <a:buSzPct val="100000"/>
              <a:buFontTx/>
              <a:buBlip>
                <a:blip r:embed="rId4"/>
              </a:buBlip>
              <a:defRPr sz="2000" baseline="0">
                <a:solidFill>
                  <a:schemeClr val="tx1"/>
                </a:solidFill>
                <a:latin typeface="Calibri"/>
                <a:cs typeface="Calibri"/>
              </a:defRPr>
            </a:lvl3pPr>
            <a:lvl4pPr marL="1282481" indent="-321457" algn="l">
              <a:spcAft>
                <a:spcPts val="422"/>
              </a:spcAft>
              <a:buFont typeface="Wingdings" pitchFamily="2" charset="2"/>
              <a:buChar char="§"/>
              <a:defRPr sz="1700">
                <a:solidFill>
                  <a:schemeClr val="tx1"/>
                </a:solidFill>
                <a:latin typeface="Calibri"/>
                <a:cs typeface="Calibri"/>
              </a:defRPr>
            </a:lvl4pPr>
            <a:lvl5pPr marL="961841" indent="-321457" algn="l">
              <a:buFontTx/>
              <a:buBlip>
                <a:blip r:embed="rId4"/>
              </a:buBlip>
              <a:defRPr sz="1700">
                <a:solidFill>
                  <a:srgbClr val="636466"/>
                </a:solidFill>
                <a:latin typeface="Calibri"/>
                <a:cs typeface="Calibri"/>
              </a:defRPr>
            </a:lvl5pPr>
            <a:lvl6pPr marL="1160818" indent="-191981" algn="l">
              <a:buFont typeface="Wingdings" pitchFamily="2" charset="2"/>
              <a:buChar char="§"/>
              <a:tabLst>
                <a:tab pos="1160818" algn="l"/>
              </a:tabLst>
              <a:defRPr sz="1700">
                <a:solidFill>
                  <a:schemeClr val="tx2"/>
                </a:solidFill>
              </a:defRPr>
            </a:lvl6pPr>
          </a:lstStyle>
          <a:p>
            <a:pPr lvl="0"/>
            <a:r>
              <a:rPr lang="en-CA" dirty="0"/>
              <a:t>Bullet points</a:t>
            </a:r>
          </a:p>
          <a:p>
            <a:pPr lvl="1"/>
            <a:r>
              <a:rPr lang="en-CA" dirty="0"/>
              <a:t>Second level</a:t>
            </a:r>
          </a:p>
          <a:p>
            <a:pPr lvl="2"/>
            <a:r>
              <a:rPr lang="en-CA" dirty="0"/>
              <a:t>Third level</a:t>
            </a:r>
          </a:p>
          <a:p>
            <a:pPr lvl="3"/>
            <a:r>
              <a:rPr lang="en-CA" dirty="0"/>
              <a:t>Fourth level</a:t>
            </a:r>
          </a:p>
        </p:txBody>
      </p:sp>
      <p:sp>
        <p:nvSpPr>
          <p:cNvPr id="5" name="Text Box 2"/>
          <p:cNvSpPr txBox="1">
            <a:spLocks noGrp="1" noChangeArrowheads="1"/>
          </p:cNvSpPr>
          <p:nvPr>
            <p:ph type="sldNum" sz="quarter" idx="16"/>
          </p:nvPr>
        </p:nvSpPr>
        <p:spPr>
          <a:ln/>
        </p:spPr>
        <p:txBody>
          <a:bodyPr/>
          <a:lstStyle>
            <a:lvl1pPr>
              <a:defRPr/>
            </a:lvl1pPr>
          </a:lstStyle>
          <a:p>
            <a:pPr>
              <a:defRPr/>
            </a:pPr>
            <a:fld id="{AA77BD2B-0BA1-164B-B7A4-E68B4B9F8FCE}" type="slidenum">
              <a:rPr lang="en-US"/>
              <a:pPr>
                <a:defRPr/>
              </a:pPr>
              <a:t>‹#›</a:t>
            </a:fld>
            <a:endParaRPr lang="en-US" dirty="0"/>
          </a:p>
        </p:txBody>
      </p:sp>
      <p:sp>
        <p:nvSpPr>
          <p:cNvPr id="6" name="Text Placeholder 5"/>
          <p:cNvSpPr>
            <a:spLocks noGrp="1"/>
          </p:cNvSpPr>
          <p:nvPr>
            <p:ph type="body" sz="quarter" idx="17" hasCustomPrompt="1"/>
          </p:nvPr>
        </p:nvSpPr>
        <p:spPr>
          <a:xfrm>
            <a:off x="6310145" y="1851950"/>
            <a:ext cx="5128624" cy="3935786"/>
          </a:xfrm>
          <a:prstGeom prst="rect">
            <a:avLst/>
          </a:prstGeom>
        </p:spPr>
        <p:txBody>
          <a:bodyPr vert="horz" lIns="75935" tIns="0" rIns="64291" bIns="32146"/>
          <a:lstStyle>
            <a:lvl1pPr marL="321457" indent="-321457" algn="l">
              <a:spcAft>
                <a:spcPts val="422"/>
              </a:spcAft>
              <a:buFontTx/>
              <a:buBlip>
                <a:blip r:embed="rId2"/>
              </a:buBlip>
              <a:defRPr sz="2200" b="0">
                <a:solidFill>
                  <a:schemeClr val="tx1"/>
                </a:solidFill>
                <a:latin typeface="Calibri"/>
                <a:cs typeface="Calibri"/>
              </a:defRPr>
            </a:lvl1pPr>
            <a:lvl2pPr marL="632790" indent="-321457" algn="l">
              <a:spcAft>
                <a:spcPts val="422"/>
              </a:spcAft>
              <a:buSzPct val="100000"/>
              <a:buFontTx/>
              <a:buBlip>
                <a:blip r:embed="rId3"/>
              </a:buBlip>
              <a:defRPr sz="2100">
                <a:solidFill>
                  <a:schemeClr val="tx1"/>
                </a:solidFill>
                <a:latin typeface="Calibri"/>
                <a:cs typeface="Calibri"/>
              </a:defRPr>
            </a:lvl2pPr>
            <a:lvl3pPr marL="961841" indent="-321457" algn="l">
              <a:spcAft>
                <a:spcPts val="422"/>
              </a:spcAft>
              <a:buSzPct val="100000"/>
              <a:buFontTx/>
              <a:buBlip>
                <a:blip r:embed="rId4"/>
              </a:buBlip>
              <a:defRPr sz="2000" baseline="0">
                <a:solidFill>
                  <a:schemeClr val="tx1"/>
                </a:solidFill>
                <a:latin typeface="Calibri"/>
                <a:cs typeface="Calibri"/>
              </a:defRPr>
            </a:lvl3pPr>
            <a:lvl4pPr marL="1282481" indent="-321457" algn="l">
              <a:spcAft>
                <a:spcPts val="422"/>
              </a:spcAft>
              <a:buFont typeface="Wingdings" pitchFamily="2" charset="2"/>
              <a:buChar char="§"/>
              <a:defRPr sz="1700">
                <a:solidFill>
                  <a:schemeClr val="tx1"/>
                </a:solidFill>
                <a:latin typeface="Calibri"/>
                <a:cs typeface="Calibri"/>
              </a:defRPr>
            </a:lvl4pPr>
            <a:lvl5pPr marL="961841" indent="-321457" algn="l">
              <a:buFontTx/>
              <a:buBlip>
                <a:blip r:embed="rId4"/>
              </a:buBlip>
              <a:defRPr sz="1700">
                <a:solidFill>
                  <a:srgbClr val="636466"/>
                </a:solidFill>
                <a:latin typeface="Calibri"/>
                <a:cs typeface="Calibri"/>
              </a:defRPr>
            </a:lvl5pPr>
            <a:lvl6pPr marL="1160818" indent="-191981" algn="l">
              <a:buFont typeface="Wingdings" pitchFamily="2" charset="2"/>
              <a:buChar char="§"/>
              <a:tabLst>
                <a:tab pos="1160818" algn="l"/>
              </a:tabLst>
              <a:defRPr sz="1700">
                <a:solidFill>
                  <a:schemeClr val="tx2"/>
                </a:solidFill>
              </a:defRPr>
            </a:lvl6pPr>
          </a:lstStyle>
          <a:p>
            <a:pPr lvl="0"/>
            <a:r>
              <a:rPr lang="en-CA" dirty="0"/>
              <a:t>Bullet points</a:t>
            </a:r>
          </a:p>
          <a:p>
            <a:pPr lvl="1"/>
            <a:r>
              <a:rPr lang="en-CA" dirty="0"/>
              <a:t>Second level</a:t>
            </a:r>
          </a:p>
          <a:p>
            <a:pPr lvl="2"/>
            <a:r>
              <a:rPr lang="en-CA" dirty="0"/>
              <a:t>Third level</a:t>
            </a:r>
          </a:p>
          <a:p>
            <a:pPr lvl="3"/>
            <a:r>
              <a:rPr lang="en-CA" dirty="0"/>
              <a:t>Fourth level</a:t>
            </a:r>
          </a:p>
        </p:txBody>
      </p:sp>
    </p:spTree>
    <p:extLst>
      <p:ext uri="{BB962C8B-B14F-4D97-AF65-F5344CB8AC3E}">
        <p14:creationId xmlns:p14="http://schemas.microsoft.com/office/powerpoint/2010/main" val="17202874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329488"/>
            <a:ext cx="10972801" cy="368657"/>
          </a:xfrm>
        </p:spPr>
        <p:txBody>
          <a:bodyPr/>
          <a:lstStyle>
            <a:lvl1pPr algn="l">
              <a:defRPr sz="2400">
                <a:latin typeface="Arial Black"/>
                <a:cs typeface="Arial Black"/>
              </a:defRPr>
            </a:lvl1pPr>
          </a:lstStyle>
          <a:p>
            <a:r>
              <a:rPr lang="en-US"/>
              <a:t>Click to edit Master title style</a:t>
            </a:r>
          </a:p>
        </p:txBody>
      </p:sp>
      <p:sp>
        <p:nvSpPr>
          <p:cNvPr id="3" name="Content Placeholder 2"/>
          <p:cNvSpPr>
            <a:spLocks noGrp="1"/>
          </p:cNvSpPr>
          <p:nvPr>
            <p:ph idx="1"/>
          </p:nvPr>
        </p:nvSpPr>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40B01CF0-FC4E-BD40-9B29-2D59B3667612}" type="slidenum">
              <a:rPr lang="en-US" smtClean="0"/>
              <a:pPr>
                <a:defRPr/>
              </a:pPr>
              <a:t>‹#›</a:t>
            </a:fld>
            <a:endParaRPr lang="en-US" dirty="0"/>
          </a:p>
        </p:txBody>
      </p:sp>
      <p:sp>
        <p:nvSpPr>
          <p:cNvPr id="9" name="Content Placeholder 8"/>
          <p:cNvSpPr>
            <a:spLocks noGrp="1"/>
          </p:cNvSpPr>
          <p:nvPr>
            <p:ph sz="quarter" idx="11"/>
          </p:nvPr>
        </p:nvSpPr>
        <p:spPr>
          <a:xfrm>
            <a:off x="508000" y="685800"/>
            <a:ext cx="8839200" cy="381000"/>
          </a:xfrm>
        </p:spPr>
        <p:txBody>
          <a:bodyPr/>
          <a:lstStyle>
            <a:lvl1pPr marL="0" indent="0">
              <a:buNone/>
              <a:defRPr sz="1800">
                <a:latin typeface="Arial"/>
                <a:cs typeface="Arial"/>
              </a:defRPr>
            </a:lvl1pPr>
            <a:lvl2pPr marL="457200" indent="0">
              <a:buNone/>
              <a:defRPr sz="1600">
                <a:latin typeface="Arial"/>
                <a:cs typeface="Arial"/>
              </a:defRPr>
            </a:lvl2pPr>
            <a:lvl3pPr marL="914400" indent="0">
              <a:buNone/>
              <a:defRPr sz="1400">
                <a:latin typeface="Arial"/>
                <a:cs typeface="Arial"/>
              </a:defRPr>
            </a:lvl3pPr>
            <a:lvl4pPr marL="1371600" indent="0">
              <a:buNone/>
              <a:defRPr sz="1200">
                <a:latin typeface="Arial"/>
                <a:cs typeface="Arial"/>
              </a:defRPr>
            </a:lvl4pPr>
            <a:lvl5pPr marL="1828800" indent="0">
              <a:buNone/>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1558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2057400" y="1128941"/>
            <a:ext cx="7797800" cy="763360"/>
          </a:xfrm>
          <a:prstGeom prst="rect">
            <a:avLst/>
          </a:prstGeom>
        </p:spPr>
        <p:txBody>
          <a:bodyPr/>
          <a:lstStyle>
            <a:lvl1pPr>
              <a:defRPr sz="3400" b="1" i="0" baseline="0">
                <a:latin typeface="arial narrow" charset="0"/>
              </a:defRPr>
            </a:lvl1pPr>
          </a:lstStyle>
          <a:p>
            <a:r>
              <a:rPr lang="en-US" dirty="0"/>
              <a:t>Click to edit Master title style</a:t>
            </a:r>
          </a:p>
        </p:txBody>
      </p:sp>
      <p:sp>
        <p:nvSpPr>
          <p:cNvPr id="3" name="Text Placeholder 7"/>
          <p:cNvSpPr>
            <a:spLocks noGrp="1"/>
          </p:cNvSpPr>
          <p:nvPr>
            <p:ph type="body" sz="quarter" idx="13"/>
          </p:nvPr>
        </p:nvSpPr>
        <p:spPr>
          <a:xfrm>
            <a:off x="2057400" y="2069116"/>
            <a:ext cx="7797800" cy="400952"/>
          </a:xfrm>
          <a:prstGeom prst="rect">
            <a:avLst/>
          </a:prstGeom>
        </p:spPr>
        <p:txBody>
          <a:bodyPr>
            <a:noAutofit/>
          </a:bodyPr>
          <a:lstStyle>
            <a:lvl1pPr marL="0" indent="0">
              <a:buNone/>
              <a:defRPr sz="2400" b="1" i="1" baseline="0">
                <a:latin typeface="arial narrow"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121017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2057400" y="1128940"/>
            <a:ext cx="7797800" cy="940175"/>
          </a:xfrm>
          <a:prstGeom prst="rect">
            <a:avLst/>
          </a:prstGeom>
        </p:spPr>
        <p:txBody>
          <a:bodyPr/>
          <a:lstStyle>
            <a:lvl1pPr>
              <a:defRPr sz="3400" b="1" i="0" baseline="0">
                <a:latin typeface="arial narrow" charset="0"/>
              </a:defRPr>
            </a:lvl1pPr>
          </a:lstStyle>
          <a:p>
            <a:r>
              <a:rPr lang="en-US"/>
              <a:t>Click to edit Master title style</a:t>
            </a:r>
            <a:endParaRPr lang="en-US" dirty="0"/>
          </a:p>
        </p:txBody>
      </p:sp>
      <p:sp>
        <p:nvSpPr>
          <p:cNvPr id="3" name="Text Placeholder 7"/>
          <p:cNvSpPr>
            <a:spLocks noGrp="1"/>
          </p:cNvSpPr>
          <p:nvPr>
            <p:ph type="body" sz="quarter" idx="13"/>
          </p:nvPr>
        </p:nvSpPr>
        <p:spPr>
          <a:xfrm>
            <a:off x="2057400" y="2361216"/>
            <a:ext cx="7797800" cy="902684"/>
          </a:xfrm>
          <a:prstGeom prst="rect">
            <a:avLst/>
          </a:prstGeom>
        </p:spPr>
        <p:txBody>
          <a:bodyPr>
            <a:noAutofit/>
          </a:bodyPr>
          <a:lstStyle>
            <a:lvl1pPr marL="0" indent="0">
              <a:buNone/>
              <a:defRPr sz="2400" b="0" i="0" baseline="0">
                <a:latin typeface="arial narrow" charset="0"/>
              </a:defRPr>
            </a:lvl1pPr>
            <a:lvl2pPr marL="457200" indent="0">
              <a:buNone/>
              <a:defRPr sz="2000" baseline="0">
                <a:latin typeface="arial narrow" charset="0"/>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13440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image" Target="../media/image5.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3.xml"/><Relationship Id="rId5" Type="http://schemas.openxmlformats.org/officeDocument/2006/relationships/slideLayout" Target="../slideLayouts/slideLayout17.xml"/><Relationship Id="rId15" Type="http://schemas.openxmlformats.org/officeDocument/2006/relationships/image" Target="../media/image1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3.png"/><Relationship Id="rId2" Type="http://schemas.openxmlformats.org/officeDocument/2006/relationships/slideLayout" Target="../slideLayouts/slideLayout24.xml"/><Relationship Id="rId16"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4.xml"/><Relationship Id="rId10" Type="http://schemas.openxmlformats.org/officeDocument/2006/relationships/slideLayout" Target="../slideLayouts/slideLayout32.xml"/><Relationship Id="rId19" Type="http://schemas.openxmlformats.org/officeDocument/2006/relationships/image" Target="../media/image1.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2.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3.png"/><Relationship Id="rId5" Type="http://schemas.openxmlformats.org/officeDocument/2006/relationships/slideLayout" Target="../slideLayouts/slideLayout41.xml"/><Relationship Id="rId10" Type="http://schemas.openxmlformats.org/officeDocument/2006/relationships/image" Target="../media/image2.png"/><Relationship Id="rId4" Type="http://schemas.openxmlformats.org/officeDocument/2006/relationships/slideLayout" Target="../slideLayouts/slideLayout40.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1"/>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5400" y="5524814"/>
            <a:ext cx="1223645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laceholder 1"/>
          <p:cNvSpPr>
            <a:spLocks noGrp="1"/>
          </p:cNvSpPr>
          <p:nvPr>
            <p:ph type="title"/>
          </p:nvPr>
        </p:nvSpPr>
        <p:spPr bwMode="auto">
          <a:xfrm>
            <a:off x="838200" y="365125"/>
            <a:ext cx="105156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 name="Text Placeholder 2"/>
          <p:cNvSpPr>
            <a:spLocks noGrp="1"/>
          </p:cNvSpPr>
          <p:nvPr>
            <p:ph type="body" idx="1"/>
          </p:nvPr>
        </p:nvSpPr>
        <p:spPr bwMode="auto">
          <a:xfrm>
            <a:off x="835025" y="1600200"/>
            <a:ext cx="105156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5" name="Picture 27"/>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399713" y="6499225"/>
            <a:ext cx="12858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0" y="-98425"/>
            <a:ext cx="12192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C283A6F-7C69-4F8A-963E-D24AF02F9CB1}"/>
              </a:ext>
            </a:extLst>
          </p:cNvPr>
          <p:cNvSpPr txBox="1"/>
          <p:nvPr userDrawn="1"/>
        </p:nvSpPr>
        <p:spPr>
          <a:xfrm>
            <a:off x="3616325" y="6477000"/>
            <a:ext cx="4953000" cy="307777"/>
          </a:xfrm>
          <a:prstGeom prst="rect">
            <a:avLst/>
          </a:prstGeom>
          <a:noFill/>
        </p:spPr>
        <p:txBody>
          <a:bodyPr wrap="square" rtlCol="0">
            <a:spAutoFit/>
          </a:bodyPr>
          <a:lstStyle/>
          <a:p>
            <a:pPr algn="ctr"/>
            <a:r>
              <a:rPr lang="en-US" sz="1400" b="1" dirty="0">
                <a:solidFill>
                  <a:schemeClr val="bg1">
                    <a:lumMod val="50000"/>
                  </a:schemeClr>
                </a:solidFill>
                <a:latin typeface="Arial" panose="020B0604020202020204" pitchFamily="34" charset="0"/>
                <a:cs typeface="Arial" panose="020B0604020202020204" pitchFamily="34" charset="0"/>
              </a:rPr>
              <a:t>E</a:t>
            </a:r>
            <a:r>
              <a:rPr lang="en-US" sz="1200" dirty="0">
                <a:solidFill>
                  <a:schemeClr val="bg1">
                    <a:lumMod val="50000"/>
                  </a:schemeClr>
                </a:solidFill>
                <a:latin typeface="Arial" panose="020B0604020202020204" pitchFamily="34" charset="0"/>
                <a:cs typeface="Arial" panose="020B0604020202020204" pitchFamily="34" charset="0"/>
              </a:rPr>
              <a:t>mployee </a:t>
            </a:r>
            <a:r>
              <a:rPr lang="en-US" sz="1400" b="1" dirty="0">
                <a:solidFill>
                  <a:schemeClr val="bg1">
                    <a:lumMod val="50000"/>
                  </a:schemeClr>
                </a:solidFill>
                <a:latin typeface="Arial" panose="020B0604020202020204" pitchFamily="34" charset="0"/>
                <a:cs typeface="Arial" panose="020B0604020202020204" pitchFamily="34" charset="0"/>
              </a:rPr>
              <a:t>A</a:t>
            </a:r>
            <a:r>
              <a:rPr lang="en-US" sz="1200" dirty="0">
                <a:solidFill>
                  <a:schemeClr val="bg1">
                    <a:lumMod val="50000"/>
                  </a:schemeClr>
                </a:solidFill>
                <a:latin typeface="Arial" panose="020B0604020202020204" pitchFamily="34" charset="0"/>
                <a:cs typeface="Arial" panose="020B0604020202020204" pitchFamily="34" charset="0"/>
              </a:rPr>
              <a:t>ssistance </a:t>
            </a:r>
            <a:r>
              <a:rPr lang="en-US" sz="1400" b="1" dirty="0">
                <a:solidFill>
                  <a:schemeClr val="bg1">
                    <a:lumMod val="50000"/>
                  </a:schemeClr>
                </a:solidFill>
                <a:latin typeface="Arial" panose="020B0604020202020204" pitchFamily="34" charset="0"/>
                <a:cs typeface="Arial" panose="020B0604020202020204" pitchFamily="34" charset="0"/>
              </a:rPr>
              <a:t>P</a:t>
            </a:r>
            <a:r>
              <a:rPr lang="en-US" sz="1200" dirty="0">
                <a:solidFill>
                  <a:schemeClr val="bg1">
                    <a:lumMod val="50000"/>
                  </a:schemeClr>
                </a:solidFill>
                <a:latin typeface="Arial" panose="020B0604020202020204" pitchFamily="34" charset="0"/>
                <a:cs typeface="Arial" panose="020B0604020202020204" pitchFamily="34" charset="0"/>
              </a:rPr>
              <a:t>rogram    2019</a:t>
            </a:r>
          </a:p>
        </p:txBody>
      </p:sp>
      <p:pic>
        <p:nvPicPr>
          <p:cNvPr id="11" name="Picture 5">
            <a:extLst>
              <a:ext uri="{FF2B5EF4-FFF2-40B4-BE49-F238E27FC236}">
                <a16:creationId xmlns:a16="http://schemas.microsoft.com/office/drawing/2014/main" id="{9427F953-71CF-4D13-AFE6-3C5424348B3E}"/>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274638" y="6484938"/>
            <a:ext cx="95567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SIPCMContentMarking" descr="{&quot;HashCode&quot;:135238423,&quot;Placement&quot;:&quot;Footer&quot;}">
            <a:extLst>
              <a:ext uri="{FF2B5EF4-FFF2-40B4-BE49-F238E27FC236}">
                <a16:creationId xmlns:a16="http://schemas.microsoft.com/office/drawing/2014/main" id="{B4CB8539-5038-413A-96A6-7C3EB268BDA3}"/>
              </a:ext>
            </a:extLst>
          </p:cNvPr>
          <p:cNvSpPr txBox="1"/>
          <p:nvPr userDrawn="1"/>
        </p:nvSpPr>
        <p:spPr>
          <a:xfrm>
            <a:off x="0" y="6595656"/>
            <a:ext cx="1882256"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737373"/>
                </a:solidFill>
                <a:latin typeface="Calibri" panose="020F0502020204030204" pitchFamily="34" charset="0"/>
              </a:rPr>
              <a:t>Caterpillar: Confidential Green</a:t>
            </a:r>
          </a:p>
        </p:txBody>
      </p:sp>
    </p:spTree>
    <p:extLst>
      <p:ext uri="{BB962C8B-B14F-4D97-AF65-F5344CB8AC3E}">
        <p14:creationId xmlns:p14="http://schemas.microsoft.com/office/powerpoint/2010/main" val="24300585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10" r:id="rId3"/>
    <p:sldLayoutId id="2147483712" r:id="rId4"/>
    <p:sldLayoutId id="2147483713" r:id="rId5"/>
    <p:sldLayoutId id="2147483714" r:id="rId6"/>
    <p:sldLayoutId id="2147483757" r:id="rId7"/>
  </p:sldLayoutIdLst>
  <p:txStyles>
    <p:titleStyle>
      <a:lvl1pPr algn="l" defTabSz="342997" rtl="0" eaLnBrk="1" latinLnBrk="0" hangingPunct="1">
        <a:spcBef>
          <a:spcPct val="0"/>
        </a:spcBef>
        <a:buNone/>
        <a:defRPr sz="2800" kern="1200">
          <a:solidFill>
            <a:schemeClr val="tx1"/>
          </a:solidFill>
          <a:latin typeface="Arial Black"/>
          <a:ea typeface="+mj-ea"/>
          <a:cs typeface="Arial Black"/>
        </a:defRPr>
      </a:lvl1pPr>
    </p:titleStyle>
    <p:bodyStyle>
      <a:lvl1pPr marL="257248" indent="-257248" algn="l" defTabSz="342997" rtl="0" eaLnBrk="1" latinLnBrk="0" hangingPunct="1">
        <a:spcBef>
          <a:spcPct val="20000"/>
        </a:spcBef>
        <a:buFont typeface="Arial"/>
        <a:buChar char="•"/>
        <a:defRPr sz="1800" kern="1200">
          <a:solidFill>
            <a:schemeClr val="tx1"/>
          </a:solidFill>
          <a:latin typeface="Arial"/>
          <a:ea typeface="+mn-ea"/>
          <a:cs typeface="Arial"/>
        </a:defRPr>
      </a:lvl1pPr>
      <a:lvl2pPr marL="557370" indent="-214373" algn="l" defTabSz="342997" rtl="0" eaLnBrk="1" latinLnBrk="0" hangingPunct="1">
        <a:spcBef>
          <a:spcPct val="20000"/>
        </a:spcBef>
        <a:buFont typeface="Arial"/>
        <a:buChar char="–"/>
        <a:defRPr sz="1500" kern="1200">
          <a:solidFill>
            <a:schemeClr val="tx1"/>
          </a:solidFill>
          <a:latin typeface="Arial"/>
          <a:ea typeface="+mn-ea"/>
          <a:cs typeface="Arial"/>
        </a:defRPr>
      </a:lvl2pPr>
      <a:lvl3pPr marL="857494" indent="-171499" algn="l" defTabSz="342997" rtl="0" eaLnBrk="1" latinLnBrk="0" hangingPunct="1">
        <a:spcBef>
          <a:spcPct val="20000"/>
        </a:spcBef>
        <a:buFont typeface="Arial"/>
        <a:buChar char="•"/>
        <a:defRPr sz="1350" kern="1200">
          <a:solidFill>
            <a:schemeClr val="tx1"/>
          </a:solidFill>
          <a:latin typeface="Arial"/>
          <a:ea typeface="+mn-ea"/>
          <a:cs typeface="Arial"/>
        </a:defRPr>
      </a:lvl3pPr>
      <a:lvl4pPr marL="1200490" indent="-171499" algn="l" defTabSz="342997" rtl="0" eaLnBrk="1" latinLnBrk="0" hangingPunct="1">
        <a:spcBef>
          <a:spcPct val="20000"/>
        </a:spcBef>
        <a:buFont typeface="Arial"/>
        <a:buChar char="–"/>
        <a:defRPr sz="1200" kern="1200">
          <a:solidFill>
            <a:schemeClr val="tx1"/>
          </a:solidFill>
          <a:latin typeface="Arial"/>
          <a:ea typeface="+mn-ea"/>
          <a:cs typeface="Arial"/>
        </a:defRPr>
      </a:lvl4pPr>
      <a:lvl5pPr marL="1543487" indent="-171499" algn="l" defTabSz="342997" rtl="0" eaLnBrk="1" latinLnBrk="0" hangingPunct="1">
        <a:spcBef>
          <a:spcPct val="20000"/>
        </a:spcBef>
        <a:buFont typeface="Arial"/>
        <a:buChar char="»"/>
        <a:defRPr sz="1200" kern="1200">
          <a:solidFill>
            <a:schemeClr val="tx1"/>
          </a:solidFill>
          <a:latin typeface="Arial"/>
          <a:ea typeface="+mn-ea"/>
          <a:cs typeface="Arial"/>
        </a:defRPr>
      </a:lvl5pPr>
      <a:lvl6pPr marL="1886484" indent="-171499" algn="l" defTabSz="342997" rtl="0" eaLnBrk="1" latinLnBrk="0" hangingPunct="1">
        <a:spcBef>
          <a:spcPct val="20000"/>
        </a:spcBef>
        <a:buFont typeface="Arial"/>
        <a:buChar char="•"/>
        <a:defRPr sz="1500" kern="1200">
          <a:solidFill>
            <a:schemeClr val="tx1"/>
          </a:solidFill>
          <a:latin typeface="+mn-lt"/>
          <a:ea typeface="+mn-ea"/>
          <a:cs typeface="+mn-cs"/>
        </a:defRPr>
      </a:lvl6pPr>
      <a:lvl7pPr marL="2229481" indent="-171499" algn="l" defTabSz="342997" rtl="0" eaLnBrk="1" latinLnBrk="0" hangingPunct="1">
        <a:spcBef>
          <a:spcPct val="20000"/>
        </a:spcBef>
        <a:buFont typeface="Arial"/>
        <a:buChar char="•"/>
        <a:defRPr sz="1500" kern="1200">
          <a:solidFill>
            <a:schemeClr val="tx1"/>
          </a:solidFill>
          <a:latin typeface="+mn-lt"/>
          <a:ea typeface="+mn-ea"/>
          <a:cs typeface="+mn-cs"/>
        </a:defRPr>
      </a:lvl7pPr>
      <a:lvl8pPr marL="2572479" indent="-171499" algn="l" defTabSz="342997" rtl="0" eaLnBrk="1" latinLnBrk="0" hangingPunct="1">
        <a:spcBef>
          <a:spcPct val="20000"/>
        </a:spcBef>
        <a:buFont typeface="Arial"/>
        <a:buChar char="•"/>
        <a:defRPr sz="1500" kern="1200">
          <a:solidFill>
            <a:schemeClr val="tx1"/>
          </a:solidFill>
          <a:latin typeface="+mn-lt"/>
          <a:ea typeface="+mn-ea"/>
          <a:cs typeface="+mn-cs"/>
        </a:defRPr>
      </a:lvl8pPr>
      <a:lvl9pPr marL="2915475" indent="-171499" algn="l" defTabSz="342997"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97" rtl="0" eaLnBrk="1" latinLnBrk="0" hangingPunct="1">
        <a:defRPr sz="1350" kern="1200">
          <a:solidFill>
            <a:schemeClr val="tx1"/>
          </a:solidFill>
          <a:latin typeface="+mn-lt"/>
          <a:ea typeface="+mn-ea"/>
          <a:cs typeface="+mn-cs"/>
        </a:defRPr>
      </a:lvl1pPr>
      <a:lvl2pPr marL="342997" algn="l" defTabSz="342997" rtl="0" eaLnBrk="1" latinLnBrk="0" hangingPunct="1">
        <a:defRPr sz="1350" kern="1200">
          <a:solidFill>
            <a:schemeClr val="tx1"/>
          </a:solidFill>
          <a:latin typeface="+mn-lt"/>
          <a:ea typeface="+mn-ea"/>
          <a:cs typeface="+mn-cs"/>
        </a:defRPr>
      </a:lvl2pPr>
      <a:lvl3pPr marL="685994" algn="l" defTabSz="342997" rtl="0" eaLnBrk="1" latinLnBrk="0" hangingPunct="1">
        <a:defRPr sz="1350" kern="1200">
          <a:solidFill>
            <a:schemeClr val="tx1"/>
          </a:solidFill>
          <a:latin typeface="+mn-lt"/>
          <a:ea typeface="+mn-ea"/>
          <a:cs typeface="+mn-cs"/>
        </a:defRPr>
      </a:lvl3pPr>
      <a:lvl4pPr marL="1028991" algn="l" defTabSz="342997" rtl="0" eaLnBrk="1" latinLnBrk="0" hangingPunct="1">
        <a:defRPr sz="1350" kern="1200">
          <a:solidFill>
            <a:schemeClr val="tx1"/>
          </a:solidFill>
          <a:latin typeface="+mn-lt"/>
          <a:ea typeface="+mn-ea"/>
          <a:cs typeface="+mn-cs"/>
        </a:defRPr>
      </a:lvl4pPr>
      <a:lvl5pPr marL="1371989" algn="l" defTabSz="342997" rtl="0" eaLnBrk="1" latinLnBrk="0" hangingPunct="1">
        <a:defRPr sz="1350" kern="1200">
          <a:solidFill>
            <a:schemeClr val="tx1"/>
          </a:solidFill>
          <a:latin typeface="+mn-lt"/>
          <a:ea typeface="+mn-ea"/>
          <a:cs typeface="+mn-cs"/>
        </a:defRPr>
      </a:lvl5pPr>
      <a:lvl6pPr marL="1714986" algn="l" defTabSz="342997" rtl="0" eaLnBrk="1" latinLnBrk="0" hangingPunct="1">
        <a:defRPr sz="1350" kern="1200">
          <a:solidFill>
            <a:schemeClr val="tx1"/>
          </a:solidFill>
          <a:latin typeface="+mn-lt"/>
          <a:ea typeface="+mn-ea"/>
          <a:cs typeface="+mn-cs"/>
        </a:defRPr>
      </a:lvl6pPr>
      <a:lvl7pPr marL="2057983" algn="l" defTabSz="342997" rtl="0" eaLnBrk="1" latinLnBrk="0" hangingPunct="1">
        <a:defRPr sz="1350" kern="1200">
          <a:solidFill>
            <a:schemeClr val="tx1"/>
          </a:solidFill>
          <a:latin typeface="+mn-lt"/>
          <a:ea typeface="+mn-ea"/>
          <a:cs typeface="+mn-cs"/>
        </a:defRPr>
      </a:lvl7pPr>
      <a:lvl8pPr marL="2400980" algn="l" defTabSz="342997" rtl="0" eaLnBrk="1" latinLnBrk="0" hangingPunct="1">
        <a:defRPr sz="1350" kern="1200">
          <a:solidFill>
            <a:schemeClr val="tx1"/>
          </a:solidFill>
          <a:latin typeface="+mn-lt"/>
          <a:ea typeface="+mn-ea"/>
          <a:cs typeface="+mn-cs"/>
        </a:defRPr>
      </a:lvl8pPr>
      <a:lvl9pPr marL="2743977" algn="l" defTabSz="342997"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1">
            <a:extLst>
              <a:ext uri="{FF2B5EF4-FFF2-40B4-BE49-F238E27FC236}">
                <a16:creationId xmlns:a16="http://schemas.microsoft.com/office/drawing/2014/main" id="{AFC57D0F-4754-4794-96E7-EE04CCE4B1F8}"/>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7">
            <a:extLst>
              <a:ext uri="{FF2B5EF4-FFF2-40B4-BE49-F238E27FC236}">
                <a16:creationId xmlns:a16="http://schemas.microsoft.com/office/drawing/2014/main" id="{0B0F40B9-D70D-4046-BAF4-9EA888CEC03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399713" y="6499225"/>
            <a:ext cx="12858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SIPCMContentMarking" descr="{&quot;HashCode&quot;:135238423,&quot;Placement&quot;:&quot;Footer&quot;}">
            <a:extLst>
              <a:ext uri="{FF2B5EF4-FFF2-40B4-BE49-F238E27FC236}">
                <a16:creationId xmlns:a16="http://schemas.microsoft.com/office/drawing/2014/main" id="{78018E17-1520-493F-9C48-4AC586AAA4C4}"/>
              </a:ext>
            </a:extLst>
          </p:cNvPr>
          <p:cNvSpPr txBox="1"/>
          <p:nvPr userDrawn="1"/>
        </p:nvSpPr>
        <p:spPr>
          <a:xfrm>
            <a:off x="0" y="6595656"/>
            <a:ext cx="1882256"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737373"/>
                </a:solidFill>
                <a:latin typeface="Calibri" panose="020F0502020204030204" pitchFamily="34" charset="0"/>
              </a:rPr>
              <a:t>Caterpillar: Confidential Green</a:t>
            </a:r>
          </a:p>
        </p:txBody>
      </p:sp>
    </p:spTree>
    <p:extLst>
      <p:ext uri="{BB962C8B-B14F-4D97-AF65-F5344CB8AC3E}">
        <p14:creationId xmlns:p14="http://schemas.microsoft.com/office/powerpoint/2010/main" val="91227376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id="{6785D681-1DEA-4F7A-AF76-9A5F50C0B094}"/>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5400" y="5402263"/>
            <a:ext cx="1223645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1">
            <a:extLst>
              <a:ext uri="{FF2B5EF4-FFF2-40B4-BE49-F238E27FC236}">
                <a16:creationId xmlns:a16="http://schemas.microsoft.com/office/drawing/2014/main" id="{0EE6BA59-4EC7-4293-9B05-E15DD63F5FEE}"/>
              </a:ext>
            </a:extLst>
          </p:cNvPr>
          <p:cNvSpPr>
            <a:spLocks noGrp="1"/>
          </p:cNvSpPr>
          <p:nvPr>
            <p:ph type="title"/>
          </p:nvPr>
        </p:nvSpPr>
        <p:spPr bwMode="auto">
          <a:xfrm>
            <a:off x="838200" y="365125"/>
            <a:ext cx="105156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4" name="Text Placeholder 2">
            <a:extLst>
              <a:ext uri="{FF2B5EF4-FFF2-40B4-BE49-F238E27FC236}">
                <a16:creationId xmlns:a16="http://schemas.microsoft.com/office/drawing/2014/main" id="{899C5EAE-1DA2-4F55-AF39-981078E4C1CA}"/>
              </a:ext>
            </a:extLst>
          </p:cNvPr>
          <p:cNvSpPr>
            <a:spLocks noGrp="1"/>
          </p:cNvSpPr>
          <p:nvPr>
            <p:ph type="body" idx="1"/>
          </p:nvPr>
        </p:nvSpPr>
        <p:spPr bwMode="auto">
          <a:xfrm>
            <a:off x="835025" y="1600200"/>
            <a:ext cx="105156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5126" name="Picture 27">
            <a:extLst>
              <a:ext uri="{FF2B5EF4-FFF2-40B4-BE49-F238E27FC236}">
                <a16:creationId xmlns:a16="http://schemas.microsoft.com/office/drawing/2014/main" id="{5C30B029-266D-44EF-B449-7FE8471BA8EC}"/>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399713" y="6499225"/>
            <a:ext cx="12858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a:extLst>
              <a:ext uri="{FF2B5EF4-FFF2-40B4-BE49-F238E27FC236}">
                <a16:creationId xmlns:a16="http://schemas.microsoft.com/office/drawing/2014/main" id="{59E03ECC-1958-42F2-BD16-211061BCE2A7}"/>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98425"/>
            <a:ext cx="12192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1">
            <a:extLst>
              <a:ext uri="{FF2B5EF4-FFF2-40B4-BE49-F238E27FC236}">
                <a16:creationId xmlns:a16="http://schemas.microsoft.com/office/drawing/2014/main" id="{5007BC9F-39AD-42F1-8C8D-6E1EBAD54F6B}"/>
              </a:ext>
            </a:extLst>
          </p:cNvPr>
          <p:cNvPicPr>
            <a:picLocks noChangeAspect="1"/>
          </p:cNvPicPr>
          <p:nvPr userDrawn="1"/>
        </p:nvPicPr>
        <p:blipFill>
          <a:blip r:embed="rId15">
            <a:extLst>
              <a:ext uri="{28A0092B-C50C-407E-A947-70E740481C1C}">
                <a14:useLocalDpi xmlns:a14="http://schemas.microsoft.com/office/drawing/2010/main" val="0"/>
              </a:ext>
            </a:extLst>
          </a:blip>
          <a:srcRect l="23145" t="8144" r="19849" b="59247"/>
          <a:stretch>
            <a:fillRect/>
          </a:stretch>
        </p:blipFill>
        <p:spPr bwMode="auto">
          <a:xfrm>
            <a:off x="274638" y="6510338"/>
            <a:ext cx="950912"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FE1CB6B3-6302-400F-ADED-CDCB3FBAF23B}"/>
              </a:ext>
            </a:extLst>
          </p:cNvPr>
          <p:cNvSpPr txBox="1"/>
          <p:nvPr userDrawn="1"/>
        </p:nvSpPr>
        <p:spPr>
          <a:xfrm>
            <a:off x="3616325" y="6477000"/>
            <a:ext cx="4953000" cy="307777"/>
          </a:xfrm>
          <a:prstGeom prst="rect">
            <a:avLst/>
          </a:prstGeom>
          <a:noFill/>
        </p:spPr>
        <p:txBody>
          <a:bodyPr wrap="square" rtlCol="0">
            <a:spAutoFit/>
          </a:bodyPr>
          <a:lstStyle/>
          <a:p>
            <a:pPr algn="ctr"/>
            <a:r>
              <a:rPr lang="en-US" sz="1400" b="1" dirty="0">
                <a:solidFill>
                  <a:schemeClr val="bg1">
                    <a:lumMod val="50000"/>
                  </a:schemeClr>
                </a:solidFill>
                <a:latin typeface="Arial" panose="020B0604020202020204" pitchFamily="34" charset="0"/>
                <a:cs typeface="Arial" panose="020B0604020202020204" pitchFamily="34" charset="0"/>
              </a:rPr>
              <a:t>E</a:t>
            </a:r>
            <a:r>
              <a:rPr lang="en-US" sz="1200" dirty="0">
                <a:solidFill>
                  <a:schemeClr val="bg1">
                    <a:lumMod val="50000"/>
                  </a:schemeClr>
                </a:solidFill>
                <a:latin typeface="Arial" panose="020B0604020202020204" pitchFamily="34" charset="0"/>
                <a:cs typeface="Arial" panose="020B0604020202020204" pitchFamily="34" charset="0"/>
              </a:rPr>
              <a:t>mployee </a:t>
            </a:r>
            <a:r>
              <a:rPr lang="en-US" sz="1400" b="1" dirty="0">
                <a:solidFill>
                  <a:schemeClr val="bg1">
                    <a:lumMod val="50000"/>
                  </a:schemeClr>
                </a:solidFill>
                <a:latin typeface="Arial" panose="020B0604020202020204" pitchFamily="34" charset="0"/>
                <a:cs typeface="Arial" panose="020B0604020202020204" pitchFamily="34" charset="0"/>
              </a:rPr>
              <a:t>A</a:t>
            </a:r>
            <a:r>
              <a:rPr lang="en-US" sz="1200" dirty="0">
                <a:solidFill>
                  <a:schemeClr val="bg1">
                    <a:lumMod val="50000"/>
                  </a:schemeClr>
                </a:solidFill>
                <a:latin typeface="Arial" panose="020B0604020202020204" pitchFamily="34" charset="0"/>
                <a:cs typeface="Arial" panose="020B0604020202020204" pitchFamily="34" charset="0"/>
              </a:rPr>
              <a:t>ssistance </a:t>
            </a:r>
            <a:r>
              <a:rPr lang="en-US" sz="1400" b="1" dirty="0">
                <a:solidFill>
                  <a:schemeClr val="bg1">
                    <a:lumMod val="50000"/>
                  </a:schemeClr>
                </a:solidFill>
                <a:latin typeface="Arial" panose="020B0604020202020204" pitchFamily="34" charset="0"/>
                <a:cs typeface="Arial" panose="020B0604020202020204" pitchFamily="34" charset="0"/>
              </a:rPr>
              <a:t>P</a:t>
            </a:r>
            <a:r>
              <a:rPr lang="en-US" sz="1200" dirty="0">
                <a:solidFill>
                  <a:schemeClr val="bg1">
                    <a:lumMod val="50000"/>
                  </a:schemeClr>
                </a:solidFill>
                <a:latin typeface="Arial" panose="020B0604020202020204" pitchFamily="34" charset="0"/>
                <a:cs typeface="Arial" panose="020B0604020202020204" pitchFamily="34" charset="0"/>
              </a:rPr>
              <a:t>rogram    2019</a:t>
            </a:r>
          </a:p>
        </p:txBody>
      </p:sp>
      <p:sp>
        <p:nvSpPr>
          <p:cNvPr id="2" name="MSIPCMContentMarking" descr="{&quot;HashCode&quot;:135238423,&quot;Placement&quot;:&quot;Footer&quot;}">
            <a:extLst>
              <a:ext uri="{FF2B5EF4-FFF2-40B4-BE49-F238E27FC236}">
                <a16:creationId xmlns:a16="http://schemas.microsoft.com/office/drawing/2014/main" id="{73FE7473-5F1D-49F4-B86F-FBF7A621A111}"/>
              </a:ext>
            </a:extLst>
          </p:cNvPr>
          <p:cNvSpPr txBox="1"/>
          <p:nvPr userDrawn="1"/>
        </p:nvSpPr>
        <p:spPr>
          <a:xfrm>
            <a:off x="0" y="6595656"/>
            <a:ext cx="1882256"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737373"/>
                </a:solidFill>
                <a:latin typeface="Calibri" panose="020F0502020204030204" pitchFamily="34" charset="0"/>
              </a:rPr>
              <a:t>Caterpillar: Confidential Green</a:t>
            </a:r>
          </a:p>
        </p:txBody>
      </p:sp>
    </p:spTree>
    <p:extLst>
      <p:ext uri="{BB962C8B-B14F-4D97-AF65-F5344CB8AC3E}">
        <p14:creationId xmlns:p14="http://schemas.microsoft.com/office/powerpoint/2010/main" val="291047457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2" r:id="rId10"/>
  </p:sldLayoutIdLst>
  <p:hf hdr="0" ftr="0" dt="0"/>
  <p:txStyles>
    <p:titleStyle>
      <a:lvl1pPr algn="l" rtl="0" eaLnBrk="0" fontAlgn="base" hangingPunct="0">
        <a:lnSpc>
          <a:spcPct val="90000"/>
        </a:lnSpc>
        <a:spcBef>
          <a:spcPct val="0"/>
        </a:spcBef>
        <a:spcAft>
          <a:spcPct val="0"/>
        </a:spcAft>
        <a:defRPr sz="3200" b="1" kern="1200">
          <a:solidFill>
            <a:schemeClr val="tx1"/>
          </a:solidFill>
          <a:latin typeface="Arial Narrow" panose="020B0606020202030204" pitchFamily="34" charset="0"/>
          <a:ea typeface="+mj-ea"/>
          <a:cs typeface="+mj-cs"/>
        </a:defRPr>
      </a:lvl1pPr>
      <a:lvl2pPr algn="l" rtl="0" eaLnBrk="0" fontAlgn="base" hangingPunct="0">
        <a:lnSpc>
          <a:spcPct val="90000"/>
        </a:lnSpc>
        <a:spcBef>
          <a:spcPct val="0"/>
        </a:spcBef>
        <a:spcAft>
          <a:spcPct val="0"/>
        </a:spcAft>
        <a:defRPr sz="3200" b="1">
          <a:solidFill>
            <a:schemeClr val="tx1"/>
          </a:solidFill>
          <a:latin typeface="Arial Narrow" charset="0"/>
        </a:defRPr>
      </a:lvl2pPr>
      <a:lvl3pPr algn="l" rtl="0" eaLnBrk="0" fontAlgn="base" hangingPunct="0">
        <a:lnSpc>
          <a:spcPct val="90000"/>
        </a:lnSpc>
        <a:spcBef>
          <a:spcPct val="0"/>
        </a:spcBef>
        <a:spcAft>
          <a:spcPct val="0"/>
        </a:spcAft>
        <a:defRPr sz="3200" b="1">
          <a:solidFill>
            <a:schemeClr val="tx1"/>
          </a:solidFill>
          <a:latin typeface="Arial Narrow" charset="0"/>
        </a:defRPr>
      </a:lvl3pPr>
      <a:lvl4pPr algn="l" rtl="0" eaLnBrk="0" fontAlgn="base" hangingPunct="0">
        <a:lnSpc>
          <a:spcPct val="90000"/>
        </a:lnSpc>
        <a:spcBef>
          <a:spcPct val="0"/>
        </a:spcBef>
        <a:spcAft>
          <a:spcPct val="0"/>
        </a:spcAft>
        <a:defRPr sz="3200" b="1">
          <a:solidFill>
            <a:schemeClr val="tx1"/>
          </a:solidFill>
          <a:latin typeface="Arial Narrow" charset="0"/>
        </a:defRPr>
      </a:lvl4pPr>
      <a:lvl5pPr algn="l" rtl="0" eaLnBrk="0" fontAlgn="base" hangingPunct="0">
        <a:lnSpc>
          <a:spcPct val="90000"/>
        </a:lnSpc>
        <a:spcBef>
          <a:spcPct val="0"/>
        </a:spcBef>
        <a:spcAft>
          <a:spcPct val="0"/>
        </a:spcAft>
        <a:defRPr sz="3200" b="1">
          <a:solidFill>
            <a:schemeClr val="tx1"/>
          </a:solidFill>
          <a:latin typeface="Arial Narrow" charset="0"/>
        </a:defRPr>
      </a:lvl5pPr>
      <a:lvl6pPr marL="457200" algn="l" rtl="0" fontAlgn="base">
        <a:lnSpc>
          <a:spcPct val="90000"/>
        </a:lnSpc>
        <a:spcBef>
          <a:spcPct val="0"/>
        </a:spcBef>
        <a:spcAft>
          <a:spcPct val="0"/>
        </a:spcAft>
        <a:defRPr sz="3200" b="1">
          <a:solidFill>
            <a:schemeClr val="tx1"/>
          </a:solidFill>
          <a:latin typeface="Arial Narrow" charset="0"/>
        </a:defRPr>
      </a:lvl6pPr>
      <a:lvl7pPr marL="914400" algn="l" rtl="0" fontAlgn="base">
        <a:lnSpc>
          <a:spcPct val="90000"/>
        </a:lnSpc>
        <a:spcBef>
          <a:spcPct val="0"/>
        </a:spcBef>
        <a:spcAft>
          <a:spcPct val="0"/>
        </a:spcAft>
        <a:defRPr sz="3200" b="1">
          <a:solidFill>
            <a:schemeClr val="tx1"/>
          </a:solidFill>
          <a:latin typeface="Arial Narrow" charset="0"/>
        </a:defRPr>
      </a:lvl7pPr>
      <a:lvl8pPr marL="1371600" algn="l" rtl="0" fontAlgn="base">
        <a:lnSpc>
          <a:spcPct val="90000"/>
        </a:lnSpc>
        <a:spcBef>
          <a:spcPct val="0"/>
        </a:spcBef>
        <a:spcAft>
          <a:spcPct val="0"/>
        </a:spcAft>
        <a:defRPr sz="3200" b="1">
          <a:solidFill>
            <a:schemeClr val="tx1"/>
          </a:solidFill>
          <a:latin typeface="Arial Narrow" charset="0"/>
        </a:defRPr>
      </a:lvl8pPr>
      <a:lvl9pPr marL="1828800" algn="l" rtl="0" fontAlgn="base">
        <a:lnSpc>
          <a:spcPct val="90000"/>
        </a:lnSpc>
        <a:spcBef>
          <a:spcPct val="0"/>
        </a:spcBef>
        <a:spcAft>
          <a:spcPct val="0"/>
        </a:spcAft>
        <a:defRPr sz="3200" b="1">
          <a:solidFill>
            <a:schemeClr val="tx1"/>
          </a:solidFill>
          <a:latin typeface="Arial Narrow"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Narrow" panose="020B0606020202030204" pitchFamily="34" charset="0"/>
          <a:ea typeface="+mn-ea"/>
          <a:cs typeface="+mn-cs"/>
        </a:defRPr>
      </a:lvl1pPr>
      <a:lvl2pPr marL="685800" indent="-228600" algn="l" rtl="0" eaLnBrk="0" fontAlgn="base" hangingPunct="0">
        <a:lnSpc>
          <a:spcPct val="90000"/>
        </a:lnSpc>
        <a:spcBef>
          <a:spcPts val="500"/>
        </a:spcBef>
        <a:spcAft>
          <a:spcPct val="0"/>
        </a:spcAft>
        <a:buFont typeface="Arial Narrow" panose="020B0606020202030204" pitchFamily="34" charset="0"/>
        <a:buChar char="−"/>
        <a:defRPr sz="2400" kern="1200">
          <a:solidFill>
            <a:schemeClr val="tx1"/>
          </a:solidFill>
          <a:latin typeface="Arial Narrow" panose="020B0606020202030204" pitchFamily="34" charset="0"/>
          <a:ea typeface="+mn-ea"/>
          <a:cs typeface="+mn-cs"/>
        </a:defRPr>
      </a:lvl2pPr>
      <a:lvl3pPr marL="1143000" indent="-228600" algn="l" rtl="0" eaLnBrk="0" fontAlgn="base" hangingPunct="0">
        <a:lnSpc>
          <a:spcPct val="90000"/>
        </a:lnSpc>
        <a:spcBef>
          <a:spcPts val="500"/>
        </a:spcBef>
        <a:spcAft>
          <a:spcPct val="0"/>
        </a:spcAft>
        <a:buFont typeface="Wingdings" panose="05000000000000000000" pitchFamily="2" charset="2"/>
        <a:buChar char="§"/>
        <a:defRPr sz="2000" kern="1200">
          <a:solidFill>
            <a:schemeClr val="tx1"/>
          </a:solidFill>
          <a:latin typeface="Arial Narrow" panose="020B0606020202030204" pitchFamily="34" charset="0"/>
          <a:ea typeface="+mn-ea"/>
          <a:cs typeface="+mn-cs"/>
        </a:defRPr>
      </a:lvl3pPr>
      <a:lvl4pPr marL="1600200" indent="-228600" algn="l" rtl="0" eaLnBrk="0" fontAlgn="base" hangingPunct="0">
        <a:lnSpc>
          <a:spcPct val="90000"/>
        </a:lnSpc>
        <a:spcBef>
          <a:spcPts val="500"/>
        </a:spcBef>
        <a:spcAft>
          <a:spcPct val="0"/>
        </a:spcAft>
        <a:buFont typeface="Arial Narrow" panose="020B0606020202030204" pitchFamily="34" charset="0"/>
        <a:buChar char="−"/>
        <a:defRPr kern="1200">
          <a:solidFill>
            <a:schemeClr val="tx1"/>
          </a:solidFill>
          <a:latin typeface="Arial Narrow" panose="020B0606020202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27">
            <a:extLst>
              <a:ext uri="{FF2B5EF4-FFF2-40B4-BE49-F238E27FC236}">
                <a16:creationId xmlns:a16="http://schemas.microsoft.com/office/drawing/2014/main" id="{5F3C587A-79EC-49DF-BAF6-292CA380072D}"/>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399713" y="6499225"/>
            <a:ext cx="12858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9E009258-FC40-405E-90A2-34F41570DCA3}"/>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0" y="-98425"/>
            <a:ext cx="12192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97E1ECD5-BF8C-49EC-954D-AA6B576CF9ED}"/>
              </a:ext>
            </a:extLst>
          </p:cNvPr>
          <p:cNvSpPr txBox="1"/>
          <p:nvPr userDrawn="1"/>
        </p:nvSpPr>
        <p:spPr>
          <a:xfrm>
            <a:off x="3616325" y="6477000"/>
            <a:ext cx="4953000" cy="307777"/>
          </a:xfrm>
          <a:prstGeom prst="rect">
            <a:avLst/>
          </a:prstGeom>
          <a:noFill/>
        </p:spPr>
        <p:txBody>
          <a:bodyPr wrap="square" rtlCol="0">
            <a:spAutoFit/>
          </a:bodyPr>
          <a:lstStyle/>
          <a:p>
            <a:pPr algn="ctr"/>
            <a:r>
              <a:rPr lang="en-US" sz="1400" b="1" dirty="0">
                <a:solidFill>
                  <a:schemeClr val="bg1">
                    <a:lumMod val="50000"/>
                  </a:schemeClr>
                </a:solidFill>
                <a:latin typeface="Arial" panose="020B0604020202020204" pitchFamily="34" charset="0"/>
                <a:cs typeface="Arial" panose="020B0604020202020204" pitchFamily="34" charset="0"/>
              </a:rPr>
              <a:t>E</a:t>
            </a:r>
            <a:r>
              <a:rPr lang="en-US" sz="1200" dirty="0">
                <a:solidFill>
                  <a:schemeClr val="bg1">
                    <a:lumMod val="50000"/>
                  </a:schemeClr>
                </a:solidFill>
                <a:latin typeface="Arial" panose="020B0604020202020204" pitchFamily="34" charset="0"/>
                <a:cs typeface="Arial" panose="020B0604020202020204" pitchFamily="34" charset="0"/>
              </a:rPr>
              <a:t>mployee </a:t>
            </a:r>
            <a:r>
              <a:rPr lang="en-US" sz="1400" b="1" dirty="0">
                <a:solidFill>
                  <a:schemeClr val="bg1">
                    <a:lumMod val="50000"/>
                  </a:schemeClr>
                </a:solidFill>
                <a:latin typeface="Arial" panose="020B0604020202020204" pitchFamily="34" charset="0"/>
                <a:cs typeface="Arial" panose="020B0604020202020204" pitchFamily="34" charset="0"/>
              </a:rPr>
              <a:t>A</a:t>
            </a:r>
            <a:r>
              <a:rPr lang="en-US" sz="1200" dirty="0">
                <a:solidFill>
                  <a:schemeClr val="bg1">
                    <a:lumMod val="50000"/>
                  </a:schemeClr>
                </a:solidFill>
                <a:latin typeface="Arial" panose="020B0604020202020204" pitchFamily="34" charset="0"/>
                <a:cs typeface="Arial" panose="020B0604020202020204" pitchFamily="34" charset="0"/>
              </a:rPr>
              <a:t>ssistance </a:t>
            </a:r>
            <a:r>
              <a:rPr lang="en-US" sz="1400" b="1" dirty="0">
                <a:solidFill>
                  <a:schemeClr val="bg1">
                    <a:lumMod val="50000"/>
                  </a:schemeClr>
                </a:solidFill>
                <a:latin typeface="Arial" panose="020B0604020202020204" pitchFamily="34" charset="0"/>
                <a:cs typeface="Arial" panose="020B0604020202020204" pitchFamily="34" charset="0"/>
              </a:rPr>
              <a:t>P</a:t>
            </a:r>
            <a:r>
              <a:rPr lang="en-US" sz="1200" dirty="0">
                <a:solidFill>
                  <a:schemeClr val="bg1">
                    <a:lumMod val="50000"/>
                  </a:schemeClr>
                </a:solidFill>
                <a:latin typeface="Arial" panose="020B0604020202020204" pitchFamily="34" charset="0"/>
                <a:cs typeface="Arial" panose="020B0604020202020204" pitchFamily="34" charset="0"/>
              </a:rPr>
              <a:t>rogram    2019</a:t>
            </a:r>
          </a:p>
        </p:txBody>
      </p:sp>
      <p:pic>
        <p:nvPicPr>
          <p:cNvPr id="15" name="Picture 5">
            <a:extLst>
              <a:ext uri="{FF2B5EF4-FFF2-40B4-BE49-F238E27FC236}">
                <a16:creationId xmlns:a16="http://schemas.microsoft.com/office/drawing/2014/main" id="{D998085A-ED81-4DFE-B0EC-D96851DAF669}"/>
              </a:ext>
            </a:extLst>
          </p:cNvPr>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274638" y="6484938"/>
            <a:ext cx="95567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
            <a:extLst>
              <a:ext uri="{FF2B5EF4-FFF2-40B4-BE49-F238E27FC236}">
                <a16:creationId xmlns:a16="http://schemas.microsoft.com/office/drawing/2014/main" id="{922E16C6-F7FF-4747-B58F-00F01BB14215}"/>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5400" y="5402263"/>
            <a:ext cx="1223645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SIPCMContentMarking" descr="{&quot;HashCode&quot;:135238423,&quot;Placement&quot;:&quot;Footer&quot;}">
            <a:extLst>
              <a:ext uri="{FF2B5EF4-FFF2-40B4-BE49-F238E27FC236}">
                <a16:creationId xmlns:a16="http://schemas.microsoft.com/office/drawing/2014/main" id="{D8655AC1-CC15-49DF-A5E0-3F99FF1CD193}"/>
              </a:ext>
            </a:extLst>
          </p:cNvPr>
          <p:cNvSpPr txBox="1"/>
          <p:nvPr userDrawn="1"/>
        </p:nvSpPr>
        <p:spPr>
          <a:xfrm>
            <a:off x="0" y="6595656"/>
            <a:ext cx="1882256"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737373"/>
                </a:solidFill>
                <a:latin typeface="Calibri" panose="020F0502020204030204" pitchFamily="34" charset="0"/>
              </a:rPr>
              <a:t>Caterpillar: Confidential Green</a:t>
            </a:r>
          </a:p>
        </p:txBody>
      </p:sp>
    </p:spTree>
    <p:extLst>
      <p:ext uri="{BB962C8B-B14F-4D97-AF65-F5344CB8AC3E}">
        <p14:creationId xmlns:p14="http://schemas.microsoft.com/office/powerpoint/2010/main" val="45126039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6" r:id="rId12"/>
    <p:sldLayoutId id="2147483747" r:id="rId13"/>
    <p:sldLayoutId id="214748374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1"/>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5400" y="5524814"/>
            <a:ext cx="1223645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laceholder 1"/>
          <p:cNvSpPr>
            <a:spLocks noGrp="1"/>
          </p:cNvSpPr>
          <p:nvPr>
            <p:ph type="title"/>
          </p:nvPr>
        </p:nvSpPr>
        <p:spPr bwMode="auto">
          <a:xfrm>
            <a:off x="838200" y="365125"/>
            <a:ext cx="105156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 name="Text Placeholder 2"/>
          <p:cNvSpPr>
            <a:spLocks noGrp="1"/>
          </p:cNvSpPr>
          <p:nvPr>
            <p:ph type="body" idx="1"/>
          </p:nvPr>
        </p:nvSpPr>
        <p:spPr bwMode="auto">
          <a:xfrm>
            <a:off x="835025" y="1600200"/>
            <a:ext cx="105156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Footer Placeholder 2"/>
          <p:cNvSpPr>
            <a:spLocks noGrp="1"/>
          </p:cNvSpPr>
          <p:nvPr userDrawn="1"/>
        </p:nvSpPr>
        <p:spPr>
          <a:xfrm>
            <a:off x="2209800" y="6579393"/>
            <a:ext cx="2554288" cy="176213"/>
          </a:xfrm>
          <a:prstGeom prst="rect">
            <a:avLst/>
          </a:prstGeom>
          <a:noFill/>
        </p:spPr>
        <p:txBody>
          <a:bodyPr lIns="0" tIns="34290" rIns="68580" bIns="34290" anchor="ct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eaLnBrk="1" hangingPunct="1">
              <a:defRPr/>
            </a:pPr>
            <a:r>
              <a:rPr lang="en-US" sz="700" dirty="0">
                <a:solidFill>
                  <a:schemeClr val="bg1">
                    <a:lumMod val="65000"/>
                  </a:schemeClr>
                </a:solidFill>
                <a:latin typeface="Arial Narrow" panose="020B0606020202030204" pitchFamily="34" charset="0"/>
              </a:rPr>
              <a:t>Caterpillar Confidential Green</a:t>
            </a:r>
          </a:p>
        </p:txBody>
      </p:sp>
      <p:pic>
        <p:nvPicPr>
          <p:cNvPr id="15" name="Picture 27"/>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399713" y="6499225"/>
            <a:ext cx="12858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0" y="-98425"/>
            <a:ext cx="12192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274638" y="648335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C283A6F-7C69-4F8A-963E-D24AF02F9CB1}"/>
              </a:ext>
            </a:extLst>
          </p:cNvPr>
          <p:cNvSpPr txBox="1"/>
          <p:nvPr userDrawn="1"/>
        </p:nvSpPr>
        <p:spPr>
          <a:xfrm>
            <a:off x="3616325" y="6477000"/>
            <a:ext cx="4953000" cy="307777"/>
          </a:xfrm>
          <a:prstGeom prst="rect">
            <a:avLst/>
          </a:prstGeom>
          <a:noFill/>
        </p:spPr>
        <p:txBody>
          <a:bodyPr wrap="square" rtlCol="0">
            <a:spAutoFit/>
          </a:bodyPr>
          <a:lstStyle/>
          <a:p>
            <a:pPr algn="ctr"/>
            <a:r>
              <a:rPr lang="en-US" sz="1400" b="1" dirty="0">
                <a:solidFill>
                  <a:schemeClr val="bg1">
                    <a:lumMod val="50000"/>
                  </a:schemeClr>
                </a:solidFill>
                <a:latin typeface="Arial" panose="020B0604020202020204" pitchFamily="34" charset="0"/>
                <a:cs typeface="Arial" panose="020B0604020202020204" pitchFamily="34" charset="0"/>
              </a:rPr>
              <a:t>E</a:t>
            </a:r>
            <a:r>
              <a:rPr lang="en-US" sz="1200" dirty="0">
                <a:solidFill>
                  <a:schemeClr val="bg1">
                    <a:lumMod val="50000"/>
                  </a:schemeClr>
                </a:solidFill>
                <a:latin typeface="Arial" panose="020B0604020202020204" pitchFamily="34" charset="0"/>
                <a:cs typeface="Arial" panose="020B0604020202020204" pitchFamily="34" charset="0"/>
              </a:rPr>
              <a:t>mployee </a:t>
            </a:r>
            <a:r>
              <a:rPr lang="en-US" sz="1400" b="1" dirty="0">
                <a:solidFill>
                  <a:schemeClr val="bg1">
                    <a:lumMod val="50000"/>
                  </a:schemeClr>
                </a:solidFill>
                <a:latin typeface="Arial" panose="020B0604020202020204" pitchFamily="34" charset="0"/>
                <a:cs typeface="Arial" panose="020B0604020202020204" pitchFamily="34" charset="0"/>
              </a:rPr>
              <a:t>A</a:t>
            </a:r>
            <a:r>
              <a:rPr lang="en-US" sz="1200" dirty="0">
                <a:solidFill>
                  <a:schemeClr val="bg1">
                    <a:lumMod val="50000"/>
                  </a:schemeClr>
                </a:solidFill>
                <a:latin typeface="Arial" panose="020B0604020202020204" pitchFamily="34" charset="0"/>
                <a:cs typeface="Arial" panose="020B0604020202020204" pitchFamily="34" charset="0"/>
              </a:rPr>
              <a:t>ssistance </a:t>
            </a:r>
            <a:r>
              <a:rPr lang="en-US" sz="1400" b="1" dirty="0">
                <a:solidFill>
                  <a:schemeClr val="bg1">
                    <a:lumMod val="50000"/>
                  </a:schemeClr>
                </a:solidFill>
                <a:latin typeface="Arial" panose="020B0604020202020204" pitchFamily="34" charset="0"/>
                <a:cs typeface="Arial" panose="020B0604020202020204" pitchFamily="34" charset="0"/>
              </a:rPr>
              <a:t>P</a:t>
            </a:r>
            <a:r>
              <a:rPr lang="en-US" sz="1200" dirty="0">
                <a:solidFill>
                  <a:schemeClr val="bg1">
                    <a:lumMod val="50000"/>
                  </a:schemeClr>
                </a:solidFill>
                <a:latin typeface="Arial" panose="020B0604020202020204" pitchFamily="34" charset="0"/>
                <a:cs typeface="Arial" panose="020B0604020202020204" pitchFamily="34" charset="0"/>
              </a:rPr>
              <a:t>rogram    2019</a:t>
            </a:r>
          </a:p>
        </p:txBody>
      </p:sp>
      <p:sp>
        <p:nvSpPr>
          <p:cNvPr id="2" name="MSIPCMContentMarking" descr="{&quot;HashCode&quot;:135238423,&quot;Placement&quot;:&quot;Footer&quot;}">
            <a:extLst>
              <a:ext uri="{FF2B5EF4-FFF2-40B4-BE49-F238E27FC236}">
                <a16:creationId xmlns:a16="http://schemas.microsoft.com/office/drawing/2014/main" id="{2A69CD3D-5A27-43B9-9731-57B0EBCCE004}"/>
              </a:ext>
            </a:extLst>
          </p:cNvPr>
          <p:cNvSpPr txBox="1"/>
          <p:nvPr userDrawn="1"/>
        </p:nvSpPr>
        <p:spPr>
          <a:xfrm>
            <a:off x="0" y="6595656"/>
            <a:ext cx="1882256"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737373"/>
                </a:solidFill>
                <a:latin typeface="Calibri" panose="020F0502020204030204" pitchFamily="34" charset="0"/>
              </a:rPr>
              <a:t>Caterpillar: Confidential Green</a:t>
            </a:r>
          </a:p>
        </p:txBody>
      </p:sp>
    </p:spTree>
    <p:extLst>
      <p:ext uri="{BB962C8B-B14F-4D97-AF65-F5344CB8AC3E}">
        <p14:creationId xmlns:p14="http://schemas.microsoft.com/office/powerpoint/2010/main" val="14381648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Lst>
  <p:txStyles>
    <p:titleStyle>
      <a:lvl1pPr algn="l" defTabSz="342997" rtl="0" eaLnBrk="1" latinLnBrk="0" hangingPunct="1">
        <a:spcBef>
          <a:spcPct val="0"/>
        </a:spcBef>
        <a:buNone/>
        <a:defRPr sz="2800" kern="1200">
          <a:solidFill>
            <a:schemeClr val="tx1"/>
          </a:solidFill>
          <a:latin typeface="Arial Black"/>
          <a:ea typeface="+mj-ea"/>
          <a:cs typeface="Arial Black"/>
        </a:defRPr>
      </a:lvl1pPr>
    </p:titleStyle>
    <p:bodyStyle>
      <a:lvl1pPr marL="257248" indent="-257248" algn="l" defTabSz="342997" rtl="0" eaLnBrk="1" latinLnBrk="0" hangingPunct="1">
        <a:spcBef>
          <a:spcPct val="20000"/>
        </a:spcBef>
        <a:buFont typeface="Arial"/>
        <a:buChar char="•"/>
        <a:defRPr sz="1800" kern="1200">
          <a:solidFill>
            <a:schemeClr val="tx1"/>
          </a:solidFill>
          <a:latin typeface="Arial"/>
          <a:ea typeface="+mn-ea"/>
          <a:cs typeface="Arial"/>
        </a:defRPr>
      </a:lvl1pPr>
      <a:lvl2pPr marL="557370" indent="-214373" algn="l" defTabSz="342997" rtl="0" eaLnBrk="1" latinLnBrk="0" hangingPunct="1">
        <a:spcBef>
          <a:spcPct val="20000"/>
        </a:spcBef>
        <a:buFont typeface="Arial"/>
        <a:buChar char="–"/>
        <a:defRPr sz="1500" kern="1200">
          <a:solidFill>
            <a:schemeClr val="tx1"/>
          </a:solidFill>
          <a:latin typeface="Arial"/>
          <a:ea typeface="+mn-ea"/>
          <a:cs typeface="Arial"/>
        </a:defRPr>
      </a:lvl2pPr>
      <a:lvl3pPr marL="857494" indent="-171499" algn="l" defTabSz="342997" rtl="0" eaLnBrk="1" latinLnBrk="0" hangingPunct="1">
        <a:spcBef>
          <a:spcPct val="20000"/>
        </a:spcBef>
        <a:buFont typeface="Arial"/>
        <a:buChar char="•"/>
        <a:defRPr sz="1350" kern="1200">
          <a:solidFill>
            <a:schemeClr val="tx1"/>
          </a:solidFill>
          <a:latin typeface="Arial"/>
          <a:ea typeface="+mn-ea"/>
          <a:cs typeface="Arial"/>
        </a:defRPr>
      </a:lvl3pPr>
      <a:lvl4pPr marL="1200490" indent="-171499" algn="l" defTabSz="342997" rtl="0" eaLnBrk="1" latinLnBrk="0" hangingPunct="1">
        <a:spcBef>
          <a:spcPct val="20000"/>
        </a:spcBef>
        <a:buFont typeface="Arial"/>
        <a:buChar char="–"/>
        <a:defRPr sz="1200" kern="1200">
          <a:solidFill>
            <a:schemeClr val="tx1"/>
          </a:solidFill>
          <a:latin typeface="Arial"/>
          <a:ea typeface="+mn-ea"/>
          <a:cs typeface="Arial"/>
        </a:defRPr>
      </a:lvl4pPr>
      <a:lvl5pPr marL="1543487" indent="-171499" algn="l" defTabSz="342997" rtl="0" eaLnBrk="1" latinLnBrk="0" hangingPunct="1">
        <a:spcBef>
          <a:spcPct val="20000"/>
        </a:spcBef>
        <a:buFont typeface="Arial"/>
        <a:buChar char="»"/>
        <a:defRPr sz="1200" kern="1200">
          <a:solidFill>
            <a:schemeClr val="tx1"/>
          </a:solidFill>
          <a:latin typeface="Arial"/>
          <a:ea typeface="+mn-ea"/>
          <a:cs typeface="Arial"/>
        </a:defRPr>
      </a:lvl5pPr>
      <a:lvl6pPr marL="1886484" indent="-171499" algn="l" defTabSz="342997" rtl="0" eaLnBrk="1" latinLnBrk="0" hangingPunct="1">
        <a:spcBef>
          <a:spcPct val="20000"/>
        </a:spcBef>
        <a:buFont typeface="Arial"/>
        <a:buChar char="•"/>
        <a:defRPr sz="1500" kern="1200">
          <a:solidFill>
            <a:schemeClr val="tx1"/>
          </a:solidFill>
          <a:latin typeface="+mn-lt"/>
          <a:ea typeface="+mn-ea"/>
          <a:cs typeface="+mn-cs"/>
        </a:defRPr>
      </a:lvl6pPr>
      <a:lvl7pPr marL="2229481" indent="-171499" algn="l" defTabSz="342997" rtl="0" eaLnBrk="1" latinLnBrk="0" hangingPunct="1">
        <a:spcBef>
          <a:spcPct val="20000"/>
        </a:spcBef>
        <a:buFont typeface="Arial"/>
        <a:buChar char="•"/>
        <a:defRPr sz="1500" kern="1200">
          <a:solidFill>
            <a:schemeClr val="tx1"/>
          </a:solidFill>
          <a:latin typeface="+mn-lt"/>
          <a:ea typeface="+mn-ea"/>
          <a:cs typeface="+mn-cs"/>
        </a:defRPr>
      </a:lvl7pPr>
      <a:lvl8pPr marL="2572479" indent="-171499" algn="l" defTabSz="342997" rtl="0" eaLnBrk="1" latinLnBrk="0" hangingPunct="1">
        <a:spcBef>
          <a:spcPct val="20000"/>
        </a:spcBef>
        <a:buFont typeface="Arial"/>
        <a:buChar char="•"/>
        <a:defRPr sz="1500" kern="1200">
          <a:solidFill>
            <a:schemeClr val="tx1"/>
          </a:solidFill>
          <a:latin typeface="+mn-lt"/>
          <a:ea typeface="+mn-ea"/>
          <a:cs typeface="+mn-cs"/>
        </a:defRPr>
      </a:lvl8pPr>
      <a:lvl9pPr marL="2915475" indent="-171499" algn="l" defTabSz="342997"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97" rtl="0" eaLnBrk="1" latinLnBrk="0" hangingPunct="1">
        <a:defRPr sz="1350" kern="1200">
          <a:solidFill>
            <a:schemeClr val="tx1"/>
          </a:solidFill>
          <a:latin typeface="+mn-lt"/>
          <a:ea typeface="+mn-ea"/>
          <a:cs typeface="+mn-cs"/>
        </a:defRPr>
      </a:lvl1pPr>
      <a:lvl2pPr marL="342997" algn="l" defTabSz="342997" rtl="0" eaLnBrk="1" latinLnBrk="0" hangingPunct="1">
        <a:defRPr sz="1350" kern="1200">
          <a:solidFill>
            <a:schemeClr val="tx1"/>
          </a:solidFill>
          <a:latin typeface="+mn-lt"/>
          <a:ea typeface="+mn-ea"/>
          <a:cs typeface="+mn-cs"/>
        </a:defRPr>
      </a:lvl2pPr>
      <a:lvl3pPr marL="685994" algn="l" defTabSz="342997" rtl="0" eaLnBrk="1" latinLnBrk="0" hangingPunct="1">
        <a:defRPr sz="1350" kern="1200">
          <a:solidFill>
            <a:schemeClr val="tx1"/>
          </a:solidFill>
          <a:latin typeface="+mn-lt"/>
          <a:ea typeface="+mn-ea"/>
          <a:cs typeface="+mn-cs"/>
        </a:defRPr>
      </a:lvl3pPr>
      <a:lvl4pPr marL="1028991" algn="l" defTabSz="342997" rtl="0" eaLnBrk="1" latinLnBrk="0" hangingPunct="1">
        <a:defRPr sz="1350" kern="1200">
          <a:solidFill>
            <a:schemeClr val="tx1"/>
          </a:solidFill>
          <a:latin typeface="+mn-lt"/>
          <a:ea typeface="+mn-ea"/>
          <a:cs typeface="+mn-cs"/>
        </a:defRPr>
      </a:lvl4pPr>
      <a:lvl5pPr marL="1371989" algn="l" defTabSz="342997" rtl="0" eaLnBrk="1" latinLnBrk="0" hangingPunct="1">
        <a:defRPr sz="1350" kern="1200">
          <a:solidFill>
            <a:schemeClr val="tx1"/>
          </a:solidFill>
          <a:latin typeface="+mn-lt"/>
          <a:ea typeface="+mn-ea"/>
          <a:cs typeface="+mn-cs"/>
        </a:defRPr>
      </a:lvl5pPr>
      <a:lvl6pPr marL="1714986" algn="l" defTabSz="342997" rtl="0" eaLnBrk="1" latinLnBrk="0" hangingPunct="1">
        <a:defRPr sz="1350" kern="1200">
          <a:solidFill>
            <a:schemeClr val="tx1"/>
          </a:solidFill>
          <a:latin typeface="+mn-lt"/>
          <a:ea typeface="+mn-ea"/>
          <a:cs typeface="+mn-cs"/>
        </a:defRPr>
      </a:lvl6pPr>
      <a:lvl7pPr marL="2057983" algn="l" defTabSz="342997" rtl="0" eaLnBrk="1" latinLnBrk="0" hangingPunct="1">
        <a:defRPr sz="1350" kern="1200">
          <a:solidFill>
            <a:schemeClr val="tx1"/>
          </a:solidFill>
          <a:latin typeface="+mn-lt"/>
          <a:ea typeface="+mn-ea"/>
          <a:cs typeface="+mn-cs"/>
        </a:defRPr>
      </a:lvl7pPr>
      <a:lvl8pPr marL="2400980" algn="l" defTabSz="342997" rtl="0" eaLnBrk="1" latinLnBrk="0" hangingPunct="1">
        <a:defRPr sz="1350" kern="1200">
          <a:solidFill>
            <a:schemeClr val="tx1"/>
          </a:solidFill>
          <a:latin typeface="+mn-lt"/>
          <a:ea typeface="+mn-ea"/>
          <a:cs typeface="+mn-cs"/>
        </a:defRPr>
      </a:lvl8pPr>
      <a:lvl9pPr marL="2743977" algn="l" defTabSz="342997"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benefits.cat.com/en/eap.html" TargetMode="External"/><Relationship Id="rId5" Type="http://schemas.openxmlformats.org/officeDocument/2006/relationships/hyperlink" Target="http://www.caterpillareap.com/" TargetMode="Externa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2.png"/><Relationship Id="rId7" Type="http://schemas.openxmlformats.org/officeDocument/2006/relationships/hyperlink" Target="https://vimeo.com/265390811/08780545a9"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7.jpeg"/><Relationship Id="rId5" Type="http://schemas.openxmlformats.org/officeDocument/2006/relationships/image" Target="../media/image33.jpeg"/><Relationship Id="rId10" Type="http://schemas.openxmlformats.org/officeDocument/2006/relationships/image" Target="../media/image36.png"/><Relationship Id="rId4" Type="http://schemas.openxmlformats.org/officeDocument/2006/relationships/hyperlink" Target="https://vimeo.com/260158652/9b0a89fc88" TargetMode="External"/><Relationship Id="rId9" Type="http://schemas.openxmlformats.org/officeDocument/2006/relationships/hyperlink" Target="http://www.caterpillareap.com/"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caterpillareap.com/"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benefits.cat.com/en/eap.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4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hyperlink" Target="mailto:ylimon@morneaushepell.com" TargetMode="External"/><Relationship Id="rId3" Type="http://schemas.openxmlformats.org/officeDocument/2006/relationships/image" Target="../media/image19.jpeg"/><Relationship Id="rId7" Type="http://schemas.openxmlformats.org/officeDocument/2006/relationships/image" Target="../media/image53.jpeg"/><Relationship Id="rId12" Type="http://schemas.openxmlformats.org/officeDocument/2006/relationships/hyperlink" Target="mailto:agupta@morneaushepell.com" TargetMode="External"/><Relationship Id="rId2" Type="http://schemas.openxmlformats.org/officeDocument/2006/relationships/notesSlide" Target="../notesSlides/notesSlide15.xml"/><Relationship Id="rId1" Type="http://schemas.openxmlformats.org/officeDocument/2006/relationships/slideLayout" Target="../slideLayouts/slideLayout43.xml"/><Relationship Id="rId6" Type="http://schemas.openxmlformats.org/officeDocument/2006/relationships/hyperlink" Target="mailto:pompejc@cat.com" TargetMode="External"/><Relationship Id="rId11" Type="http://schemas.openxmlformats.org/officeDocument/2006/relationships/hyperlink" Target="mailto:bpeters@morneaushepell.com" TargetMode="External"/><Relationship Id="rId5" Type="http://schemas.openxmlformats.org/officeDocument/2006/relationships/hyperlink" Target="mailto:cwalanka@morneaushepell.com" TargetMode="External"/><Relationship Id="rId10" Type="http://schemas.openxmlformats.org/officeDocument/2006/relationships/image" Target="../media/image56.png"/><Relationship Id="rId4" Type="http://schemas.openxmlformats.org/officeDocument/2006/relationships/image" Target="../media/image52.png"/><Relationship Id="rId9" Type="http://schemas.openxmlformats.org/officeDocument/2006/relationships/image" Target="../media/image55.png"/><Relationship Id="rId14" Type="http://schemas.openxmlformats.org/officeDocument/2006/relationships/image" Target="../media/image57.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hyperlink" Target="http://www.caterpillareap.com/" TargetMode="External"/><Relationship Id="rId2" Type="http://schemas.openxmlformats.org/officeDocument/2006/relationships/notesSlide" Target="../notesSlides/notesSlide22.xml"/><Relationship Id="rId1" Type="http://schemas.openxmlformats.org/officeDocument/2006/relationships/slideLayout" Target="../slideLayouts/slideLayout21.xml"/><Relationship Id="rId5" Type="http://schemas.openxmlformats.org/officeDocument/2006/relationships/image" Target="../media/image66.png"/><Relationship Id="rId4" Type="http://schemas.openxmlformats.org/officeDocument/2006/relationships/hyperlink" Target="https://benefits.cat.com/en/eap.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21.xml"/><Relationship Id="rId4" Type="http://schemas.openxmlformats.org/officeDocument/2006/relationships/hyperlink" Target="https://catpublications.com/"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mailto:bpeters@morneaushepell.com" TargetMode="External"/><Relationship Id="rId3" Type="http://schemas.openxmlformats.org/officeDocument/2006/relationships/hyperlink" Target="mailto:pompejc@cat.com" TargetMode="External"/><Relationship Id="rId7" Type="http://schemas.openxmlformats.org/officeDocument/2006/relationships/hyperlink" Target="mailto:agupta@morneaushepell.com"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hyperlink" Target="mailto:ylimon@morneaushepell.com" TargetMode="External"/><Relationship Id="rId5" Type="http://schemas.openxmlformats.org/officeDocument/2006/relationships/hyperlink" Target="mailto:cwalanka@morneaushepell.com" TargetMode="External"/><Relationship Id="rId4" Type="http://schemas.openxmlformats.org/officeDocument/2006/relationships/hyperlink" Target="mailto:Peters_Rob@cat.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benefits.cat.com/en/eap.html" TargetMode="External"/><Relationship Id="rId5" Type="http://schemas.openxmlformats.org/officeDocument/2006/relationships/hyperlink" Target="http://www.caterpillareap.com/" TargetMode="Externa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benefits.cat.com/en/eap.html" TargetMode="External"/><Relationship Id="rId4" Type="http://schemas.openxmlformats.org/officeDocument/2006/relationships/hyperlink" Target="http://www.caterpillareap.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007447" y="3657600"/>
            <a:ext cx="5612553" cy="851656"/>
          </a:xfrm>
        </p:spPr>
        <p:txBody>
          <a:bodyPr>
            <a:normAutofit/>
          </a:bodyPr>
          <a:lstStyle/>
          <a:p>
            <a:r>
              <a:rPr lang="en-US" altLang="en-US" sz="2000" dirty="0">
                <a:solidFill>
                  <a:schemeClr val="bg1">
                    <a:lumMod val="75000"/>
                  </a:schemeClr>
                </a:solidFill>
              </a:rPr>
              <a:t>HR / Leader Orientation</a:t>
            </a:r>
          </a:p>
          <a:p>
            <a:r>
              <a:rPr lang="en-US" altLang="en-US" sz="2000" dirty="0">
                <a:solidFill>
                  <a:schemeClr val="bg1">
                    <a:lumMod val="75000"/>
                  </a:schemeClr>
                </a:solidFill>
              </a:rPr>
              <a:t>December 10-12, 2018</a:t>
            </a:r>
          </a:p>
        </p:txBody>
      </p:sp>
      <p:sp>
        <p:nvSpPr>
          <p:cNvPr id="6" name="Title 1"/>
          <p:cNvSpPr txBox="1">
            <a:spLocks/>
          </p:cNvSpPr>
          <p:nvPr/>
        </p:nvSpPr>
        <p:spPr>
          <a:xfrm>
            <a:off x="2010579" y="990600"/>
            <a:ext cx="5105400" cy="2438400"/>
          </a:xfrm>
          <a:prstGeom prst="rect">
            <a:avLst/>
          </a:prstGeom>
        </p:spPr>
        <p:txBody>
          <a:bodyPr vert="horz" lIns="91440" tIns="45720" rIns="91440" bIns="45720" rtlCol="0" anchor="ctr">
            <a:normAutofit/>
          </a:bodyPr>
          <a:lstStyle>
            <a:lvl1pPr algn="l" defTabSz="342997" rtl="0" eaLnBrk="1" latinLnBrk="0" hangingPunct="1">
              <a:spcBef>
                <a:spcPct val="0"/>
              </a:spcBef>
              <a:buNone/>
              <a:defRPr sz="3001" kern="1200">
                <a:solidFill>
                  <a:schemeClr val="tx1"/>
                </a:solidFill>
                <a:latin typeface="Arial Black"/>
                <a:ea typeface="+mj-ea"/>
                <a:cs typeface="Arial Black"/>
              </a:defRPr>
            </a:lvl1pPr>
          </a:lstStyle>
          <a:p>
            <a:pPr>
              <a:defRPr/>
            </a:pPr>
            <a:r>
              <a:rPr lang="en-US" sz="2800" dirty="0">
                <a:solidFill>
                  <a:srgbClr val="FFC000"/>
                </a:solidFill>
                <a:latin typeface="Arial" panose="020B0604020202020204" pitchFamily="34" charset="0"/>
                <a:cs typeface="Arial" panose="020B0604020202020204" pitchFamily="34" charset="0"/>
              </a:rPr>
              <a:t>Caterpillar’s </a:t>
            </a:r>
          </a:p>
          <a:p>
            <a:pPr>
              <a:defRPr/>
            </a:pPr>
            <a:r>
              <a:rPr lang="en-US" sz="3600" b="1" dirty="0">
                <a:latin typeface="Arial" panose="020B0604020202020204" pitchFamily="34" charset="0"/>
                <a:cs typeface="Arial" panose="020B0604020202020204" pitchFamily="34" charset="0"/>
              </a:rPr>
              <a:t>Employee </a:t>
            </a:r>
          </a:p>
          <a:p>
            <a:pPr>
              <a:defRPr/>
            </a:pPr>
            <a:r>
              <a:rPr lang="en-US" sz="3600" b="1" dirty="0">
                <a:latin typeface="Arial" panose="020B0604020202020204" pitchFamily="34" charset="0"/>
                <a:cs typeface="Arial" panose="020B0604020202020204" pitchFamily="34" charset="0"/>
              </a:rPr>
              <a:t>Assistance </a:t>
            </a:r>
          </a:p>
          <a:p>
            <a:pPr>
              <a:defRPr/>
            </a:pPr>
            <a:r>
              <a:rPr lang="en-US" sz="3600" b="1" dirty="0">
                <a:latin typeface="Arial" panose="020B0604020202020204" pitchFamily="34" charset="0"/>
                <a:cs typeface="Arial" panose="020B0604020202020204" pitchFamily="34" charset="0"/>
              </a:rPr>
              <a:t>Program (EAP)</a:t>
            </a:r>
          </a:p>
        </p:txBody>
      </p:sp>
      <p:pic>
        <p:nvPicPr>
          <p:cNvPr id="7" name="Picture 6">
            <a:extLst>
              <a:ext uri="{FF2B5EF4-FFF2-40B4-BE49-F238E27FC236}">
                <a16:creationId xmlns:a16="http://schemas.microsoft.com/office/drawing/2014/main" id="{917AEEB0-C96C-47C2-82E7-EC6F5C409F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4083428"/>
            <a:ext cx="2945642" cy="1198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397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64420-181E-411F-AB88-814C6A4E6CEA}"/>
              </a:ext>
            </a:extLst>
          </p:cNvPr>
          <p:cNvSpPr txBox="1">
            <a:spLocks/>
          </p:cNvSpPr>
          <p:nvPr/>
        </p:nvSpPr>
        <p:spPr>
          <a:xfrm>
            <a:off x="609600" y="685800"/>
            <a:ext cx="9753600" cy="650960"/>
          </a:xfrm>
          <a:prstGeom prst="rect">
            <a:avLst/>
          </a:prstGeom>
        </p:spPr>
        <p:txBody>
          <a:bodyPr/>
          <a:lstStyle>
            <a:lvl1pPr algn="l" defTabSz="342997" rtl="0" eaLnBrk="1" latinLnBrk="0" hangingPunct="1">
              <a:spcBef>
                <a:spcPct val="0"/>
              </a:spcBef>
              <a:buNone/>
              <a:defRPr sz="2800" kern="1200">
                <a:solidFill>
                  <a:schemeClr val="tx1"/>
                </a:solidFill>
                <a:latin typeface="Arial Black"/>
                <a:ea typeface="+mj-ea"/>
                <a:cs typeface="Arial Black"/>
              </a:defRPr>
            </a:lvl1pPr>
          </a:lstStyle>
          <a:p>
            <a:r>
              <a:rPr lang="en-CA" sz="3200" dirty="0">
                <a:latin typeface="Arial" panose="020B0604020202020204" pitchFamily="34" charset="0"/>
                <a:cs typeface="Arial" panose="020B0604020202020204" pitchFamily="34" charset="0"/>
              </a:rPr>
              <a:t>EAP counseling, coaching and consultation</a:t>
            </a:r>
          </a:p>
        </p:txBody>
      </p:sp>
      <p:sp>
        <p:nvSpPr>
          <p:cNvPr id="3" name="Rectangle 3">
            <a:extLst>
              <a:ext uri="{FF2B5EF4-FFF2-40B4-BE49-F238E27FC236}">
                <a16:creationId xmlns:a16="http://schemas.microsoft.com/office/drawing/2014/main" id="{487044EA-2343-4427-B3C4-66897C083057}"/>
              </a:ext>
            </a:extLst>
          </p:cNvPr>
          <p:cNvSpPr>
            <a:spLocks noChangeArrowheads="1"/>
          </p:cNvSpPr>
          <p:nvPr/>
        </p:nvSpPr>
        <p:spPr bwMode="auto">
          <a:xfrm>
            <a:off x="609600" y="1524000"/>
            <a:ext cx="8991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533400" indent="-533400">
              <a:lnSpc>
                <a:spcPts val="2400"/>
              </a:lnSpc>
              <a:buClr>
                <a:schemeClr val="bg1"/>
              </a:buClr>
              <a:buChar char="—"/>
              <a:tabLst>
                <a:tab pos="457200" algn="l"/>
                <a:tab pos="914400" algn="l"/>
              </a:tabLst>
              <a:defRPr sz="2100">
                <a:solidFill>
                  <a:schemeClr val="tx1"/>
                </a:solidFill>
                <a:latin typeface="Arial Narrow" panose="020B0606020202030204" pitchFamily="34" charset="0"/>
              </a:defRPr>
            </a:lvl1pPr>
            <a:lvl2pPr marL="1079500" indent="-508000">
              <a:lnSpc>
                <a:spcPts val="3000"/>
              </a:lnSpc>
              <a:buClr>
                <a:schemeClr val="bg1"/>
              </a:buClr>
              <a:buChar char="•"/>
              <a:tabLst>
                <a:tab pos="457200" algn="l"/>
                <a:tab pos="914400" algn="l"/>
              </a:tabLst>
              <a:defRPr sz="2000">
                <a:solidFill>
                  <a:schemeClr val="tx1"/>
                </a:solidFill>
                <a:latin typeface="Arial Narrow" panose="020B0606020202030204" pitchFamily="34" charset="0"/>
              </a:defRPr>
            </a:lvl2pPr>
            <a:lvl3pPr marL="1563688" indent="-533400">
              <a:spcBef>
                <a:spcPct val="20000"/>
              </a:spcBef>
              <a:buChar char="•"/>
              <a:tabLst>
                <a:tab pos="457200" algn="l"/>
                <a:tab pos="914400" algn="l"/>
              </a:tabLst>
              <a:defRPr sz="2100">
                <a:solidFill>
                  <a:schemeClr val="tx1"/>
                </a:solidFill>
                <a:latin typeface="Arial Narrow" panose="020B0606020202030204" pitchFamily="34" charset="0"/>
              </a:defRPr>
            </a:lvl3pPr>
            <a:lvl4pPr marL="2138363" indent="-533400">
              <a:spcBef>
                <a:spcPct val="20000"/>
              </a:spcBef>
              <a:buChar char="–"/>
              <a:tabLst>
                <a:tab pos="457200" algn="l"/>
                <a:tab pos="914400" algn="l"/>
              </a:tabLst>
              <a:defRPr sz="2100">
                <a:solidFill>
                  <a:schemeClr val="tx1"/>
                </a:solidFill>
                <a:latin typeface="Arial Narrow" panose="020B0606020202030204" pitchFamily="34" charset="0"/>
              </a:defRPr>
            </a:lvl4pPr>
            <a:lvl5pPr marL="2595563" indent="-533400">
              <a:spcBef>
                <a:spcPct val="20000"/>
              </a:spcBef>
              <a:buChar char="»"/>
              <a:tabLst>
                <a:tab pos="457200" algn="l"/>
                <a:tab pos="914400" algn="l"/>
              </a:tabLst>
              <a:defRPr sz="2100">
                <a:solidFill>
                  <a:schemeClr val="tx1"/>
                </a:solidFill>
                <a:latin typeface="Arial Narrow" panose="020B0606020202030204" pitchFamily="34" charset="0"/>
              </a:defRPr>
            </a:lvl5pPr>
            <a:lvl6pPr marL="3052763" indent="-533400" fontAlgn="base">
              <a:spcBef>
                <a:spcPct val="20000"/>
              </a:spcBef>
              <a:spcAft>
                <a:spcPct val="0"/>
              </a:spcAft>
              <a:buChar char="»"/>
              <a:tabLst>
                <a:tab pos="457200" algn="l"/>
                <a:tab pos="914400" algn="l"/>
              </a:tabLst>
              <a:defRPr sz="2100">
                <a:solidFill>
                  <a:schemeClr val="tx1"/>
                </a:solidFill>
                <a:latin typeface="Arial Narrow" panose="020B0606020202030204" pitchFamily="34" charset="0"/>
              </a:defRPr>
            </a:lvl6pPr>
            <a:lvl7pPr marL="3509963" indent="-533400" fontAlgn="base">
              <a:spcBef>
                <a:spcPct val="20000"/>
              </a:spcBef>
              <a:spcAft>
                <a:spcPct val="0"/>
              </a:spcAft>
              <a:buChar char="»"/>
              <a:tabLst>
                <a:tab pos="457200" algn="l"/>
                <a:tab pos="914400" algn="l"/>
              </a:tabLst>
              <a:defRPr sz="2100">
                <a:solidFill>
                  <a:schemeClr val="tx1"/>
                </a:solidFill>
                <a:latin typeface="Arial Narrow" panose="020B0606020202030204" pitchFamily="34" charset="0"/>
              </a:defRPr>
            </a:lvl7pPr>
            <a:lvl8pPr marL="3967163" indent="-533400" fontAlgn="base">
              <a:spcBef>
                <a:spcPct val="20000"/>
              </a:spcBef>
              <a:spcAft>
                <a:spcPct val="0"/>
              </a:spcAft>
              <a:buChar char="»"/>
              <a:tabLst>
                <a:tab pos="457200" algn="l"/>
                <a:tab pos="914400" algn="l"/>
              </a:tabLst>
              <a:defRPr sz="2100">
                <a:solidFill>
                  <a:schemeClr val="tx1"/>
                </a:solidFill>
                <a:latin typeface="Arial Narrow" panose="020B0606020202030204" pitchFamily="34" charset="0"/>
              </a:defRPr>
            </a:lvl8pPr>
            <a:lvl9pPr marL="4424363" indent="-533400" fontAlgn="base">
              <a:spcBef>
                <a:spcPct val="20000"/>
              </a:spcBef>
              <a:spcAft>
                <a:spcPct val="0"/>
              </a:spcAft>
              <a:buChar char="»"/>
              <a:tabLst>
                <a:tab pos="457200" algn="l"/>
                <a:tab pos="914400" algn="l"/>
              </a:tabLst>
              <a:defRPr sz="2100">
                <a:solidFill>
                  <a:schemeClr val="tx1"/>
                </a:solidFill>
                <a:latin typeface="Arial Narrow" panose="020B0606020202030204" pitchFamily="34" charset="0"/>
              </a:defRPr>
            </a:lvl9pPr>
          </a:lstStyle>
          <a:p>
            <a:pPr>
              <a:lnSpc>
                <a:spcPct val="95000"/>
              </a:lnSpc>
              <a:spcBef>
                <a:spcPts val="1200"/>
              </a:spcBef>
              <a:buClrTx/>
              <a:buSzPct val="120000"/>
              <a:buFont typeface="Arial" panose="020B0604020202020204" pitchFamily="34" charset="0"/>
              <a:buChar char="•"/>
              <a:defRPr/>
            </a:pPr>
            <a:r>
              <a:rPr lang="en-CA" sz="2200" dirty="0">
                <a:latin typeface="Arial" panose="020B0604020202020204" pitchFamily="34" charset="0"/>
                <a:cs typeface="Arial" panose="020B0604020202020204" pitchFamily="34" charset="0"/>
              </a:rPr>
              <a:t>Short-term, goal-orientated support for work and life issues: </a:t>
            </a:r>
          </a:p>
          <a:p>
            <a:pPr marL="868362" indent="-342900">
              <a:lnSpc>
                <a:spcPct val="95000"/>
              </a:lnSpc>
              <a:spcBef>
                <a:spcPts val="600"/>
              </a:spcBef>
              <a:buClrTx/>
              <a:buFont typeface="Courier New" panose="02070309020205020404" pitchFamily="49" charset="0"/>
              <a:buChar char="o"/>
              <a:defRPr/>
            </a:pPr>
            <a:r>
              <a:rPr lang="en-CA" sz="2000" dirty="0">
                <a:latin typeface="Arial" panose="020B0604020202020204" pitchFamily="34" charset="0"/>
                <a:cs typeface="Arial" panose="020B0604020202020204" pitchFamily="34" charset="0"/>
              </a:rPr>
              <a:t>Clinical counseling</a:t>
            </a:r>
          </a:p>
          <a:p>
            <a:pPr marL="868362" indent="-342900">
              <a:lnSpc>
                <a:spcPct val="95000"/>
              </a:lnSpc>
              <a:spcBef>
                <a:spcPts val="600"/>
              </a:spcBef>
              <a:buClrTx/>
              <a:buFont typeface="Courier New" panose="02070309020205020404" pitchFamily="49" charset="0"/>
              <a:buChar char="o"/>
              <a:defRPr/>
            </a:pPr>
            <a:r>
              <a:rPr lang="en-CA" sz="2000" dirty="0">
                <a:latin typeface="Arial" panose="020B0604020202020204" pitchFamily="34" charset="0"/>
                <a:cs typeface="Arial" panose="020B0604020202020204" pitchFamily="34" charset="0"/>
              </a:rPr>
              <a:t>Professional guidance and coaching</a:t>
            </a:r>
          </a:p>
          <a:p>
            <a:pPr marL="868362" indent="-342900">
              <a:lnSpc>
                <a:spcPct val="95000"/>
              </a:lnSpc>
              <a:spcBef>
                <a:spcPts val="600"/>
              </a:spcBef>
              <a:buClrTx/>
              <a:buFont typeface="Courier New" panose="02070309020205020404" pitchFamily="49" charset="0"/>
              <a:buChar char="o"/>
              <a:defRPr/>
            </a:pPr>
            <a:r>
              <a:rPr lang="en-CA" sz="2000" dirty="0">
                <a:latin typeface="Arial" panose="020B0604020202020204" pitchFamily="34" charset="0"/>
                <a:cs typeface="Arial" panose="020B0604020202020204" pitchFamily="34" charset="0"/>
              </a:rPr>
              <a:t>Information, consultation and referrals for a variety of work-life issues such as legal, financial and help finding child and eldercare</a:t>
            </a:r>
          </a:p>
          <a:p>
            <a:pPr>
              <a:lnSpc>
                <a:spcPct val="100000"/>
              </a:lnSpc>
              <a:spcBef>
                <a:spcPts val="1800"/>
              </a:spcBef>
              <a:buClrTx/>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Appointments are available without delay or wait</a:t>
            </a:r>
          </a:p>
          <a:p>
            <a:pPr eaLnBrk="1" hangingPunct="1">
              <a:lnSpc>
                <a:spcPct val="100000"/>
              </a:lnSpc>
              <a:spcBef>
                <a:spcPts val="1800"/>
              </a:spcBef>
              <a:buClrTx/>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EAP is </a:t>
            </a:r>
            <a:r>
              <a:rPr lang="en-US" altLang="en-US" sz="2200" b="1" dirty="0">
                <a:latin typeface="Arial" panose="020B0604020202020204" pitchFamily="34" charset="0"/>
                <a:cs typeface="Arial" panose="020B0604020202020204" pitchFamily="34" charset="0"/>
              </a:rPr>
              <a:t>confidential.  </a:t>
            </a:r>
            <a:r>
              <a:rPr lang="en-US" altLang="en-US" sz="2200" dirty="0">
                <a:latin typeface="Arial" panose="020B0604020202020204" pitchFamily="34" charset="0"/>
                <a:cs typeface="Arial" panose="020B0604020202020204" pitchFamily="34" charset="0"/>
              </a:rPr>
              <a:t>No one will know you have used the EAP.</a:t>
            </a:r>
          </a:p>
          <a:p>
            <a:pPr eaLnBrk="1" hangingPunct="1">
              <a:lnSpc>
                <a:spcPct val="100000"/>
              </a:lnSpc>
              <a:spcBef>
                <a:spcPts val="1800"/>
              </a:spcBef>
              <a:buClrTx/>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There is </a:t>
            </a:r>
            <a:r>
              <a:rPr lang="en-US" altLang="en-US" sz="2200" b="1" dirty="0">
                <a:latin typeface="Arial" panose="020B0604020202020204" pitchFamily="34" charset="0"/>
                <a:cs typeface="Arial" panose="020B0604020202020204" pitchFamily="34" charset="0"/>
              </a:rPr>
              <a:t>no cost </a:t>
            </a:r>
            <a:r>
              <a:rPr lang="en-US" altLang="en-US" sz="2200" dirty="0">
                <a:latin typeface="Arial" panose="020B0604020202020204" pitchFamily="34" charset="0"/>
                <a:cs typeface="Arial" panose="020B0604020202020204" pitchFamily="34" charset="0"/>
              </a:rPr>
              <a:t>for using the EAP</a:t>
            </a:r>
          </a:p>
          <a:p>
            <a:pPr eaLnBrk="1" hangingPunct="1">
              <a:lnSpc>
                <a:spcPct val="100000"/>
              </a:lnSpc>
              <a:spcBef>
                <a:spcPts val="1800"/>
              </a:spcBef>
              <a:buClrTx/>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EAP is available 24/7 by phone, online or through the My EAP App</a:t>
            </a:r>
          </a:p>
        </p:txBody>
      </p:sp>
      <p:pic>
        <p:nvPicPr>
          <p:cNvPr id="7" name="Picture 6">
            <a:extLst>
              <a:ext uri="{FF2B5EF4-FFF2-40B4-BE49-F238E27FC236}">
                <a16:creationId xmlns:a16="http://schemas.microsoft.com/office/drawing/2014/main" id="{4A8EC103-6417-4834-BA2F-815FF1BF0DAF}"/>
              </a:ext>
            </a:extLst>
          </p:cNvPr>
          <p:cNvPicPr>
            <a:picLocks noChangeAspect="1"/>
          </p:cNvPicPr>
          <p:nvPr/>
        </p:nvPicPr>
        <p:blipFill>
          <a:blip r:embed="rId3"/>
          <a:stretch>
            <a:fillRect/>
          </a:stretch>
        </p:blipFill>
        <p:spPr>
          <a:xfrm>
            <a:off x="9881416" y="184516"/>
            <a:ext cx="2310584" cy="2304488"/>
          </a:xfrm>
          <a:prstGeom prst="rect">
            <a:avLst/>
          </a:prstGeom>
        </p:spPr>
      </p:pic>
    </p:spTree>
    <p:extLst>
      <p:ext uri="{BB962C8B-B14F-4D97-AF65-F5344CB8AC3E}">
        <p14:creationId xmlns:p14="http://schemas.microsoft.com/office/powerpoint/2010/main" val="1835458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7EA2B4-B748-4DAB-B981-5A0AB23314C1}"/>
              </a:ext>
            </a:extLst>
          </p:cNvPr>
          <p:cNvPicPr>
            <a:picLocks noChangeAspect="1"/>
          </p:cNvPicPr>
          <p:nvPr/>
        </p:nvPicPr>
        <p:blipFill rotWithShape="1">
          <a:blip r:embed="rId3">
            <a:extLst>
              <a:ext uri="{28A0092B-C50C-407E-A947-70E740481C1C}">
                <a14:useLocalDpi xmlns:a14="http://schemas.microsoft.com/office/drawing/2010/main" val="0"/>
              </a:ext>
            </a:extLst>
          </a:blip>
          <a:srcRect t="21307" b="17403"/>
          <a:stretch/>
        </p:blipFill>
        <p:spPr>
          <a:xfrm>
            <a:off x="6248400" y="685800"/>
            <a:ext cx="5577417" cy="2895600"/>
          </a:xfrm>
          <a:prstGeom prst="rect">
            <a:avLst/>
          </a:prstGeom>
        </p:spPr>
      </p:pic>
      <p:pic>
        <p:nvPicPr>
          <p:cNvPr id="10" name="Picture 9">
            <a:extLst>
              <a:ext uri="{FF2B5EF4-FFF2-40B4-BE49-F238E27FC236}">
                <a16:creationId xmlns:a16="http://schemas.microsoft.com/office/drawing/2014/main" id="{79D42C68-FC78-4ED2-9850-EEE36075E0E2}"/>
              </a:ext>
            </a:extLst>
          </p:cNvPr>
          <p:cNvPicPr>
            <a:picLocks noChangeAspect="1"/>
          </p:cNvPicPr>
          <p:nvPr/>
        </p:nvPicPr>
        <p:blipFill>
          <a:blip r:embed="rId4"/>
          <a:stretch>
            <a:fillRect/>
          </a:stretch>
        </p:blipFill>
        <p:spPr>
          <a:xfrm>
            <a:off x="8915400" y="4315757"/>
            <a:ext cx="2011892" cy="534639"/>
          </a:xfrm>
          <a:prstGeom prst="rect">
            <a:avLst/>
          </a:prstGeom>
        </p:spPr>
      </p:pic>
      <p:sp>
        <p:nvSpPr>
          <p:cNvPr id="11" name="TextBox 10">
            <a:extLst>
              <a:ext uri="{FF2B5EF4-FFF2-40B4-BE49-F238E27FC236}">
                <a16:creationId xmlns:a16="http://schemas.microsoft.com/office/drawing/2014/main" id="{49B3BF39-B7FA-46C5-96F3-BB7CD00738CF}"/>
              </a:ext>
            </a:extLst>
          </p:cNvPr>
          <p:cNvSpPr txBox="1"/>
          <p:nvPr/>
        </p:nvSpPr>
        <p:spPr>
          <a:xfrm>
            <a:off x="7391400" y="4583076"/>
            <a:ext cx="1410185" cy="338554"/>
          </a:xfrm>
          <a:prstGeom prst="rect">
            <a:avLst/>
          </a:prstGeom>
          <a:noFill/>
        </p:spPr>
        <p:txBody>
          <a:bodyPr wrap="square" rtlCol="0">
            <a:spAutoFit/>
          </a:bodyPr>
          <a:lstStyle/>
          <a:p>
            <a:pPr algn="ctr"/>
            <a:r>
              <a:rPr lang="en-US" sz="1600" i="1" dirty="0">
                <a:solidFill>
                  <a:srgbClr val="00535E"/>
                </a:solidFill>
              </a:rPr>
              <a:t>Powered by:</a:t>
            </a:r>
          </a:p>
        </p:txBody>
      </p:sp>
      <p:sp>
        <p:nvSpPr>
          <p:cNvPr id="12" name="Title 1">
            <a:extLst>
              <a:ext uri="{FF2B5EF4-FFF2-40B4-BE49-F238E27FC236}">
                <a16:creationId xmlns:a16="http://schemas.microsoft.com/office/drawing/2014/main" id="{EC9A2153-4F31-462A-9FCC-B72E07151CB4}"/>
              </a:ext>
            </a:extLst>
          </p:cNvPr>
          <p:cNvSpPr txBox="1">
            <a:spLocks/>
          </p:cNvSpPr>
          <p:nvPr/>
        </p:nvSpPr>
        <p:spPr>
          <a:xfrm>
            <a:off x="332282" y="1304007"/>
            <a:ext cx="6346826" cy="650960"/>
          </a:xfrm>
          <a:prstGeom prst="rect">
            <a:avLst/>
          </a:prstGeom>
        </p:spPr>
        <p:txBody>
          <a:bodyPr/>
          <a:lstStyle>
            <a:lvl1pPr algn="l" defTabSz="342997" rtl="0" eaLnBrk="1" latinLnBrk="0" hangingPunct="1">
              <a:spcBef>
                <a:spcPct val="0"/>
              </a:spcBef>
              <a:buNone/>
              <a:defRPr sz="2800" kern="1200">
                <a:solidFill>
                  <a:schemeClr val="tx1"/>
                </a:solidFill>
                <a:latin typeface="Arial Black"/>
                <a:ea typeface="+mj-ea"/>
                <a:cs typeface="Arial Black"/>
              </a:defRPr>
            </a:lvl1pPr>
          </a:lstStyle>
          <a:p>
            <a:r>
              <a:rPr lang="en-CA" sz="3600" dirty="0">
                <a:latin typeface="Arial" panose="020B0604020202020204" pitchFamily="34" charset="0"/>
                <a:cs typeface="Arial" panose="020B0604020202020204" pitchFamily="34" charset="0"/>
              </a:rPr>
              <a:t>Global Access</a:t>
            </a:r>
          </a:p>
        </p:txBody>
      </p:sp>
      <p:sp>
        <p:nvSpPr>
          <p:cNvPr id="13" name="TextBox 12">
            <a:extLst>
              <a:ext uri="{FF2B5EF4-FFF2-40B4-BE49-F238E27FC236}">
                <a16:creationId xmlns:a16="http://schemas.microsoft.com/office/drawing/2014/main" id="{B5C7BF46-E803-4374-8668-1C8D8C7CDF0B}"/>
              </a:ext>
            </a:extLst>
          </p:cNvPr>
          <p:cNvSpPr txBox="1"/>
          <p:nvPr/>
        </p:nvSpPr>
        <p:spPr>
          <a:xfrm>
            <a:off x="332282" y="2007433"/>
            <a:ext cx="5486400"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Caterpillar has partnered with Morneau Shepell to deliver EAP services everywhere our employees live and work through a network of in-country providers.  EAP services are delivered in local culture and language.</a:t>
            </a:r>
          </a:p>
        </p:txBody>
      </p:sp>
      <p:sp>
        <p:nvSpPr>
          <p:cNvPr id="9" name="TextBox 8">
            <a:extLst>
              <a:ext uri="{FF2B5EF4-FFF2-40B4-BE49-F238E27FC236}">
                <a16:creationId xmlns:a16="http://schemas.microsoft.com/office/drawing/2014/main" id="{0D46438B-485B-4F54-974F-A2676053DE18}"/>
              </a:ext>
            </a:extLst>
          </p:cNvPr>
          <p:cNvSpPr txBox="1"/>
          <p:nvPr/>
        </p:nvSpPr>
        <p:spPr>
          <a:xfrm>
            <a:off x="332282" y="4921630"/>
            <a:ext cx="6346826" cy="830997"/>
          </a:xfrm>
          <a:prstGeom prst="rect">
            <a:avLst/>
          </a:prstGeom>
          <a:noFill/>
        </p:spPr>
        <p:txBody>
          <a:bodyPr wrap="square" rtlCol="0">
            <a:spAutoFit/>
          </a:bodyPr>
          <a:lstStyle/>
          <a:p>
            <a:r>
              <a:rPr lang="en-CA" sz="1600" dirty="0">
                <a:latin typeface="Arial" panose="020B0604020202020204" pitchFamily="34" charset="0"/>
                <a:cs typeface="Arial" panose="020B0604020202020204" pitchFamily="34" charset="0"/>
              </a:rPr>
              <a:t>For local and regional access information, visit </a:t>
            </a:r>
            <a:r>
              <a:rPr lang="en-CA" sz="1600" dirty="0">
                <a:latin typeface="Arial" panose="020B0604020202020204" pitchFamily="34" charset="0"/>
                <a:cs typeface="Arial" panose="020B0604020202020204" pitchFamily="34" charset="0"/>
                <a:hlinkClick r:id="rId5"/>
              </a:rPr>
              <a:t>CaterpillarEAP.com </a:t>
            </a:r>
            <a:r>
              <a:rPr lang="en-CA" sz="1600" dirty="0">
                <a:latin typeface="Arial" panose="020B0604020202020204" pitchFamily="34" charset="0"/>
                <a:cs typeface="Arial" panose="020B0604020202020204" pitchFamily="34" charset="0"/>
              </a:rPr>
              <a:t>or </a:t>
            </a:r>
            <a:r>
              <a:rPr lang="en-CA" sz="1600" dirty="0">
                <a:latin typeface="Arial" panose="020B0604020202020204" pitchFamily="34" charset="0"/>
                <a:cs typeface="Arial" panose="020B0604020202020204" pitchFamily="34" charset="0"/>
                <a:hlinkClick r:id="rId6"/>
              </a:rPr>
              <a:t>EAP.cat.com</a:t>
            </a:r>
            <a:endParaRPr lang="en-CA"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4663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307E724-8051-4B05-83C6-9533E825EEB9}"/>
              </a:ext>
            </a:extLst>
          </p:cNvPr>
          <p:cNvGrpSpPr/>
          <p:nvPr/>
        </p:nvGrpSpPr>
        <p:grpSpPr>
          <a:xfrm>
            <a:off x="2506911" y="746710"/>
            <a:ext cx="7018089" cy="4332852"/>
            <a:chOff x="5714867" y="578983"/>
            <a:chExt cx="7018089" cy="4332852"/>
          </a:xfrm>
        </p:grpSpPr>
        <p:pic>
          <p:nvPicPr>
            <p:cNvPr id="7" name="Picture 6">
              <a:extLst>
                <a:ext uri="{FF2B5EF4-FFF2-40B4-BE49-F238E27FC236}">
                  <a16:creationId xmlns:a16="http://schemas.microsoft.com/office/drawing/2014/main" id="{E3B26762-64AE-46D2-847F-DAFE218A3C79}"/>
                </a:ext>
              </a:extLst>
            </p:cNvPr>
            <p:cNvPicPr>
              <a:picLocks noChangeAspect="1"/>
            </p:cNvPicPr>
            <p:nvPr/>
          </p:nvPicPr>
          <p:blipFill rotWithShape="1">
            <a:blip r:embed="rId3"/>
            <a:srcRect t="7253"/>
            <a:stretch/>
          </p:blipFill>
          <p:spPr>
            <a:xfrm>
              <a:off x="5714867" y="578983"/>
              <a:ext cx="7018089" cy="4332852"/>
            </a:xfrm>
            <a:prstGeom prst="rect">
              <a:avLst/>
            </a:prstGeom>
          </p:spPr>
        </p:pic>
        <p:sp>
          <p:nvSpPr>
            <p:cNvPr id="8" name="Oval 7">
              <a:extLst>
                <a:ext uri="{FF2B5EF4-FFF2-40B4-BE49-F238E27FC236}">
                  <a16:creationId xmlns:a16="http://schemas.microsoft.com/office/drawing/2014/main" id="{BC875A9A-AD9C-47A5-A4EA-6A0EEEBD345A}"/>
                </a:ext>
              </a:extLst>
            </p:cNvPr>
            <p:cNvSpPr/>
            <p:nvPr/>
          </p:nvSpPr>
          <p:spPr>
            <a:xfrm>
              <a:off x="8172351" y="1710316"/>
              <a:ext cx="2103120" cy="21031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5C68906-2A93-944B-9FC2-07D3EF780284}"/>
              </a:ext>
            </a:extLst>
          </p:cNvPr>
          <p:cNvSpPr>
            <a:spLocks noGrp="1"/>
          </p:cNvSpPr>
          <p:nvPr>
            <p:ph type="title"/>
          </p:nvPr>
        </p:nvSpPr>
        <p:spPr>
          <a:xfrm>
            <a:off x="247788" y="555989"/>
            <a:ext cx="4583783" cy="912038"/>
          </a:xfrm>
        </p:spPr>
        <p:txBody>
          <a:bodyPr/>
          <a:lstStyle/>
          <a:p>
            <a:pPr>
              <a:lnSpc>
                <a:spcPct val="100000"/>
              </a:lnSpc>
            </a:pPr>
            <a:r>
              <a:rPr lang="en-US" sz="3200" dirty="0">
                <a:solidFill>
                  <a:schemeClr val="tx1"/>
                </a:solidFill>
                <a:latin typeface="Arial" panose="020B0604020202020204" pitchFamily="34" charset="0"/>
                <a:cs typeface="Arial" panose="020B0604020202020204" pitchFamily="34" charset="0"/>
              </a:rPr>
              <a:t>Multiple ways to access support*</a:t>
            </a:r>
          </a:p>
        </p:txBody>
      </p:sp>
      <p:sp>
        <p:nvSpPr>
          <p:cNvPr id="5" name="TextBox 4">
            <a:extLst>
              <a:ext uri="{FF2B5EF4-FFF2-40B4-BE49-F238E27FC236}">
                <a16:creationId xmlns:a16="http://schemas.microsoft.com/office/drawing/2014/main" id="{AF267963-6533-C441-B4E1-E60A5EDF1800}"/>
              </a:ext>
            </a:extLst>
          </p:cNvPr>
          <p:cNvSpPr txBox="1"/>
          <p:nvPr/>
        </p:nvSpPr>
        <p:spPr>
          <a:xfrm>
            <a:off x="7626127" y="5386543"/>
            <a:ext cx="2698590" cy="461665"/>
          </a:xfrm>
          <a:prstGeom prst="rect">
            <a:avLst/>
          </a:prstGeom>
          <a:solidFill>
            <a:srgbClr val="FFC000"/>
          </a:solidFill>
        </p:spPr>
        <p:txBody>
          <a:bodyPr wrap="square" rtlCol="0">
            <a:spAutoFit/>
          </a:bodyPr>
          <a:lstStyle/>
          <a:p>
            <a:pPr algn="ctr"/>
            <a:r>
              <a:rPr lang="en-US" sz="2400" b="1" dirty="0">
                <a:solidFill>
                  <a:schemeClr val="bg1"/>
                </a:solidFill>
              </a:rPr>
              <a:t>Confidentiality</a:t>
            </a:r>
          </a:p>
        </p:txBody>
      </p:sp>
      <p:sp>
        <p:nvSpPr>
          <p:cNvPr id="9" name="TextBox 8">
            <a:extLst>
              <a:ext uri="{FF2B5EF4-FFF2-40B4-BE49-F238E27FC236}">
                <a16:creationId xmlns:a16="http://schemas.microsoft.com/office/drawing/2014/main" id="{54ADED88-B4EF-044D-8019-8F2A3D85DA32}"/>
              </a:ext>
            </a:extLst>
          </p:cNvPr>
          <p:cNvSpPr txBox="1"/>
          <p:nvPr/>
        </p:nvSpPr>
        <p:spPr>
          <a:xfrm>
            <a:off x="1794269" y="5398598"/>
            <a:ext cx="2700000" cy="461665"/>
          </a:xfrm>
          <a:prstGeom prst="rect">
            <a:avLst/>
          </a:prstGeom>
          <a:solidFill>
            <a:srgbClr val="FFCF89"/>
          </a:solidFill>
        </p:spPr>
        <p:txBody>
          <a:bodyPr wrap="square" rtlCol="0">
            <a:spAutoFit/>
          </a:bodyPr>
          <a:lstStyle/>
          <a:p>
            <a:pPr algn="ctr"/>
            <a:r>
              <a:rPr lang="en-US" sz="2400" b="1" dirty="0">
                <a:solidFill>
                  <a:schemeClr val="bg1"/>
                </a:solidFill>
              </a:rPr>
              <a:t>Accessibility</a:t>
            </a:r>
          </a:p>
        </p:txBody>
      </p:sp>
      <p:sp>
        <p:nvSpPr>
          <p:cNvPr id="14" name="TextBox 13">
            <a:extLst>
              <a:ext uri="{FF2B5EF4-FFF2-40B4-BE49-F238E27FC236}">
                <a16:creationId xmlns:a16="http://schemas.microsoft.com/office/drawing/2014/main" id="{1DFAA32E-8B17-C24C-B663-17A804CAE28D}"/>
              </a:ext>
            </a:extLst>
          </p:cNvPr>
          <p:cNvSpPr txBox="1"/>
          <p:nvPr/>
        </p:nvSpPr>
        <p:spPr>
          <a:xfrm>
            <a:off x="4710198" y="5387213"/>
            <a:ext cx="2700000" cy="461665"/>
          </a:xfrm>
          <a:prstGeom prst="rect">
            <a:avLst/>
          </a:prstGeom>
          <a:solidFill>
            <a:srgbClr val="FFBB57"/>
          </a:solidFill>
        </p:spPr>
        <p:txBody>
          <a:bodyPr wrap="square" rtlCol="0">
            <a:spAutoFit/>
          </a:bodyPr>
          <a:lstStyle/>
          <a:p>
            <a:pPr algn="ctr"/>
            <a:r>
              <a:rPr lang="en-US" sz="2400" b="1" dirty="0">
                <a:solidFill>
                  <a:schemeClr val="bg1"/>
                </a:solidFill>
              </a:rPr>
              <a:t>Choice</a:t>
            </a:r>
          </a:p>
        </p:txBody>
      </p:sp>
      <p:sp>
        <p:nvSpPr>
          <p:cNvPr id="50" name="TextBox 49">
            <a:extLst>
              <a:ext uri="{FF2B5EF4-FFF2-40B4-BE49-F238E27FC236}">
                <a16:creationId xmlns:a16="http://schemas.microsoft.com/office/drawing/2014/main" id="{10C2C6A3-71FD-A840-A359-7B3CADBFD97E}"/>
              </a:ext>
            </a:extLst>
          </p:cNvPr>
          <p:cNvSpPr txBox="1"/>
          <p:nvPr/>
        </p:nvSpPr>
        <p:spPr>
          <a:xfrm>
            <a:off x="3106365" y="2054467"/>
            <a:ext cx="902418" cy="449641"/>
          </a:xfrm>
          <a:prstGeom prst="rect">
            <a:avLst/>
          </a:prstGeom>
          <a:noFill/>
        </p:spPr>
        <p:txBody>
          <a:bodyPr wrap="square" lIns="64291" tIns="32146" rIns="64291" bIns="32146" rtlCol="0">
            <a:spAutoFit/>
          </a:bodyPr>
          <a:lstStyle/>
          <a:p>
            <a:pPr algn="ctr">
              <a:lnSpc>
                <a:spcPts val="1520"/>
              </a:lnSpc>
            </a:pPr>
            <a:r>
              <a:rPr lang="en-CA" sz="1400" b="1" dirty="0"/>
              <a:t>Online chat</a:t>
            </a:r>
            <a:endParaRPr lang="en-US" sz="1400" b="1" dirty="0"/>
          </a:p>
        </p:txBody>
      </p:sp>
      <p:sp>
        <p:nvSpPr>
          <p:cNvPr id="51" name="TextBox 50">
            <a:extLst>
              <a:ext uri="{FF2B5EF4-FFF2-40B4-BE49-F238E27FC236}">
                <a16:creationId xmlns:a16="http://schemas.microsoft.com/office/drawing/2014/main" id="{5E3CFFA1-1795-6147-BBF4-B3D84A1ADF16}"/>
              </a:ext>
            </a:extLst>
          </p:cNvPr>
          <p:cNvSpPr txBox="1"/>
          <p:nvPr/>
        </p:nvSpPr>
        <p:spPr>
          <a:xfrm>
            <a:off x="6796420" y="746710"/>
            <a:ext cx="1064709" cy="449641"/>
          </a:xfrm>
          <a:prstGeom prst="rect">
            <a:avLst/>
          </a:prstGeom>
          <a:noFill/>
        </p:spPr>
        <p:txBody>
          <a:bodyPr wrap="square" lIns="64291" tIns="32146" rIns="64291" bIns="32146" rtlCol="0">
            <a:spAutoFit/>
          </a:bodyPr>
          <a:lstStyle/>
          <a:p>
            <a:pPr algn="ctr">
              <a:lnSpc>
                <a:spcPts val="1520"/>
              </a:lnSpc>
            </a:pPr>
            <a:r>
              <a:rPr lang="en-US" sz="1400" b="1" dirty="0"/>
              <a:t>Online Services</a:t>
            </a:r>
          </a:p>
        </p:txBody>
      </p:sp>
      <p:sp>
        <p:nvSpPr>
          <p:cNvPr id="52" name="TextBox 51">
            <a:extLst>
              <a:ext uri="{FF2B5EF4-FFF2-40B4-BE49-F238E27FC236}">
                <a16:creationId xmlns:a16="http://schemas.microsoft.com/office/drawing/2014/main" id="{DD9DEBD4-0E3F-D549-8BDB-F52BEECB2F33}"/>
              </a:ext>
            </a:extLst>
          </p:cNvPr>
          <p:cNvSpPr txBox="1"/>
          <p:nvPr/>
        </p:nvSpPr>
        <p:spPr>
          <a:xfrm>
            <a:off x="7898695" y="2104647"/>
            <a:ext cx="1064709" cy="449641"/>
          </a:xfrm>
          <a:prstGeom prst="rect">
            <a:avLst/>
          </a:prstGeom>
          <a:noFill/>
        </p:spPr>
        <p:txBody>
          <a:bodyPr wrap="square" lIns="64291" tIns="32146" rIns="64291" bIns="32146" rtlCol="0">
            <a:spAutoFit/>
          </a:bodyPr>
          <a:lstStyle/>
          <a:p>
            <a:pPr algn="ctr">
              <a:lnSpc>
                <a:spcPts val="1520"/>
              </a:lnSpc>
            </a:pPr>
            <a:r>
              <a:rPr lang="en-US" sz="1400" b="1" dirty="0"/>
              <a:t>Video counseling</a:t>
            </a:r>
          </a:p>
        </p:txBody>
      </p:sp>
      <p:sp>
        <p:nvSpPr>
          <p:cNvPr id="53" name="TextBox 52">
            <a:extLst>
              <a:ext uri="{FF2B5EF4-FFF2-40B4-BE49-F238E27FC236}">
                <a16:creationId xmlns:a16="http://schemas.microsoft.com/office/drawing/2014/main" id="{183450CC-242F-484F-BB7C-87B821176F3C}"/>
              </a:ext>
            </a:extLst>
          </p:cNvPr>
          <p:cNvSpPr txBox="1"/>
          <p:nvPr/>
        </p:nvSpPr>
        <p:spPr>
          <a:xfrm>
            <a:off x="7861129" y="3535422"/>
            <a:ext cx="1064709" cy="257280"/>
          </a:xfrm>
          <a:prstGeom prst="rect">
            <a:avLst/>
          </a:prstGeom>
          <a:noFill/>
        </p:spPr>
        <p:txBody>
          <a:bodyPr wrap="square" lIns="64291" tIns="32146" rIns="64291" bIns="32146" rtlCol="0">
            <a:spAutoFit/>
          </a:bodyPr>
          <a:lstStyle/>
          <a:p>
            <a:pPr algn="ctr">
              <a:lnSpc>
                <a:spcPts val="1520"/>
              </a:lnSpc>
            </a:pPr>
            <a:r>
              <a:rPr lang="en-US" sz="1400" b="1" dirty="0"/>
              <a:t>E-counseling</a:t>
            </a:r>
          </a:p>
        </p:txBody>
      </p:sp>
      <p:sp>
        <p:nvSpPr>
          <p:cNvPr id="54" name="TextBox 53">
            <a:extLst>
              <a:ext uri="{FF2B5EF4-FFF2-40B4-BE49-F238E27FC236}">
                <a16:creationId xmlns:a16="http://schemas.microsoft.com/office/drawing/2014/main" id="{15D5EE11-9A39-DA40-AEF4-6CE3A63275AC}"/>
              </a:ext>
            </a:extLst>
          </p:cNvPr>
          <p:cNvSpPr txBox="1"/>
          <p:nvPr/>
        </p:nvSpPr>
        <p:spPr>
          <a:xfrm>
            <a:off x="6578378" y="4643499"/>
            <a:ext cx="1064709" cy="449641"/>
          </a:xfrm>
          <a:prstGeom prst="rect">
            <a:avLst/>
          </a:prstGeom>
          <a:noFill/>
        </p:spPr>
        <p:txBody>
          <a:bodyPr wrap="square" lIns="64291" tIns="32146" rIns="64291" bIns="32146" rtlCol="0">
            <a:spAutoFit/>
          </a:bodyPr>
          <a:lstStyle/>
          <a:p>
            <a:pPr algn="ctr">
              <a:lnSpc>
                <a:spcPts val="1520"/>
              </a:lnSpc>
            </a:pPr>
            <a:r>
              <a:rPr lang="en-US" sz="1400" b="1" dirty="0"/>
              <a:t>My </a:t>
            </a:r>
            <a:br>
              <a:rPr lang="en-US" sz="1400" b="1" dirty="0"/>
            </a:br>
            <a:r>
              <a:rPr lang="en-US" sz="1400" b="1" dirty="0"/>
              <a:t>EAP App</a:t>
            </a:r>
          </a:p>
        </p:txBody>
      </p:sp>
      <p:sp>
        <p:nvSpPr>
          <p:cNvPr id="55" name="TextBox 54">
            <a:extLst>
              <a:ext uri="{FF2B5EF4-FFF2-40B4-BE49-F238E27FC236}">
                <a16:creationId xmlns:a16="http://schemas.microsoft.com/office/drawing/2014/main" id="{5896D36F-4BC4-7E43-9CA8-3FF77920F5FF}"/>
              </a:ext>
            </a:extLst>
          </p:cNvPr>
          <p:cNvSpPr txBox="1"/>
          <p:nvPr/>
        </p:nvSpPr>
        <p:spPr>
          <a:xfrm>
            <a:off x="4047695" y="4658141"/>
            <a:ext cx="1064709" cy="449641"/>
          </a:xfrm>
          <a:prstGeom prst="rect">
            <a:avLst/>
          </a:prstGeom>
          <a:noFill/>
        </p:spPr>
        <p:txBody>
          <a:bodyPr wrap="square" lIns="64291" tIns="32146" rIns="64291" bIns="32146" rtlCol="0">
            <a:spAutoFit/>
          </a:bodyPr>
          <a:lstStyle/>
          <a:p>
            <a:pPr algn="ctr">
              <a:lnSpc>
                <a:spcPts val="1520"/>
              </a:lnSpc>
            </a:pPr>
            <a:r>
              <a:rPr lang="en-US" sz="1400" b="1" dirty="0"/>
              <a:t>Telephonic</a:t>
            </a:r>
          </a:p>
          <a:p>
            <a:pPr algn="ctr">
              <a:lnSpc>
                <a:spcPts val="1520"/>
              </a:lnSpc>
            </a:pPr>
            <a:r>
              <a:rPr lang="en-US" sz="1400" b="1" dirty="0"/>
              <a:t> counseling</a:t>
            </a:r>
          </a:p>
        </p:txBody>
      </p:sp>
      <p:sp>
        <p:nvSpPr>
          <p:cNvPr id="56" name="TextBox 55">
            <a:extLst>
              <a:ext uri="{FF2B5EF4-FFF2-40B4-BE49-F238E27FC236}">
                <a16:creationId xmlns:a16="http://schemas.microsoft.com/office/drawing/2014/main" id="{10CC2FAD-CCB6-D841-AAF1-7988D9224670}"/>
              </a:ext>
            </a:extLst>
          </p:cNvPr>
          <p:cNvSpPr txBox="1"/>
          <p:nvPr/>
        </p:nvSpPr>
        <p:spPr>
          <a:xfrm>
            <a:off x="2667000" y="3471701"/>
            <a:ext cx="1504073" cy="642001"/>
          </a:xfrm>
          <a:prstGeom prst="rect">
            <a:avLst/>
          </a:prstGeom>
          <a:noFill/>
        </p:spPr>
        <p:txBody>
          <a:bodyPr wrap="square" lIns="64291" tIns="32146" rIns="64291" bIns="32146" rtlCol="0">
            <a:spAutoFit/>
          </a:bodyPr>
          <a:lstStyle/>
          <a:p>
            <a:pPr algn="ctr">
              <a:lnSpc>
                <a:spcPts val="1520"/>
              </a:lnSpc>
            </a:pPr>
            <a:r>
              <a:rPr lang="en-US" sz="1400" b="1" dirty="0"/>
              <a:t>In Person</a:t>
            </a:r>
          </a:p>
          <a:p>
            <a:pPr algn="ctr">
              <a:lnSpc>
                <a:spcPts val="1520"/>
              </a:lnSpc>
            </a:pPr>
            <a:r>
              <a:rPr lang="en-US" sz="1400" b="1" dirty="0"/>
              <a:t> counseling, onsite in some locations</a:t>
            </a:r>
          </a:p>
        </p:txBody>
      </p:sp>
      <p:sp>
        <p:nvSpPr>
          <p:cNvPr id="57" name="TextBox 56">
            <a:extLst>
              <a:ext uri="{FF2B5EF4-FFF2-40B4-BE49-F238E27FC236}">
                <a16:creationId xmlns:a16="http://schemas.microsoft.com/office/drawing/2014/main" id="{9B880AF3-FCF1-E547-BE24-EFA5583C3762}"/>
              </a:ext>
            </a:extLst>
          </p:cNvPr>
          <p:cNvSpPr txBox="1"/>
          <p:nvPr/>
        </p:nvSpPr>
        <p:spPr>
          <a:xfrm>
            <a:off x="4000671" y="746710"/>
            <a:ext cx="1064709" cy="449641"/>
          </a:xfrm>
          <a:prstGeom prst="rect">
            <a:avLst/>
          </a:prstGeom>
          <a:noFill/>
        </p:spPr>
        <p:txBody>
          <a:bodyPr wrap="square" lIns="64291" tIns="32146" rIns="64291" bIns="32146" rtlCol="0">
            <a:spAutoFit/>
          </a:bodyPr>
          <a:lstStyle/>
          <a:p>
            <a:pPr algn="ctr">
              <a:lnSpc>
                <a:spcPts val="1520"/>
              </a:lnSpc>
            </a:pPr>
            <a:r>
              <a:rPr lang="en-US" sz="1400" b="1" dirty="0"/>
              <a:t>Group Counseling</a:t>
            </a:r>
          </a:p>
        </p:txBody>
      </p:sp>
      <p:sp>
        <p:nvSpPr>
          <p:cNvPr id="58" name="TextBox 57">
            <a:extLst>
              <a:ext uri="{FF2B5EF4-FFF2-40B4-BE49-F238E27FC236}">
                <a16:creationId xmlns:a16="http://schemas.microsoft.com/office/drawing/2014/main" id="{EAD6A1F3-4F2E-344A-802C-882594E4F5CC}"/>
              </a:ext>
            </a:extLst>
          </p:cNvPr>
          <p:cNvSpPr txBox="1"/>
          <p:nvPr/>
        </p:nvSpPr>
        <p:spPr>
          <a:xfrm>
            <a:off x="5270395" y="2345025"/>
            <a:ext cx="1467121" cy="1200329"/>
          </a:xfrm>
          <a:prstGeom prst="rect">
            <a:avLst/>
          </a:prstGeom>
          <a:noFill/>
        </p:spPr>
        <p:txBody>
          <a:bodyPr wrap="square" rtlCol="0">
            <a:spAutoFit/>
          </a:bodyPr>
          <a:lstStyle/>
          <a:p>
            <a:pPr algn="ctr"/>
            <a:r>
              <a:rPr lang="en-CA" sz="3600" b="1" dirty="0"/>
              <a:t>24/7 Access</a:t>
            </a:r>
            <a:endParaRPr lang="en-US" sz="3600" b="1" dirty="0"/>
          </a:p>
        </p:txBody>
      </p:sp>
      <p:pic>
        <p:nvPicPr>
          <p:cNvPr id="41" name="E-counseling">
            <a:extLst>
              <a:ext uri="{FF2B5EF4-FFF2-40B4-BE49-F238E27FC236}">
                <a16:creationId xmlns:a16="http://schemas.microsoft.com/office/drawing/2014/main" id="{1B4BCB42-569C-3942-A14D-FBE77EAFAA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042" y="3030891"/>
            <a:ext cx="881619" cy="881619"/>
          </a:xfrm>
          <a:prstGeom prst="rect">
            <a:avLst/>
          </a:prstGeom>
        </p:spPr>
      </p:pic>
      <p:pic>
        <p:nvPicPr>
          <p:cNvPr id="42" name="In person">
            <a:extLst>
              <a:ext uri="{FF2B5EF4-FFF2-40B4-BE49-F238E27FC236}">
                <a16:creationId xmlns:a16="http://schemas.microsoft.com/office/drawing/2014/main" id="{0BBF1DAF-48C5-6840-BB61-C0B90ADC65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44311" y="2959878"/>
            <a:ext cx="853558" cy="853558"/>
          </a:xfrm>
          <a:prstGeom prst="rect">
            <a:avLst/>
          </a:prstGeom>
        </p:spPr>
      </p:pic>
      <p:pic>
        <p:nvPicPr>
          <p:cNvPr id="43" name="First Chat">
            <a:extLst>
              <a:ext uri="{FF2B5EF4-FFF2-40B4-BE49-F238E27FC236}">
                <a16:creationId xmlns:a16="http://schemas.microsoft.com/office/drawing/2014/main" id="{4F78E4D2-24F6-104C-A060-603C652B89F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98540" y="1886169"/>
            <a:ext cx="914400" cy="914400"/>
          </a:xfrm>
          <a:prstGeom prst="rect">
            <a:avLst/>
          </a:prstGeom>
        </p:spPr>
      </p:pic>
      <p:pic>
        <p:nvPicPr>
          <p:cNvPr id="44" name="Group Counseling">
            <a:extLst>
              <a:ext uri="{FF2B5EF4-FFF2-40B4-BE49-F238E27FC236}">
                <a16:creationId xmlns:a16="http://schemas.microsoft.com/office/drawing/2014/main" id="{15373642-5CE3-F041-AFD5-781287F8802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82240" y="1044716"/>
            <a:ext cx="812950" cy="812950"/>
          </a:xfrm>
          <a:prstGeom prst="rect">
            <a:avLst/>
          </a:prstGeom>
        </p:spPr>
      </p:pic>
      <p:pic>
        <p:nvPicPr>
          <p:cNvPr id="45" name="MyEAP">
            <a:extLst>
              <a:ext uri="{FF2B5EF4-FFF2-40B4-BE49-F238E27FC236}">
                <a16:creationId xmlns:a16="http://schemas.microsoft.com/office/drawing/2014/main" id="{D65E94C5-7D37-DC4C-95F9-82285D73966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96000" y="3886200"/>
            <a:ext cx="914400" cy="914400"/>
          </a:xfrm>
          <a:prstGeom prst="rect">
            <a:avLst/>
          </a:prstGeom>
        </p:spPr>
      </p:pic>
      <p:pic>
        <p:nvPicPr>
          <p:cNvPr id="46" name="Picture 45">
            <a:extLst>
              <a:ext uri="{FF2B5EF4-FFF2-40B4-BE49-F238E27FC236}">
                <a16:creationId xmlns:a16="http://schemas.microsoft.com/office/drawing/2014/main" id="{D1A9A045-A08C-084E-85F5-A40850AAAAD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96528" y="1014506"/>
            <a:ext cx="914400" cy="914400"/>
          </a:xfrm>
          <a:prstGeom prst="rect">
            <a:avLst/>
          </a:prstGeom>
        </p:spPr>
      </p:pic>
      <p:pic>
        <p:nvPicPr>
          <p:cNvPr id="47" name="Picture 46">
            <a:extLst>
              <a:ext uri="{FF2B5EF4-FFF2-40B4-BE49-F238E27FC236}">
                <a16:creationId xmlns:a16="http://schemas.microsoft.com/office/drawing/2014/main" id="{A941CD80-FE9C-A045-B226-E93EBD5767D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930991" y="3834931"/>
            <a:ext cx="914400" cy="914400"/>
          </a:xfrm>
          <a:prstGeom prst="rect">
            <a:avLst/>
          </a:prstGeom>
        </p:spPr>
      </p:pic>
      <p:pic>
        <p:nvPicPr>
          <p:cNvPr id="48" name="Picture 47">
            <a:extLst>
              <a:ext uri="{FF2B5EF4-FFF2-40B4-BE49-F238E27FC236}">
                <a16:creationId xmlns:a16="http://schemas.microsoft.com/office/drawing/2014/main" id="{0AD662D5-B04A-3042-8553-16E9EFC159C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962501" y="1919900"/>
            <a:ext cx="811530" cy="811530"/>
          </a:xfrm>
          <a:prstGeom prst="rect">
            <a:avLst/>
          </a:prstGeom>
        </p:spPr>
      </p:pic>
      <p:sp>
        <p:nvSpPr>
          <p:cNvPr id="25" name="Title 1">
            <a:extLst>
              <a:ext uri="{FF2B5EF4-FFF2-40B4-BE49-F238E27FC236}">
                <a16:creationId xmlns:a16="http://schemas.microsoft.com/office/drawing/2014/main" id="{A1ACF92E-ACEA-40D9-A7BD-E2087B1BF972}"/>
              </a:ext>
            </a:extLst>
          </p:cNvPr>
          <p:cNvSpPr txBox="1">
            <a:spLocks/>
          </p:cNvSpPr>
          <p:nvPr/>
        </p:nvSpPr>
        <p:spPr bwMode="auto">
          <a:xfrm>
            <a:off x="128265" y="4343400"/>
            <a:ext cx="3872406" cy="91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2146" rIns="0" bIns="32146" numCol="1" anchor="b" anchorCtr="0" compatLnSpc="1">
            <a:prstTxWarp prst="textNoShape">
              <a:avLst/>
            </a:prstTxWarp>
          </a:bodyPr>
          <a:lstStyle>
            <a:lvl1pPr algn="l" defTabSz="342997" rtl="0" eaLnBrk="1" latinLnBrk="0" hangingPunct="1">
              <a:lnSpc>
                <a:spcPct val="90000"/>
              </a:lnSpc>
              <a:spcBef>
                <a:spcPct val="0"/>
              </a:spcBef>
              <a:buNone/>
              <a:defRPr sz="2000" b="1" kern="1200" baseline="0">
                <a:solidFill>
                  <a:srgbClr val="00ACCD"/>
                </a:solidFill>
                <a:latin typeface="Calibri"/>
                <a:ea typeface="+mj-ea"/>
                <a:cs typeface="Calibri"/>
              </a:defRPr>
            </a:lvl1pPr>
          </a:lstStyle>
          <a:p>
            <a:pPr>
              <a:lnSpc>
                <a:spcPct val="100000"/>
              </a:lnSpc>
            </a:pPr>
            <a:r>
              <a:rPr lang="en-US" sz="1400" b="0" dirty="0">
                <a:solidFill>
                  <a:schemeClr val="bg1">
                    <a:lumMod val="50000"/>
                  </a:schemeClr>
                </a:solidFill>
                <a:latin typeface="Arial" panose="020B0604020202020204" pitchFamily="34" charset="0"/>
                <a:cs typeface="Arial" panose="020B0604020202020204" pitchFamily="34" charset="0"/>
              </a:rPr>
              <a:t>* May not be available in all countries</a:t>
            </a:r>
          </a:p>
        </p:txBody>
      </p:sp>
    </p:spTree>
    <p:extLst>
      <p:ext uri="{BB962C8B-B14F-4D97-AF65-F5344CB8AC3E}">
        <p14:creationId xmlns:p14="http://schemas.microsoft.com/office/powerpoint/2010/main" val="53422741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724819-A5C7-644A-8292-EFFB2A286B49}"/>
              </a:ext>
            </a:extLst>
          </p:cNvPr>
          <p:cNvSpPr/>
          <p:nvPr/>
        </p:nvSpPr>
        <p:spPr bwMode="auto">
          <a:xfrm>
            <a:off x="8575183" y="234038"/>
            <a:ext cx="2722205" cy="5664791"/>
          </a:xfrm>
          <a:prstGeom prst="rect">
            <a:avLst/>
          </a:prstGeom>
          <a:solidFill>
            <a:srgbClr val="FFC000"/>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CA" sz="1400" dirty="0">
              <a:solidFill>
                <a:schemeClr val="bg1"/>
              </a:solidFill>
              <a:latin typeface="Calibri" charset="0"/>
              <a:ea typeface="ヒラギノ角ゴ ProN W3" charset="0"/>
              <a:cs typeface="ヒラギノ角ゴ ProN W3" charset="0"/>
              <a:sym typeface="Calibri" charset="0"/>
            </a:endParaRPr>
          </a:p>
        </p:txBody>
      </p:sp>
      <p:sp>
        <p:nvSpPr>
          <p:cNvPr id="2" name="Title 1">
            <a:extLst>
              <a:ext uri="{FF2B5EF4-FFF2-40B4-BE49-F238E27FC236}">
                <a16:creationId xmlns:a16="http://schemas.microsoft.com/office/drawing/2014/main" id="{8F5FE96B-A0D1-B54F-9911-2B424A218F47}"/>
              </a:ext>
            </a:extLst>
          </p:cNvPr>
          <p:cNvSpPr>
            <a:spLocks noGrp="1"/>
          </p:cNvSpPr>
          <p:nvPr>
            <p:ph type="title"/>
          </p:nvPr>
        </p:nvSpPr>
        <p:spPr>
          <a:xfrm>
            <a:off x="255834" y="539462"/>
            <a:ext cx="6346826" cy="650960"/>
          </a:xfrm>
        </p:spPr>
        <p:txBody>
          <a:bodyPr/>
          <a:lstStyle/>
          <a:p>
            <a:r>
              <a:rPr lang="en-CA" sz="2800" b="0" dirty="0">
                <a:solidFill>
                  <a:schemeClr val="tx1"/>
                </a:solidFill>
                <a:latin typeface="Arial" panose="020B0604020202020204" pitchFamily="34" charset="0"/>
                <a:cs typeface="Arial" panose="020B0604020202020204" pitchFamily="34" charset="0"/>
              </a:rPr>
              <a:t>Engaging, convenient digital access</a:t>
            </a:r>
          </a:p>
        </p:txBody>
      </p:sp>
      <p:grpSp>
        <p:nvGrpSpPr>
          <p:cNvPr id="9" name="Group 8">
            <a:extLst>
              <a:ext uri="{FF2B5EF4-FFF2-40B4-BE49-F238E27FC236}">
                <a16:creationId xmlns:a16="http://schemas.microsoft.com/office/drawing/2014/main" id="{261663B5-2AE5-B947-A674-9146D2CBF14A}"/>
              </a:ext>
            </a:extLst>
          </p:cNvPr>
          <p:cNvGrpSpPr/>
          <p:nvPr/>
        </p:nvGrpSpPr>
        <p:grpSpPr>
          <a:xfrm>
            <a:off x="9301032" y="1066800"/>
            <a:ext cx="1290768" cy="2624112"/>
            <a:chOff x="6736080" y="2344593"/>
            <a:chExt cx="1759897" cy="3848737"/>
          </a:xfrm>
        </p:grpSpPr>
        <p:pic>
          <p:nvPicPr>
            <p:cNvPr id="7" name="Picture 28" descr="http://www.zonepage.gr/sites/default/files/white.png">
              <a:extLst>
                <a:ext uri="{FF2B5EF4-FFF2-40B4-BE49-F238E27FC236}">
                  <a16:creationId xmlns:a16="http://schemas.microsoft.com/office/drawing/2014/main" id="{8C82785B-E19C-D247-A541-D1B6EF29C0F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36080" y="2344593"/>
              <a:ext cx="1759897" cy="384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msoit.com\fs\TOR\PUBLIC\EAP Communications\Images_Logos\My EAP app_ScreenShots\My EAP app_BlackBerry + Screen Shots_2016\Image_My EAP app_Blackberry_0816.jpg">
              <a:hlinkClick r:id="rId4"/>
              <a:extLst>
                <a:ext uri="{FF2B5EF4-FFF2-40B4-BE49-F238E27FC236}">
                  <a16:creationId xmlns:a16="http://schemas.microsoft.com/office/drawing/2014/main" id="{FC497AEB-F0E1-1D49-9A24-77B6B376D343}"/>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6896241" y="2905761"/>
              <a:ext cx="1439573" cy="261112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461D1E0B-C9EA-F047-8A58-FD56BFC65A4B}"/>
              </a:ext>
            </a:extLst>
          </p:cNvPr>
          <p:cNvSpPr txBox="1"/>
          <p:nvPr/>
        </p:nvSpPr>
        <p:spPr>
          <a:xfrm>
            <a:off x="411099" y="1813308"/>
            <a:ext cx="3018148" cy="553998"/>
          </a:xfrm>
          <a:prstGeom prst="rect">
            <a:avLst/>
          </a:prstGeom>
          <a:noFill/>
        </p:spPr>
        <p:txBody>
          <a:bodyPr wrap="square" lIns="0" tIns="0" rIns="0" bIns="0" rtlCol="0">
            <a:spAutoFit/>
          </a:bodyPr>
          <a:lstStyle/>
          <a:p>
            <a:r>
              <a:rPr lang="en-CA" b="1" dirty="0">
                <a:solidFill>
                  <a:srgbClr val="FF9900"/>
                </a:solidFill>
                <a:latin typeface="Arial" panose="020B0604020202020204" pitchFamily="34" charset="0"/>
                <a:cs typeface="Arial" panose="020B0604020202020204" pitchFamily="34" charset="0"/>
              </a:rPr>
              <a:t>Multilingual website that is meaningful and interactive</a:t>
            </a:r>
            <a:endParaRPr lang="en-US" b="1" dirty="0">
              <a:solidFill>
                <a:srgbClr val="FF9900"/>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770EF3BC-9716-2C4E-AFED-B9C130215157}"/>
              </a:ext>
            </a:extLst>
          </p:cNvPr>
          <p:cNvGrpSpPr/>
          <p:nvPr/>
        </p:nvGrpSpPr>
        <p:grpSpPr>
          <a:xfrm>
            <a:off x="4160767" y="1577355"/>
            <a:ext cx="3751121" cy="2994645"/>
            <a:chOff x="433929" y="1415333"/>
            <a:chExt cx="4030121" cy="3217380"/>
          </a:xfrm>
        </p:grpSpPr>
        <p:pic>
          <p:nvPicPr>
            <p:cNvPr id="5" name="Picture 4">
              <a:extLst>
                <a:ext uri="{FF2B5EF4-FFF2-40B4-BE49-F238E27FC236}">
                  <a16:creationId xmlns:a16="http://schemas.microsoft.com/office/drawing/2014/main" id="{693AEEE0-4716-3A4F-884D-26F74FA56F7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3929" y="1415333"/>
              <a:ext cx="4030121" cy="3217380"/>
            </a:xfrm>
            <a:prstGeom prst="rect">
              <a:avLst/>
            </a:prstGeom>
          </p:spPr>
        </p:pic>
        <p:pic>
          <p:nvPicPr>
            <p:cNvPr id="12" name="Picture 11">
              <a:hlinkClick r:id="rId7"/>
              <a:extLst>
                <a:ext uri="{FF2B5EF4-FFF2-40B4-BE49-F238E27FC236}">
                  <a16:creationId xmlns:a16="http://schemas.microsoft.com/office/drawing/2014/main" id="{8A1E9476-B933-394F-ABD2-F6796B213444}"/>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760724" y="1692230"/>
              <a:ext cx="3366003" cy="2124395"/>
            </a:xfrm>
            <a:prstGeom prst="rect">
              <a:avLst/>
            </a:prstGeom>
          </p:spPr>
        </p:pic>
      </p:grpSp>
      <p:sp>
        <p:nvSpPr>
          <p:cNvPr id="14" name="TextBox 13">
            <a:extLst>
              <a:ext uri="{FF2B5EF4-FFF2-40B4-BE49-F238E27FC236}">
                <a16:creationId xmlns:a16="http://schemas.microsoft.com/office/drawing/2014/main" id="{00CC9844-7CB5-7849-9A35-138828BB62D5}"/>
              </a:ext>
            </a:extLst>
          </p:cNvPr>
          <p:cNvSpPr txBox="1"/>
          <p:nvPr/>
        </p:nvSpPr>
        <p:spPr>
          <a:xfrm>
            <a:off x="4408042" y="4581022"/>
            <a:ext cx="3418771" cy="1674309"/>
          </a:xfrm>
          <a:prstGeom prst="rect">
            <a:avLst/>
          </a:prstGeom>
          <a:noFill/>
        </p:spPr>
        <p:txBody>
          <a:bodyPr wrap="square" lIns="0" tIns="0" rIns="0" bIns="0" numCol="1" spcCol="180000" rtlCol="0">
            <a:noAutofit/>
          </a:bodyPr>
          <a:lstStyle/>
          <a:p>
            <a:pPr>
              <a:spcBef>
                <a:spcPts val="600"/>
              </a:spcBef>
              <a:buClr>
                <a:srgbClr val="9E3D96"/>
              </a:buClr>
            </a:pPr>
            <a:r>
              <a:rPr lang="en-CA" sz="1600" b="1" dirty="0">
                <a:solidFill>
                  <a:srgbClr val="666666"/>
                </a:solidFill>
                <a:latin typeface="Arial" panose="020B0604020202020204" pitchFamily="34" charset="0"/>
                <a:cs typeface="Arial" panose="020B0604020202020204" pitchFamily="34" charset="0"/>
              </a:rPr>
              <a:t>Visit</a:t>
            </a:r>
            <a:r>
              <a:rPr lang="en-CA" sz="1600" dirty="0">
                <a:solidFill>
                  <a:srgbClr val="666666"/>
                </a:solidFill>
                <a:latin typeface="Arial" panose="020B0604020202020204" pitchFamily="34" charset="0"/>
                <a:cs typeface="Arial" panose="020B0604020202020204" pitchFamily="34" charset="0"/>
              </a:rPr>
              <a:t>: </a:t>
            </a:r>
            <a:r>
              <a:rPr lang="en-CA" sz="1600" b="1" dirty="0">
                <a:solidFill>
                  <a:srgbClr val="666666"/>
                </a:solidFill>
                <a:latin typeface="Arial" panose="020B0604020202020204" pitchFamily="34" charset="0"/>
                <a:cs typeface="Arial" panose="020B0604020202020204" pitchFamily="34" charset="0"/>
                <a:hlinkClick r:id="rId9"/>
              </a:rPr>
              <a:t>CaterpillarEAP.com</a:t>
            </a:r>
            <a:endParaRPr lang="en-CA" sz="1600" b="1" dirty="0">
              <a:solidFill>
                <a:srgbClr val="666666"/>
              </a:solidFill>
              <a:latin typeface="Arial" panose="020B0604020202020204" pitchFamily="34" charset="0"/>
              <a:cs typeface="Arial" panose="020B0604020202020204" pitchFamily="34" charset="0"/>
            </a:endParaRPr>
          </a:p>
          <a:p>
            <a:pPr>
              <a:spcBef>
                <a:spcPts val="600"/>
              </a:spcBef>
              <a:buClr>
                <a:srgbClr val="9E3D96"/>
              </a:buClr>
            </a:pPr>
            <a:r>
              <a:rPr lang="en-CA" sz="1600" dirty="0">
                <a:solidFill>
                  <a:srgbClr val="666666"/>
                </a:solidFill>
                <a:latin typeface="Arial" panose="020B0604020202020204" pitchFamily="34" charset="0"/>
                <a:cs typeface="Arial" panose="020B0604020202020204" pitchFamily="34" charset="0"/>
              </a:rPr>
              <a:t>Enter your country for program access information</a:t>
            </a:r>
          </a:p>
          <a:p>
            <a:pPr>
              <a:spcBef>
                <a:spcPts val="600"/>
              </a:spcBef>
            </a:pPr>
            <a:endParaRPr lang="en-CA" sz="28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087F983-3AF6-034F-B022-50492CB5747E}"/>
              </a:ext>
            </a:extLst>
          </p:cNvPr>
          <p:cNvSpPr txBox="1"/>
          <p:nvPr/>
        </p:nvSpPr>
        <p:spPr>
          <a:xfrm>
            <a:off x="8687543" y="329759"/>
            <a:ext cx="2520989" cy="892552"/>
          </a:xfrm>
          <a:prstGeom prst="rect">
            <a:avLst/>
          </a:prstGeom>
          <a:noFill/>
        </p:spPr>
        <p:txBody>
          <a:bodyPr wrap="square" rtlCol="0">
            <a:spAutoFit/>
          </a:bodyPr>
          <a:lstStyle/>
          <a:p>
            <a:pPr algn="ctr"/>
            <a:r>
              <a:rPr lang="en-CA" sz="2600" b="1" dirty="0">
                <a:solidFill>
                  <a:schemeClr val="bg1"/>
                </a:solidFill>
                <a:latin typeface="Arial" panose="020B0604020202020204" pitchFamily="34" charset="0"/>
                <a:cs typeface="Arial" panose="020B0604020202020204" pitchFamily="34" charset="0"/>
              </a:rPr>
              <a:t>My EAP App</a:t>
            </a:r>
          </a:p>
          <a:p>
            <a:endParaRPr lang="en-CA" sz="260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B5A31CE-2A70-6147-8872-019795365465}"/>
              </a:ext>
            </a:extLst>
          </p:cNvPr>
          <p:cNvSpPr txBox="1"/>
          <p:nvPr/>
        </p:nvSpPr>
        <p:spPr>
          <a:xfrm>
            <a:off x="8610600" y="3916740"/>
            <a:ext cx="2632512" cy="1862048"/>
          </a:xfrm>
          <a:prstGeom prst="rect">
            <a:avLst/>
          </a:prstGeom>
          <a:noFill/>
        </p:spPr>
        <p:txBody>
          <a:bodyPr wrap="square" lIns="0" tIns="0" rIns="0" bIns="0" rtlCol="0">
            <a:spAutoFit/>
          </a:bodyPr>
          <a:lstStyle/>
          <a:p>
            <a:pPr marL="176400" indent="-176400">
              <a:spcAft>
                <a:spcPts val="600"/>
              </a:spcAft>
              <a:buClr>
                <a:schemeClr val="bg1"/>
              </a:buClr>
              <a:buSzPct val="100000"/>
              <a:buFont typeface="Arial" panose="020B0604020202020204" pitchFamily="34" charset="0"/>
              <a:buChar char="•"/>
            </a:pPr>
            <a:r>
              <a:rPr lang="en-CA" sz="1200" dirty="0">
                <a:solidFill>
                  <a:schemeClr val="bg1"/>
                </a:solidFill>
                <a:latin typeface="Arial" panose="020B0604020202020204" pitchFamily="34" charset="0"/>
                <a:cs typeface="Arial" panose="020B0604020202020204" pitchFamily="34" charset="0"/>
              </a:rPr>
              <a:t>Free download on all smartphones</a:t>
            </a:r>
          </a:p>
          <a:p>
            <a:pPr marL="176400" indent="-176400">
              <a:spcAft>
                <a:spcPts val="600"/>
              </a:spcAft>
              <a:buClr>
                <a:schemeClr val="bg1"/>
              </a:buClr>
              <a:buSzPct val="10000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QR scan code</a:t>
            </a:r>
          </a:p>
          <a:p>
            <a:pPr marL="176400" indent="-176400">
              <a:spcAft>
                <a:spcPts val="600"/>
              </a:spcAft>
              <a:buClr>
                <a:schemeClr val="bg1"/>
              </a:buClr>
              <a:buSzPct val="100000"/>
              <a:buFont typeface="Arial" panose="020B0604020202020204" pitchFamily="34" charset="0"/>
              <a:buChar char="•"/>
            </a:pPr>
            <a:r>
              <a:rPr lang="en-CA" sz="1200" dirty="0">
                <a:solidFill>
                  <a:schemeClr val="bg1"/>
                </a:solidFill>
                <a:latin typeface="Arial" panose="020B0604020202020204" pitchFamily="34" charset="0"/>
                <a:cs typeface="Arial" panose="020B0604020202020204" pitchFamily="34" charset="0"/>
              </a:rPr>
              <a:t>Available in multiple languages</a:t>
            </a:r>
            <a:endParaRPr lang="en-US" sz="1200" dirty="0">
              <a:solidFill>
                <a:schemeClr val="bg1"/>
              </a:solidFill>
              <a:latin typeface="Arial" panose="020B0604020202020204" pitchFamily="34" charset="0"/>
              <a:cs typeface="Arial" panose="020B0604020202020204" pitchFamily="34" charset="0"/>
            </a:endParaRPr>
          </a:p>
          <a:p>
            <a:pPr marL="176400" indent="-176400">
              <a:spcAft>
                <a:spcPts val="600"/>
              </a:spcAft>
              <a:buClr>
                <a:schemeClr val="bg1"/>
              </a:buClr>
              <a:buSzPct val="100000"/>
              <a:buFont typeface="Arial" panose="020B0604020202020204" pitchFamily="34" charset="0"/>
              <a:buChar char="•"/>
            </a:pPr>
            <a:r>
              <a:rPr lang="en-CA" sz="1200" dirty="0">
                <a:solidFill>
                  <a:schemeClr val="bg1"/>
                </a:solidFill>
                <a:latin typeface="Arial" panose="020B0604020202020204" pitchFamily="34" charset="0"/>
                <a:cs typeface="Arial" panose="020B0604020202020204" pitchFamily="34" charset="0"/>
              </a:rPr>
              <a:t>Immediate in-app counseling</a:t>
            </a:r>
          </a:p>
          <a:p>
            <a:pPr marL="176400" indent="-176400">
              <a:spcAft>
                <a:spcPts val="600"/>
              </a:spcAft>
              <a:buClr>
                <a:schemeClr val="bg1"/>
              </a:buClr>
              <a:buSzPct val="10000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First Chat instant messaging </a:t>
            </a:r>
            <a:r>
              <a:rPr lang="en-US" sz="1200" dirty="0">
                <a:solidFill>
                  <a:schemeClr val="bg1"/>
                </a:solidFill>
                <a:latin typeface="Arial" panose="020B0604020202020204" pitchFamily="34" charset="0"/>
                <a:ea typeface="ＭＳ Ｐゴシック" pitchFamily="34" charset="-128"/>
                <a:cs typeface="Arial" panose="020B0604020202020204" pitchFamily="34" charset="0"/>
              </a:rPr>
              <a:t>interactive tool</a:t>
            </a:r>
          </a:p>
          <a:p>
            <a:pPr marL="176400" indent="-176400">
              <a:spcAft>
                <a:spcPts val="600"/>
              </a:spcAft>
              <a:buClr>
                <a:schemeClr val="bg1"/>
              </a:buClr>
              <a:buSzPct val="10000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Health and wellness articles and videos </a:t>
            </a:r>
            <a:endParaRPr lang="en-CA" sz="1200"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4833D8B-05EA-5648-B505-90A6C82DD877}"/>
              </a:ext>
            </a:extLst>
          </p:cNvPr>
          <p:cNvSpPr txBox="1"/>
          <p:nvPr/>
        </p:nvSpPr>
        <p:spPr>
          <a:xfrm>
            <a:off x="396847" y="2503008"/>
            <a:ext cx="3262825" cy="2962609"/>
          </a:xfrm>
          <a:prstGeom prst="rect">
            <a:avLst/>
          </a:prstGeom>
          <a:noFill/>
        </p:spPr>
        <p:txBody>
          <a:bodyPr wrap="square" lIns="0" tIns="0" rIns="0" bIns="0" rtlCol="0">
            <a:noAutofit/>
          </a:bodyPr>
          <a:lstStyle/>
          <a:p>
            <a:pPr marL="176400" indent="-176400">
              <a:spcAft>
                <a:spcPts val="600"/>
              </a:spcAft>
              <a:buClr>
                <a:srgbClr val="FF9900"/>
              </a:buClr>
              <a:buSzPct val="100000"/>
              <a:buFont typeface="Arial" panose="020B0604020202020204" pitchFamily="34" charset="0"/>
              <a:buChar char="•"/>
            </a:pPr>
            <a:r>
              <a:rPr lang="en-CA" sz="1400" dirty="0">
                <a:latin typeface="Arial" panose="020B0604020202020204" pitchFamily="34" charset="0"/>
                <a:cs typeface="Arial" panose="020B0604020202020204" pitchFamily="34" charset="0"/>
              </a:rPr>
              <a:t>27 languages</a:t>
            </a:r>
          </a:p>
          <a:p>
            <a:pPr marL="176400" indent="-176400">
              <a:spcAft>
                <a:spcPts val="600"/>
              </a:spcAft>
              <a:buClr>
                <a:srgbClr val="FF9900"/>
              </a:buClr>
              <a:buSzPct val="100000"/>
              <a:buFont typeface="Arial" panose="020B0604020202020204" pitchFamily="34" charset="0"/>
              <a:buChar char="•"/>
            </a:pPr>
            <a:r>
              <a:rPr lang="en-CA" sz="1400" b="1" dirty="0">
                <a:solidFill>
                  <a:srgbClr val="00B0F0"/>
                </a:solidFill>
                <a:latin typeface="Arial" panose="020B0604020202020204" pitchFamily="34" charset="0"/>
                <a:cs typeface="Arial" panose="020B0604020202020204" pitchFamily="34" charset="0"/>
              </a:rPr>
              <a:t>Employee and Supervisory orientation videos</a:t>
            </a:r>
          </a:p>
          <a:p>
            <a:pPr marL="176400" indent="-176400">
              <a:spcAft>
                <a:spcPts val="600"/>
              </a:spcAft>
              <a:buClr>
                <a:srgbClr val="FF9900"/>
              </a:buClr>
              <a:buSzPct val="100000"/>
              <a:buFont typeface="Arial" panose="020B0604020202020204" pitchFamily="34" charset="0"/>
              <a:buChar char="•"/>
            </a:pPr>
            <a:r>
              <a:rPr lang="en-CA" sz="1400" dirty="0">
                <a:latin typeface="Arial" panose="020B0604020202020204" pitchFamily="34" charset="0"/>
                <a:cs typeface="Arial" panose="020B0604020202020204" pitchFamily="34" charset="0"/>
              </a:rPr>
              <a:t>Information on accessing your EAP</a:t>
            </a:r>
          </a:p>
          <a:p>
            <a:pPr marL="176400" indent="-176400">
              <a:spcAft>
                <a:spcPts val="600"/>
              </a:spcAft>
              <a:buClr>
                <a:srgbClr val="FF9900"/>
              </a:buClr>
              <a:buSzPct val="100000"/>
              <a:buFont typeface="Arial" panose="020B0604020202020204" pitchFamily="34" charset="0"/>
              <a:buChar char="•"/>
            </a:pPr>
            <a:r>
              <a:rPr lang="en-CA" sz="1400" dirty="0">
                <a:latin typeface="Arial" panose="020B0604020202020204" pitchFamily="34" charset="0"/>
                <a:cs typeface="Arial" panose="020B0604020202020204" pitchFamily="34" charset="0"/>
              </a:rPr>
              <a:t>Expert information on many personal and work-related topics</a:t>
            </a:r>
          </a:p>
          <a:p>
            <a:pPr marL="176400" indent="-176400">
              <a:spcAft>
                <a:spcPts val="600"/>
              </a:spcAft>
              <a:buClr>
                <a:srgbClr val="FF9900"/>
              </a:buClr>
              <a:buSzPct val="100000"/>
              <a:buFont typeface="Arial" panose="020B0604020202020204" pitchFamily="34" charset="0"/>
              <a:buChar char="•"/>
            </a:pPr>
            <a:r>
              <a:rPr lang="en-CA" sz="1400" dirty="0">
                <a:latin typeface="Arial" panose="020B0604020202020204" pitchFamily="34" charset="0"/>
                <a:cs typeface="Arial" panose="020B0604020202020204" pitchFamily="34" charset="0"/>
              </a:rPr>
              <a:t>Links to resources</a:t>
            </a:r>
          </a:p>
          <a:p>
            <a:pPr marL="176400" indent="-176400">
              <a:spcAft>
                <a:spcPts val="600"/>
              </a:spcAft>
              <a:buClr>
                <a:srgbClr val="FF9900"/>
              </a:buClr>
              <a:buSzPct val="100000"/>
              <a:buFont typeface="Arial" panose="020B0604020202020204" pitchFamily="34" charset="0"/>
              <a:buChar char="•"/>
            </a:pPr>
            <a:r>
              <a:rPr lang="en-CA" sz="1400" dirty="0">
                <a:latin typeface="Arial" panose="020B0604020202020204" pitchFamily="34" charset="0"/>
                <a:cs typeface="Arial" panose="020B0604020202020204" pitchFamily="34" charset="0"/>
              </a:rPr>
              <a:t>Current events</a:t>
            </a:r>
          </a:p>
          <a:p>
            <a:pPr marL="176400" indent="-176400">
              <a:spcAft>
                <a:spcPts val="600"/>
              </a:spcAft>
              <a:buClr>
                <a:srgbClr val="FF9900"/>
              </a:buClr>
              <a:buSzPct val="100000"/>
              <a:buFont typeface="Arial" panose="020B0604020202020204" pitchFamily="34" charset="0"/>
              <a:buChar char="•"/>
            </a:pPr>
            <a:r>
              <a:rPr lang="en-CA" sz="1400" dirty="0">
                <a:latin typeface="Arial" panose="020B0604020202020204" pitchFamily="34" charset="0"/>
                <a:cs typeface="Arial" panose="020B0604020202020204" pitchFamily="34" charset="0"/>
              </a:rPr>
              <a:t>Polling and surveys</a:t>
            </a:r>
          </a:p>
          <a:p>
            <a:pPr marL="176400" indent="-176400">
              <a:spcAft>
                <a:spcPts val="600"/>
              </a:spcAft>
              <a:buClr>
                <a:srgbClr val="FF9900"/>
              </a:buClr>
              <a:buSzPct val="100000"/>
              <a:buFont typeface="Arial" panose="020B0604020202020204" pitchFamily="34" charset="0"/>
              <a:buChar char="•"/>
            </a:pPr>
            <a:r>
              <a:rPr lang="en-CA" sz="1400" dirty="0">
                <a:latin typeface="Arial" panose="020B0604020202020204" pitchFamily="34" charset="0"/>
                <a:cs typeface="Arial" panose="020B0604020202020204" pitchFamily="34" charset="0"/>
              </a:rPr>
              <a:t>Videos, webinars, interactive content</a:t>
            </a:r>
          </a:p>
          <a:p>
            <a:pPr marL="176400" indent="-176400">
              <a:spcAft>
                <a:spcPts val="600"/>
              </a:spcAft>
              <a:buClr>
                <a:srgbClr val="FF9900"/>
              </a:buClr>
              <a:buSzPct val="100000"/>
              <a:buFont typeface="Arial" panose="020B0604020202020204" pitchFamily="34" charset="0"/>
              <a:buChar char="•"/>
            </a:pPr>
            <a:r>
              <a:rPr lang="en-CA" sz="1400" dirty="0">
                <a:latin typeface="Arial" panose="020B0604020202020204" pitchFamily="34" charset="0"/>
                <a:cs typeface="Arial" panose="020B0604020202020204" pitchFamily="34" charset="0"/>
              </a:rPr>
              <a:t>WCAG AA accessibility standards</a:t>
            </a:r>
          </a:p>
        </p:txBody>
      </p:sp>
      <p:pic>
        <p:nvPicPr>
          <p:cNvPr id="18" name="Picture 2">
            <a:extLst>
              <a:ext uri="{FF2B5EF4-FFF2-40B4-BE49-F238E27FC236}">
                <a16:creationId xmlns:a16="http://schemas.microsoft.com/office/drawing/2014/main" id="{730899E0-8F79-2C45-ADCF-45262664F20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464938" y="1835083"/>
            <a:ext cx="3132979" cy="1969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descr="https://dirtwheelsmag.com/wp-content/uploads/2017/10/Font-of-the-Caterpillar-Logo.jpg">
            <a:extLst>
              <a:ext uri="{FF2B5EF4-FFF2-40B4-BE49-F238E27FC236}">
                <a16:creationId xmlns:a16="http://schemas.microsoft.com/office/drawing/2014/main" id="{2458942B-20B6-C647-B695-DA4744B3544F}"/>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410200" y="1828800"/>
            <a:ext cx="761999" cy="264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48383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76378862"/>
              </p:ext>
            </p:extLst>
          </p:nvPr>
        </p:nvGraphicFramePr>
        <p:xfrm>
          <a:off x="952500" y="-5108"/>
          <a:ext cx="10325100" cy="6062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964203" y="3276605"/>
            <a:ext cx="2514600" cy="738664"/>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By Phone</a:t>
            </a:r>
          </a:p>
          <a:p>
            <a:pPr algn="ctr"/>
            <a:r>
              <a:rPr lang="en-US" dirty="0">
                <a:latin typeface="Arial" panose="020B0604020202020204" pitchFamily="34" charset="0"/>
                <a:cs typeface="Arial" panose="020B0604020202020204" pitchFamily="34" charset="0"/>
              </a:rPr>
              <a:t>&lt;via local number&gt;</a:t>
            </a:r>
          </a:p>
        </p:txBody>
      </p:sp>
      <p:sp>
        <p:nvSpPr>
          <p:cNvPr id="11" name="TextBox 10"/>
          <p:cNvSpPr txBox="1"/>
          <p:nvPr/>
        </p:nvSpPr>
        <p:spPr>
          <a:xfrm>
            <a:off x="3551865" y="3276489"/>
            <a:ext cx="251460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Online</a:t>
            </a:r>
          </a:p>
        </p:txBody>
      </p:sp>
      <p:sp>
        <p:nvSpPr>
          <p:cNvPr id="12" name="TextBox 11"/>
          <p:cNvSpPr txBox="1"/>
          <p:nvPr/>
        </p:nvSpPr>
        <p:spPr>
          <a:xfrm>
            <a:off x="8694700" y="3276489"/>
            <a:ext cx="251460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Onsite</a:t>
            </a:r>
          </a:p>
        </p:txBody>
      </p:sp>
      <p:sp>
        <p:nvSpPr>
          <p:cNvPr id="13" name="TextBox 12"/>
          <p:cNvSpPr txBox="1"/>
          <p:nvPr/>
        </p:nvSpPr>
        <p:spPr>
          <a:xfrm>
            <a:off x="8763000" y="3804892"/>
            <a:ext cx="2378001"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EAP counselors are available onsite in many locations</a:t>
            </a:r>
          </a:p>
        </p:txBody>
      </p:sp>
      <p:sp>
        <p:nvSpPr>
          <p:cNvPr id="14" name="TextBox 13"/>
          <p:cNvSpPr txBox="1"/>
          <p:nvPr/>
        </p:nvSpPr>
        <p:spPr>
          <a:xfrm>
            <a:off x="3276600" y="3846405"/>
            <a:ext cx="3039435" cy="1785104"/>
          </a:xfrm>
          <a:prstGeom prst="rect">
            <a:avLst/>
          </a:prstGeom>
          <a:noFill/>
        </p:spPr>
        <p:txBody>
          <a:bodyPr wrap="square" rtlCol="0">
            <a:spAutoFit/>
          </a:bodyPr>
          <a:lstStyle/>
          <a:p>
            <a:pPr algn="ctr"/>
            <a:r>
              <a:rPr lang="en-US" b="1" u="sng" dirty="0">
                <a:latin typeface="Arial" panose="020B0604020202020204" pitchFamily="34" charset="0"/>
                <a:cs typeface="Arial" panose="020B0604020202020204" pitchFamily="34" charset="0"/>
                <a:hlinkClick r:id="rId8"/>
              </a:rPr>
              <a:t>CaterpillarEAP.com</a:t>
            </a:r>
            <a:endParaRPr lang="en-US" b="1" u="sng" dirty="0">
              <a:latin typeface="Arial" panose="020B0604020202020204" pitchFamily="34" charset="0"/>
              <a:cs typeface="Arial" panose="020B0604020202020204" pitchFamily="34" charset="0"/>
            </a:endParaRPr>
          </a:p>
          <a:p>
            <a:pPr algn="ctr"/>
            <a:endParaRPr lang="en-US" sz="1100" dirty="0">
              <a:latin typeface="Arial" panose="020B0604020202020204" pitchFamily="34" charset="0"/>
              <a:cs typeface="Arial" panose="020B0604020202020204" pitchFamily="34" charset="0"/>
            </a:endParaRPr>
          </a:p>
          <a:p>
            <a:pPr algn="ctr"/>
            <a:r>
              <a:rPr lang="en-US" altLang="en-US" sz="1400" dirty="0">
                <a:latin typeface="Arial" pitchFamily="34" charset="0"/>
              </a:rPr>
              <a:t>Or through our benefits portal</a:t>
            </a:r>
          </a:p>
          <a:p>
            <a:pPr algn="ctr"/>
            <a:r>
              <a:rPr lang="en-US" altLang="en-US" b="1" u="sng" dirty="0">
                <a:latin typeface="Arial" pitchFamily="34" charset="0"/>
                <a:hlinkClick r:id="rId9"/>
              </a:rPr>
              <a:t>EAP.cat.com</a:t>
            </a:r>
            <a:endParaRPr lang="en-US" altLang="en-US" b="1" u="sng" dirty="0">
              <a:latin typeface="Arial" pitchFamily="34" charset="0"/>
            </a:endParaRPr>
          </a:p>
          <a:p>
            <a:pPr algn="ctr"/>
            <a:endParaRPr lang="en-US" altLang="en-US" sz="1400" dirty="0">
              <a:latin typeface="Arial" pitchFamily="34" charset="0"/>
            </a:endParaRPr>
          </a:p>
          <a:p>
            <a:pPr algn="ctr"/>
            <a:endParaRPr lang="en-US" altLang="en-US" sz="1400" dirty="0">
              <a:latin typeface="Arial" pitchFamily="34" charset="0"/>
            </a:endParaRPr>
          </a:p>
          <a:p>
            <a:pPr algn="ctr"/>
            <a:endParaRPr lang="en-US" sz="2000" dirty="0">
              <a:latin typeface="Arial" panose="020B0604020202020204" pitchFamily="34" charset="0"/>
              <a:cs typeface="Arial" panose="020B0604020202020204" pitchFamily="34" charset="0"/>
            </a:endParaRPr>
          </a:p>
        </p:txBody>
      </p:sp>
      <p:sp>
        <p:nvSpPr>
          <p:cNvPr id="15" name="TextBox 14"/>
          <p:cNvSpPr txBox="1"/>
          <p:nvPr/>
        </p:nvSpPr>
        <p:spPr>
          <a:xfrm>
            <a:off x="1192839" y="4141487"/>
            <a:ext cx="2057327" cy="1107996"/>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N. America Care Access Center</a:t>
            </a:r>
          </a:p>
          <a:p>
            <a:pPr algn="ctr"/>
            <a:r>
              <a:rPr lang="en-US" dirty="0">
                <a:latin typeface="Arial" panose="020B0604020202020204" pitchFamily="34" charset="0"/>
                <a:cs typeface="Arial" panose="020B0604020202020204" pitchFamily="34" charset="0"/>
              </a:rPr>
              <a:t>+1.866.228.0565</a:t>
            </a:r>
            <a:r>
              <a:rPr lang="en-US" sz="2000" b="1" dirty="0">
                <a:solidFill>
                  <a:srgbClr val="C00000"/>
                </a:solidFill>
                <a:latin typeface="Arial" panose="020B0604020202020204" pitchFamily="34" charset="0"/>
                <a:cs typeface="Arial" panose="020B0604020202020204" pitchFamily="34" charset="0"/>
              </a:rPr>
              <a:t>*</a:t>
            </a:r>
          </a:p>
          <a:p>
            <a:pPr algn="ctr"/>
            <a:r>
              <a:rPr lang="en-US" dirty="0">
                <a:latin typeface="Arial" panose="020B0604020202020204" pitchFamily="34" charset="0"/>
                <a:cs typeface="Arial" panose="020B0604020202020204" pitchFamily="34" charset="0"/>
              </a:rPr>
              <a:t>+1.309.820.3604</a:t>
            </a:r>
          </a:p>
        </p:txBody>
      </p:sp>
      <p:sp>
        <p:nvSpPr>
          <p:cNvPr id="16" name="Title 1"/>
          <p:cNvSpPr txBox="1">
            <a:spLocks/>
          </p:cNvSpPr>
          <p:nvPr/>
        </p:nvSpPr>
        <p:spPr>
          <a:xfrm>
            <a:off x="304800" y="116116"/>
            <a:ext cx="10515600" cy="1143000"/>
          </a:xfrm>
          <a:prstGeom prst="rect">
            <a:avLst/>
          </a:prstGeom>
        </p:spPr>
        <p:txBody>
          <a:bodyPr vert="horz" lIns="91440" tIns="45720" rIns="91440" bIns="45720" rtlCol="0" anchor="ctr">
            <a:normAutofit/>
          </a:bodyPr>
          <a:lstStyle>
            <a:lvl1pPr algn="l" defTabSz="342997" rtl="0" eaLnBrk="1" latinLnBrk="0" hangingPunct="1">
              <a:spcBef>
                <a:spcPct val="0"/>
              </a:spcBef>
              <a:buNone/>
              <a:defRPr sz="2800" kern="1200">
                <a:solidFill>
                  <a:schemeClr val="tx1"/>
                </a:solidFill>
                <a:latin typeface="Arial Black"/>
                <a:ea typeface="+mj-ea"/>
                <a:cs typeface="Arial Black"/>
              </a:defRPr>
            </a:lvl1pPr>
          </a:lstStyle>
          <a:p>
            <a:pPr>
              <a:defRPr/>
            </a:pPr>
            <a:r>
              <a:rPr lang="en-US" sz="3600" dirty="0">
                <a:latin typeface="Arial" panose="020B0604020202020204" pitchFamily="34" charset="0"/>
                <a:cs typeface="Arial" panose="020B0604020202020204" pitchFamily="34" charset="0"/>
              </a:rPr>
              <a:t>Accessing EAP</a:t>
            </a:r>
            <a:endParaRPr lang="en-US" sz="3600" dirty="0">
              <a:solidFill>
                <a:srgbClr val="C0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7D2F04D-66BE-46DF-B9FC-3C609E91BB4D}"/>
              </a:ext>
            </a:extLst>
          </p:cNvPr>
          <p:cNvSpPr txBox="1"/>
          <p:nvPr/>
        </p:nvSpPr>
        <p:spPr>
          <a:xfrm>
            <a:off x="6161604" y="3276489"/>
            <a:ext cx="251460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My EAP App</a:t>
            </a:r>
          </a:p>
        </p:txBody>
      </p:sp>
      <p:sp>
        <p:nvSpPr>
          <p:cNvPr id="17" name="TextBox 16">
            <a:extLst>
              <a:ext uri="{FF2B5EF4-FFF2-40B4-BE49-F238E27FC236}">
                <a16:creationId xmlns:a16="http://schemas.microsoft.com/office/drawing/2014/main" id="{892CE4A4-442C-4467-B18F-871B4827701B}"/>
              </a:ext>
            </a:extLst>
          </p:cNvPr>
          <p:cNvSpPr txBox="1"/>
          <p:nvPr/>
        </p:nvSpPr>
        <p:spPr>
          <a:xfrm>
            <a:off x="6264721" y="3873830"/>
            <a:ext cx="2243618"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For iOS, Android and Blackberry</a:t>
            </a:r>
          </a:p>
        </p:txBody>
      </p:sp>
      <p:sp>
        <p:nvSpPr>
          <p:cNvPr id="3" name="TextBox 2">
            <a:extLst>
              <a:ext uri="{FF2B5EF4-FFF2-40B4-BE49-F238E27FC236}">
                <a16:creationId xmlns:a16="http://schemas.microsoft.com/office/drawing/2014/main" id="{9D2C5C4D-C72E-40E9-A17F-823F050973E0}"/>
              </a:ext>
            </a:extLst>
          </p:cNvPr>
          <p:cNvSpPr txBox="1"/>
          <p:nvPr/>
        </p:nvSpPr>
        <p:spPr>
          <a:xfrm>
            <a:off x="304800" y="5375701"/>
            <a:ext cx="11960114" cy="1292662"/>
          </a:xfrm>
          <a:prstGeom prst="rect">
            <a:avLst/>
          </a:prstGeom>
          <a:noFill/>
        </p:spPr>
        <p:txBody>
          <a:bodyPr wrap="square" rtlCol="0">
            <a:spAutoFit/>
          </a:bodyPr>
          <a:lstStyle/>
          <a:p>
            <a:pPr algn="ctr"/>
            <a:r>
              <a:rPr lang="en-US" sz="2400" b="1" dirty="0">
                <a:solidFill>
                  <a:srgbClr val="C00000"/>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For local provider phone numbers, visit </a:t>
            </a:r>
            <a:r>
              <a:rPr lang="en-US" dirty="0">
                <a:latin typeface="Arial" panose="020B0604020202020204" pitchFamily="34" charset="0"/>
                <a:cs typeface="Arial" panose="020B0604020202020204" pitchFamily="34" charset="0"/>
                <a:hlinkClick r:id="rId8"/>
              </a:rPr>
              <a:t>CaterpillarEAP.com</a:t>
            </a: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6139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FCCD4-9BF0-41B8-8E63-6BBA810E01C3}"/>
              </a:ext>
            </a:extLst>
          </p:cNvPr>
          <p:cNvSpPr txBox="1">
            <a:spLocks/>
          </p:cNvSpPr>
          <p:nvPr/>
        </p:nvSpPr>
        <p:spPr>
          <a:xfrm>
            <a:off x="0" y="2897040"/>
            <a:ext cx="12192000" cy="531960"/>
          </a:xfrm>
          <a:prstGeom prst="rect">
            <a:avLst/>
          </a:prstGeom>
          <a:gradFill flip="none" rotWithShape="1">
            <a:gsLst>
              <a:gs pos="0">
                <a:srgbClr val="FFC000"/>
              </a:gs>
              <a:gs pos="50000">
                <a:srgbClr val="FFCF89"/>
              </a:gs>
              <a:gs pos="100000">
                <a:srgbClr val="FFE6C1"/>
              </a:gs>
            </a:gsLst>
            <a:lin ang="0" scaled="1"/>
            <a:tileRect/>
          </a:gradFill>
        </p:spPr>
        <p:txBody>
          <a:bodyPr/>
          <a:lstStyle>
            <a:lvl1pPr algn="l" defTabSz="342997" rtl="0" eaLnBrk="1" latinLnBrk="0" hangingPunct="1">
              <a:spcBef>
                <a:spcPct val="0"/>
              </a:spcBef>
              <a:buNone/>
              <a:defRPr sz="2800" kern="1200">
                <a:solidFill>
                  <a:schemeClr val="tx1"/>
                </a:solidFill>
                <a:latin typeface="Arial Black"/>
                <a:ea typeface="+mj-ea"/>
                <a:cs typeface="Arial Black"/>
              </a:defRPr>
            </a:lvl1pPr>
          </a:lstStyle>
          <a:p>
            <a:r>
              <a:rPr lang="en-US" sz="3200" dirty="0">
                <a:latin typeface="Arial" panose="020B0604020202020204" pitchFamily="34" charset="0"/>
                <a:cs typeface="Arial" panose="020B0604020202020204" pitchFamily="34" charset="0"/>
              </a:rPr>
              <a:t>   Brief Supervisor Orientation</a:t>
            </a:r>
          </a:p>
        </p:txBody>
      </p:sp>
    </p:spTree>
    <p:extLst>
      <p:ext uri="{BB962C8B-B14F-4D97-AF65-F5344CB8AC3E}">
        <p14:creationId xmlns:p14="http://schemas.microsoft.com/office/powerpoint/2010/main" val="4159448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a:extLst>
              <a:ext uri="{FF2B5EF4-FFF2-40B4-BE49-F238E27FC236}">
                <a16:creationId xmlns:a16="http://schemas.microsoft.com/office/drawing/2014/main" id="{4A8F3AE3-48D7-4BBC-A2AC-79DE865FFD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0563" y="558800"/>
            <a:ext cx="4348162" cy="533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10">
            <a:extLst>
              <a:ext uri="{FF2B5EF4-FFF2-40B4-BE49-F238E27FC236}">
                <a16:creationId xmlns:a16="http://schemas.microsoft.com/office/drawing/2014/main" id="{A91C714E-00FF-48C5-A461-4554EBF154C5}"/>
              </a:ext>
            </a:extLst>
          </p:cNvPr>
          <p:cNvPicPr>
            <a:picLocks noChangeAspect="1"/>
          </p:cNvPicPr>
          <p:nvPr/>
        </p:nvPicPr>
        <p:blipFill>
          <a:blip r:embed="rId4">
            <a:extLst>
              <a:ext uri="{28A0092B-C50C-407E-A947-70E740481C1C}">
                <a14:useLocalDpi xmlns:a14="http://schemas.microsoft.com/office/drawing/2010/main" val="0"/>
              </a:ext>
            </a:extLst>
          </a:blip>
          <a:srcRect l="23145" t="8144" r="19849" b="59247"/>
          <a:stretch>
            <a:fillRect/>
          </a:stretch>
        </p:blipFill>
        <p:spPr bwMode="auto">
          <a:xfrm>
            <a:off x="274638" y="6510338"/>
            <a:ext cx="950912"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7407C87-E96A-4C8D-92D4-4FC7CD577C3D}"/>
              </a:ext>
            </a:extLst>
          </p:cNvPr>
          <p:cNvSpPr txBox="1"/>
          <p:nvPr/>
        </p:nvSpPr>
        <p:spPr>
          <a:xfrm>
            <a:off x="1066800" y="1752600"/>
            <a:ext cx="4816475" cy="2646878"/>
          </a:xfrm>
          <a:prstGeom prst="rect">
            <a:avLst/>
          </a:prstGeom>
          <a:noFill/>
        </p:spPr>
        <p:txBody>
          <a:bodyPr wrap="square">
            <a:spAutoFit/>
          </a:bodyPr>
          <a:lstStyle/>
          <a:p>
            <a:pPr marL="0" marR="0" lvl="0" indent="0" algn="l" defTabSz="914400" rtl="0" eaLnBrk="0" fontAlgn="base" latinLnBrk="0" hangingPunct="0">
              <a:lnSpc>
                <a:spcPct val="100000"/>
              </a:lnSpc>
              <a:spcBef>
                <a:spcPts val="1200"/>
              </a:spcBef>
              <a:spcAft>
                <a:spcPct val="0"/>
              </a:spcAft>
              <a:buClrTx/>
              <a:buSzTx/>
              <a:buFontTx/>
              <a:buNone/>
              <a:tabLst/>
              <a:defRPr/>
            </a:pPr>
            <a:r>
              <a:rPr kumimoji="0" lang="en-US" sz="3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a:t>
            </a:r>
            <a:r>
              <a:rPr lang="en-US" sz="3200" dirty="0">
                <a:solidFill>
                  <a:prstClr val="black"/>
                </a:solidFill>
                <a:latin typeface="Arial" panose="020B0604020202020204" pitchFamily="34" charset="0"/>
                <a:cs typeface="Arial" panose="020B0604020202020204" pitchFamily="34" charset="0"/>
              </a:rPr>
              <a:t>HR and Leaders can </a:t>
            </a:r>
            <a:r>
              <a:rPr kumimoji="0" lang="en-US" sz="3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EAP:</a:t>
            </a:r>
          </a:p>
          <a:p>
            <a:pPr marL="569913" marR="0" lvl="0" indent="-404813" algn="l" defTabSz="914400" rtl="0" eaLnBrk="0" fontAlgn="base" latinLnBrk="0" hangingPunct="0">
              <a:lnSpc>
                <a:spcPct val="100000"/>
              </a:lnSpc>
              <a:spcBef>
                <a:spcPts val="1200"/>
              </a:spcBef>
              <a:spcAft>
                <a:spcPct val="0"/>
              </a:spcAft>
              <a:buClrTx/>
              <a:buSzTx/>
              <a:buFont typeface="+mj-lt"/>
              <a:buAutoNum type="arabicPeriod"/>
              <a:tabLst/>
              <a:defRPr/>
            </a:pP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To support your people</a:t>
            </a:r>
          </a:p>
          <a:p>
            <a:pPr marL="569913" marR="0" lvl="0" indent="-404813" algn="l" defTabSz="914400" rtl="0" eaLnBrk="0" fontAlgn="base" latinLnBrk="0" hangingPunct="0">
              <a:lnSpc>
                <a:spcPct val="100000"/>
              </a:lnSpc>
              <a:spcBef>
                <a:spcPts val="1200"/>
              </a:spcBef>
              <a:spcAft>
                <a:spcPct val="0"/>
              </a:spcAft>
              <a:buClrTx/>
              <a:buSzTx/>
              <a:buFont typeface="+mj-lt"/>
              <a:buAutoNum type="arabicPeriod"/>
              <a:tabLst/>
              <a:defRPr/>
            </a:pP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Manage behavior</a:t>
            </a:r>
          </a:p>
          <a:p>
            <a:pPr marL="569913" marR="0" lvl="0" indent="-404813" algn="l" defTabSz="914400" rtl="0" eaLnBrk="0" fontAlgn="base" latinLnBrk="0" hangingPunct="0">
              <a:lnSpc>
                <a:spcPct val="100000"/>
              </a:lnSpc>
              <a:spcBef>
                <a:spcPts val="1200"/>
              </a:spcBef>
              <a:spcAft>
                <a:spcPct val="0"/>
              </a:spcAft>
              <a:buClrTx/>
              <a:buSzTx/>
              <a:buFont typeface="+mj-lt"/>
              <a:buAutoNum type="arabicPeriod"/>
              <a:tabLst/>
              <a:defRPr/>
            </a:pP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Improve performance</a:t>
            </a:r>
          </a:p>
        </p:txBody>
      </p:sp>
    </p:spTree>
    <p:extLst>
      <p:ext uri="{BB962C8B-B14F-4D97-AF65-F5344CB8AC3E}">
        <p14:creationId xmlns:p14="http://schemas.microsoft.com/office/powerpoint/2010/main" val="4288303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3BFAADF0-2C32-4435-8F2B-442FA6979E8E}"/>
              </a:ext>
            </a:extLst>
          </p:cNvPr>
          <p:cNvSpPr/>
          <p:nvPr/>
        </p:nvSpPr>
        <p:spPr>
          <a:xfrm>
            <a:off x="21315" y="5321638"/>
            <a:ext cx="4343400" cy="14971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200D407D-5A21-4B5E-B673-3F4ED57DD364}"/>
              </a:ext>
            </a:extLst>
          </p:cNvPr>
          <p:cNvSpPr/>
          <p:nvPr/>
        </p:nvSpPr>
        <p:spPr>
          <a:xfrm>
            <a:off x="1" y="5159813"/>
            <a:ext cx="12192000" cy="12725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Freeform 69">
            <a:extLst>
              <a:ext uri="{FF2B5EF4-FFF2-40B4-BE49-F238E27FC236}">
                <a16:creationId xmlns:a16="http://schemas.microsoft.com/office/drawing/2014/main" id="{79780121-DF4F-054B-8534-E82D87222605}"/>
              </a:ext>
            </a:extLst>
          </p:cNvPr>
          <p:cNvSpPr/>
          <p:nvPr/>
        </p:nvSpPr>
        <p:spPr bwMode="auto">
          <a:xfrm>
            <a:off x="2765029" y="2633513"/>
            <a:ext cx="1547855" cy="1041621"/>
          </a:xfrm>
          <a:custGeom>
            <a:avLst/>
            <a:gdLst>
              <a:gd name="connsiteX0" fmla="*/ 0 w 1160891"/>
              <a:gd name="connsiteY0" fmla="*/ 0 h 1041621"/>
              <a:gd name="connsiteX1" fmla="*/ 516835 w 1160891"/>
              <a:gd name="connsiteY1" fmla="*/ 0 h 1041621"/>
              <a:gd name="connsiteX2" fmla="*/ 1160891 w 1160891"/>
              <a:gd name="connsiteY2" fmla="*/ 1041621 h 1041621"/>
              <a:gd name="connsiteX3" fmla="*/ 1160891 w 1160891"/>
              <a:gd name="connsiteY3" fmla="*/ 1041621 h 1041621"/>
            </a:gdLst>
            <a:ahLst/>
            <a:cxnLst>
              <a:cxn ang="0">
                <a:pos x="connsiteX0" y="connsiteY0"/>
              </a:cxn>
              <a:cxn ang="0">
                <a:pos x="connsiteX1" y="connsiteY1"/>
              </a:cxn>
              <a:cxn ang="0">
                <a:pos x="connsiteX2" y="connsiteY2"/>
              </a:cxn>
              <a:cxn ang="0">
                <a:pos x="connsiteX3" y="connsiteY3"/>
              </a:cxn>
            </a:cxnLst>
            <a:rect l="l" t="t" r="r" b="b"/>
            <a:pathLst>
              <a:path w="1160891" h="1041621">
                <a:moveTo>
                  <a:pt x="0" y="0"/>
                </a:moveTo>
                <a:lnTo>
                  <a:pt x="516835" y="0"/>
                </a:lnTo>
                <a:lnTo>
                  <a:pt x="1160891" y="1041621"/>
                </a:lnTo>
                <a:lnTo>
                  <a:pt x="1160891" y="1041621"/>
                </a:lnTo>
              </a:path>
            </a:pathLst>
          </a:custGeom>
          <a:noFill/>
          <a:ln w="76200" cap="flat" cmpd="sng" algn="ctr">
            <a:solidFill>
              <a:srgbClr val="636466"/>
            </a:solidFill>
            <a:prstDash val="solid"/>
            <a:round/>
            <a:headEnd type="triangl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400" b="0" i="0" u="none" strike="noStrike" kern="1200" cap="none" spc="0" normalizeH="0" baseline="0" noProof="0" dirty="0">
              <a:ln>
                <a:noFill/>
              </a:ln>
              <a:solidFill>
                <a:srgbClr val="676767"/>
              </a:solidFill>
              <a:effectLst/>
              <a:uLnTx/>
              <a:uFillTx/>
              <a:latin typeface="Arial" panose="020B0604020202020204" pitchFamily="34" charset="0"/>
              <a:ea typeface="ヒラギノ角ゴ ProN W3" charset="0"/>
              <a:cs typeface="Arial" panose="020B0604020202020204" pitchFamily="34" charset="0"/>
              <a:sym typeface="Calibri" charset="0"/>
            </a:endParaRPr>
          </a:p>
        </p:txBody>
      </p:sp>
      <p:sp>
        <p:nvSpPr>
          <p:cNvPr id="71" name="Freeform 70">
            <a:extLst>
              <a:ext uri="{FF2B5EF4-FFF2-40B4-BE49-F238E27FC236}">
                <a16:creationId xmlns:a16="http://schemas.microsoft.com/office/drawing/2014/main" id="{55DCC9B1-6A65-C44E-813F-6D35C89ACFF7}"/>
              </a:ext>
            </a:extLst>
          </p:cNvPr>
          <p:cNvSpPr/>
          <p:nvPr/>
        </p:nvSpPr>
        <p:spPr bwMode="auto">
          <a:xfrm flipH="1">
            <a:off x="5001701" y="2359973"/>
            <a:ext cx="2369057" cy="1041621"/>
          </a:xfrm>
          <a:custGeom>
            <a:avLst/>
            <a:gdLst>
              <a:gd name="connsiteX0" fmla="*/ 0 w 1160891"/>
              <a:gd name="connsiteY0" fmla="*/ 0 h 1041621"/>
              <a:gd name="connsiteX1" fmla="*/ 516835 w 1160891"/>
              <a:gd name="connsiteY1" fmla="*/ 0 h 1041621"/>
              <a:gd name="connsiteX2" fmla="*/ 1160891 w 1160891"/>
              <a:gd name="connsiteY2" fmla="*/ 1041621 h 1041621"/>
              <a:gd name="connsiteX3" fmla="*/ 1160891 w 1160891"/>
              <a:gd name="connsiteY3" fmla="*/ 1041621 h 1041621"/>
            </a:gdLst>
            <a:ahLst/>
            <a:cxnLst>
              <a:cxn ang="0">
                <a:pos x="connsiteX0" y="connsiteY0"/>
              </a:cxn>
              <a:cxn ang="0">
                <a:pos x="connsiteX1" y="connsiteY1"/>
              </a:cxn>
              <a:cxn ang="0">
                <a:pos x="connsiteX2" y="connsiteY2"/>
              </a:cxn>
              <a:cxn ang="0">
                <a:pos x="connsiteX3" y="connsiteY3"/>
              </a:cxn>
            </a:cxnLst>
            <a:rect l="l" t="t" r="r" b="b"/>
            <a:pathLst>
              <a:path w="1160891" h="1041621">
                <a:moveTo>
                  <a:pt x="0" y="0"/>
                </a:moveTo>
                <a:lnTo>
                  <a:pt x="516835" y="0"/>
                </a:lnTo>
                <a:lnTo>
                  <a:pt x="1160891" y="1041621"/>
                </a:lnTo>
                <a:lnTo>
                  <a:pt x="1160891" y="1041621"/>
                </a:lnTo>
              </a:path>
            </a:pathLst>
          </a:custGeom>
          <a:noFill/>
          <a:ln w="76200" cap="flat" cmpd="sng" algn="ctr">
            <a:solidFill>
              <a:srgbClr val="636466"/>
            </a:solidFill>
            <a:prstDash val="solid"/>
            <a:round/>
            <a:headEnd type="triangl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400" b="0" i="0" u="none" strike="noStrike" kern="1200" cap="none" spc="0" normalizeH="0" baseline="0" noProof="0" dirty="0">
              <a:ln>
                <a:noFill/>
              </a:ln>
              <a:solidFill>
                <a:srgbClr val="676767"/>
              </a:solidFill>
              <a:effectLst/>
              <a:uLnTx/>
              <a:uFillTx/>
              <a:latin typeface="Arial" panose="020B0604020202020204" pitchFamily="34" charset="0"/>
              <a:ea typeface="ヒラギノ角ゴ ProN W3" charset="0"/>
              <a:cs typeface="Arial" panose="020B0604020202020204" pitchFamily="34" charset="0"/>
              <a:sym typeface="Calibri" charset="0"/>
            </a:endParaRPr>
          </a:p>
        </p:txBody>
      </p:sp>
      <p:sp>
        <p:nvSpPr>
          <p:cNvPr id="72" name="Freeform 71">
            <a:extLst>
              <a:ext uri="{FF2B5EF4-FFF2-40B4-BE49-F238E27FC236}">
                <a16:creationId xmlns:a16="http://schemas.microsoft.com/office/drawing/2014/main" id="{4DAA6AAA-4DC8-0148-9865-10C748E2DD97}"/>
              </a:ext>
            </a:extLst>
          </p:cNvPr>
          <p:cNvSpPr/>
          <p:nvPr/>
        </p:nvSpPr>
        <p:spPr bwMode="auto">
          <a:xfrm flipV="1">
            <a:off x="2765029" y="3333753"/>
            <a:ext cx="1547855" cy="1041621"/>
          </a:xfrm>
          <a:custGeom>
            <a:avLst/>
            <a:gdLst>
              <a:gd name="connsiteX0" fmla="*/ 0 w 1160891"/>
              <a:gd name="connsiteY0" fmla="*/ 0 h 1041621"/>
              <a:gd name="connsiteX1" fmla="*/ 516835 w 1160891"/>
              <a:gd name="connsiteY1" fmla="*/ 0 h 1041621"/>
              <a:gd name="connsiteX2" fmla="*/ 1160891 w 1160891"/>
              <a:gd name="connsiteY2" fmla="*/ 1041621 h 1041621"/>
              <a:gd name="connsiteX3" fmla="*/ 1160891 w 1160891"/>
              <a:gd name="connsiteY3" fmla="*/ 1041621 h 1041621"/>
            </a:gdLst>
            <a:ahLst/>
            <a:cxnLst>
              <a:cxn ang="0">
                <a:pos x="connsiteX0" y="connsiteY0"/>
              </a:cxn>
              <a:cxn ang="0">
                <a:pos x="connsiteX1" y="connsiteY1"/>
              </a:cxn>
              <a:cxn ang="0">
                <a:pos x="connsiteX2" y="connsiteY2"/>
              </a:cxn>
              <a:cxn ang="0">
                <a:pos x="connsiteX3" y="connsiteY3"/>
              </a:cxn>
            </a:cxnLst>
            <a:rect l="l" t="t" r="r" b="b"/>
            <a:pathLst>
              <a:path w="1160891" h="1041621">
                <a:moveTo>
                  <a:pt x="0" y="0"/>
                </a:moveTo>
                <a:lnTo>
                  <a:pt x="516835" y="0"/>
                </a:lnTo>
                <a:lnTo>
                  <a:pt x="1160891" y="1041621"/>
                </a:lnTo>
                <a:lnTo>
                  <a:pt x="1160891" y="1041621"/>
                </a:lnTo>
              </a:path>
            </a:pathLst>
          </a:custGeom>
          <a:noFill/>
          <a:ln w="76200" cap="flat" cmpd="sng" algn="ctr">
            <a:solidFill>
              <a:srgbClr val="636466"/>
            </a:solidFill>
            <a:prstDash val="solid"/>
            <a:round/>
            <a:headEnd type="triangl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400" b="0" i="0" u="none" strike="noStrike" kern="1200" cap="none" spc="0" normalizeH="0" baseline="0" noProof="0" dirty="0">
              <a:ln>
                <a:noFill/>
              </a:ln>
              <a:solidFill>
                <a:srgbClr val="676767"/>
              </a:solidFill>
              <a:effectLst/>
              <a:uLnTx/>
              <a:uFillTx/>
              <a:latin typeface="Arial" panose="020B0604020202020204" pitchFamily="34" charset="0"/>
              <a:ea typeface="ヒラギノ角ゴ ProN W3" charset="0"/>
              <a:cs typeface="Arial" panose="020B0604020202020204" pitchFamily="34" charset="0"/>
              <a:sym typeface="Calibri" charset="0"/>
            </a:endParaRPr>
          </a:p>
        </p:txBody>
      </p:sp>
      <p:sp>
        <p:nvSpPr>
          <p:cNvPr id="73" name="Freeform 72">
            <a:extLst>
              <a:ext uri="{FF2B5EF4-FFF2-40B4-BE49-F238E27FC236}">
                <a16:creationId xmlns:a16="http://schemas.microsoft.com/office/drawing/2014/main" id="{08FB6852-D3BA-AB47-BF21-96CB6A2FC010}"/>
              </a:ext>
            </a:extLst>
          </p:cNvPr>
          <p:cNvSpPr/>
          <p:nvPr/>
        </p:nvSpPr>
        <p:spPr bwMode="auto">
          <a:xfrm flipH="1" flipV="1">
            <a:off x="4789604" y="3379793"/>
            <a:ext cx="2586987" cy="972766"/>
          </a:xfrm>
          <a:custGeom>
            <a:avLst/>
            <a:gdLst>
              <a:gd name="connsiteX0" fmla="*/ 0 w 1160891"/>
              <a:gd name="connsiteY0" fmla="*/ 0 h 1041621"/>
              <a:gd name="connsiteX1" fmla="*/ 516835 w 1160891"/>
              <a:gd name="connsiteY1" fmla="*/ 0 h 1041621"/>
              <a:gd name="connsiteX2" fmla="*/ 1160891 w 1160891"/>
              <a:gd name="connsiteY2" fmla="*/ 1041621 h 1041621"/>
              <a:gd name="connsiteX3" fmla="*/ 1160891 w 1160891"/>
              <a:gd name="connsiteY3" fmla="*/ 1041621 h 1041621"/>
            </a:gdLst>
            <a:ahLst/>
            <a:cxnLst>
              <a:cxn ang="0">
                <a:pos x="connsiteX0" y="connsiteY0"/>
              </a:cxn>
              <a:cxn ang="0">
                <a:pos x="connsiteX1" y="connsiteY1"/>
              </a:cxn>
              <a:cxn ang="0">
                <a:pos x="connsiteX2" y="connsiteY2"/>
              </a:cxn>
              <a:cxn ang="0">
                <a:pos x="connsiteX3" y="connsiteY3"/>
              </a:cxn>
            </a:cxnLst>
            <a:rect l="l" t="t" r="r" b="b"/>
            <a:pathLst>
              <a:path w="1160891" h="1041621">
                <a:moveTo>
                  <a:pt x="0" y="0"/>
                </a:moveTo>
                <a:lnTo>
                  <a:pt x="516835" y="0"/>
                </a:lnTo>
                <a:lnTo>
                  <a:pt x="1160891" y="1041621"/>
                </a:lnTo>
                <a:lnTo>
                  <a:pt x="1160891" y="1041621"/>
                </a:lnTo>
              </a:path>
            </a:pathLst>
          </a:custGeom>
          <a:noFill/>
          <a:ln w="76200" cap="flat" cmpd="sng" algn="ctr">
            <a:solidFill>
              <a:srgbClr val="636466"/>
            </a:solidFill>
            <a:prstDash val="solid"/>
            <a:round/>
            <a:headEnd type="triangl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400" b="0" i="0" u="none" strike="noStrike" kern="1200" cap="none" spc="0" normalizeH="0" baseline="0" noProof="0" dirty="0">
              <a:ln>
                <a:noFill/>
              </a:ln>
              <a:solidFill>
                <a:srgbClr val="676767"/>
              </a:solidFill>
              <a:effectLst/>
              <a:uLnTx/>
              <a:uFillTx/>
              <a:latin typeface="Arial" panose="020B0604020202020204" pitchFamily="34" charset="0"/>
              <a:ea typeface="ヒラギノ角ゴ ProN W3" charset="0"/>
              <a:cs typeface="Arial" panose="020B0604020202020204" pitchFamily="34" charset="0"/>
              <a:sym typeface="Calibri" charset="0"/>
            </a:endParaRPr>
          </a:p>
        </p:txBody>
      </p:sp>
      <p:sp>
        <p:nvSpPr>
          <p:cNvPr id="81" name="Freeform 80">
            <a:extLst>
              <a:ext uri="{FF2B5EF4-FFF2-40B4-BE49-F238E27FC236}">
                <a16:creationId xmlns:a16="http://schemas.microsoft.com/office/drawing/2014/main" id="{3BF9D3E3-2E36-2849-B934-5BE14B9C298F}"/>
              </a:ext>
            </a:extLst>
          </p:cNvPr>
          <p:cNvSpPr/>
          <p:nvPr/>
        </p:nvSpPr>
        <p:spPr bwMode="auto">
          <a:xfrm>
            <a:off x="8798839" y="2383053"/>
            <a:ext cx="487680" cy="1842904"/>
          </a:xfrm>
          <a:custGeom>
            <a:avLst/>
            <a:gdLst>
              <a:gd name="connsiteX0" fmla="*/ 7951 w 365760"/>
              <a:gd name="connsiteY0" fmla="*/ 0 h 2011680"/>
              <a:gd name="connsiteX1" fmla="*/ 365760 w 365760"/>
              <a:gd name="connsiteY1" fmla="*/ 0 h 2011680"/>
              <a:gd name="connsiteX2" fmla="*/ 365760 w 365760"/>
              <a:gd name="connsiteY2" fmla="*/ 2011680 h 2011680"/>
              <a:gd name="connsiteX3" fmla="*/ 0 w 365760"/>
              <a:gd name="connsiteY3" fmla="*/ 2011680 h 2011680"/>
            </a:gdLst>
            <a:ahLst/>
            <a:cxnLst>
              <a:cxn ang="0">
                <a:pos x="connsiteX0" y="connsiteY0"/>
              </a:cxn>
              <a:cxn ang="0">
                <a:pos x="connsiteX1" y="connsiteY1"/>
              </a:cxn>
              <a:cxn ang="0">
                <a:pos x="connsiteX2" y="connsiteY2"/>
              </a:cxn>
              <a:cxn ang="0">
                <a:pos x="connsiteX3" y="connsiteY3"/>
              </a:cxn>
            </a:cxnLst>
            <a:rect l="l" t="t" r="r" b="b"/>
            <a:pathLst>
              <a:path w="365760" h="2011680">
                <a:moveTo>
                  <a:pt x="7951" y="0"/>
                </a:moveTo>
                <a:lnTo>
                  <a:pt x="365760" y="0"/>
                </a:lnTo>
                <a:lnTo>
                  <a:pt x="365760" y="2011680"/>
                </a:lnTo>
                <a:lnTo>
                  <a:pt x="0" y="2011680"/>
                </a:lnTo>
              </a:path>
            </a:pathLst>
          </a:custGeom>
          <a:noFill/>
          <a:ln w="76200" cap="flat" cmpd="sng" algn="ctr">
            <a:solidFill>
              <a:schemeClr val="bg2"/>
            </a:solidFill>
            <a:prstDash val="solid"/>
            <a:round/>
            <a:headEnd type="triangl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400" b="0" i="0" u="none" strike="noStrike" kern="1200" cap="none" spc="0" normalizeH="0" baseline="0" noProof="0" dirty="0">
              <a:ln>
                <a:noFill/>
              </a:ln>
              <a:solidFill>
                <a:srgbClr val="676767"/>
              </a:solidFill>
              <a:effectLst/>
              <a:uLnTx/>
              <a:uFillTx/>
              <a:latin typeface="Arial" panose="020B0604020202020204" pitchFamily="34" charset="0"/>
              <a:ea typeface="ヒラギノ角ゴ ProN W3" charset="0"/>
              <a:cs typeface="Arial" panose="020B0604020202020204" pitchFamily="34" charset="0"/>
              <a:sym typeface="Calibri" charset="0"/>
            </a:endParaRPr>
          </a:p>
        </p:txBody>
      </p:sp>
      <p:sp>
        <p:nvSpPr>
          <p:cNvPr id="82" name="Freeform 81">
            <a:extLst>
              <a:ext uri="{FF2B5EF4-FFF2-40B4-BE49-F238E27FC236}">
                <a16:creationId xmlns:a16="http://schemas.microsoft.com/office/drawing/2014/main" id="{3716920A-B210-6542-B544-2C8B8BB4C98B}"/>
              </a:ext>
            </a:extLst>
          </p:cNvPr>
          <p:cNvSpPr/>
          <p:nvPr/>
        </p:nvSpPr>
        <p:spPr bwMode="auto">
          <a:xfrm>
            <a:off x="9838124" y="1143928"/>
            <a:ext cx="1737569" cy="4471526"/>
          </a:xfrm>
          <a:custGeom>
            <a:avLst/>
            <a:gdLst>
              <a:gd name="connsiteX0" fmla="*/ 7951 w 365760"/>
              <a:gd name="connsiteY0" fmla="*/ 0 h 2011680"/>
              <a:gd name="connsiteX1" fmla="*/ 365760 w 365760"/>
              <a:gd name="connsiteY1" fmla="*/ 0 h 2011680"/>
              <a:gd name="connsiteX2" fmla="*/ 365760 w 365760"/>
              <a:gd name="connsiteY2" fmla="*/ 2011680 h 2011680"/>
              <a:gd name="connsiteX3" fmla="*/ 0 w 365760"/>
              <a:gd name="connsiteY3" fmla="*/ 2011680 h 2011680"/>
              <a:gd name="connsiteX0" fmla="*/ 472632 w 830441"/>
              <a:gd name="connsiteY0" fmla="*/ 0 h 2011680"/>
              <a:gd name="connsiteX1" fmla="*/ 830441 w 830441"/>
              <a:gd name="connsiteY1" fmla="*/ 0 h 2011680"/>
              <a:gd name="connsiteX2" fmla="*/ 830441 w 830441"/>
              <a:gd name="connsiteY2" fmla="*/ 2011680 h 2011680"/>
              <a:gd name="connsiteX3" fmla="*/ 0 w 830441"/>
              <a:gd name="connsiteY3" fmla="*/ 1999831 h 2011680"/>
            </a:gdLst>
            <a:ahLst/>
            <a:cxnLst>
              <a:cxn ang="0">
                <a:pos x="connsiteX0" y="connsiteY0"/>
              </a:cxn>
              <a:cxn ang="0">
                <a:pos x="connsiteX1" y="connsiteY1"/>
              </a:cxn>
              <a:cxn ang="0">
                <a:pos x="connsiteX2" y="connsiteY2"/>
              </a:cxn>
              <a:cxn ang="0">
                <a:pos x="connsiteX3" y="connsiteY3"/>
              </a:cxn>
            </a:cxnLst>
            <a:rect l="l" t="t" r="r" b="b"/>
            <a:pathLst>
              <a:path w="830441" h="2011680">
                <a:moveTo>
                  <a:pt x="472632" y="0"/>
                </a:moveTo>
                <a:lnTo>
                  <a:pt x="830441" y="0"/>
                </a:lnTo>
                <a:lnTo>
                  <a:pt x="830441" y="2011680"/>
                </a:lnTo>
                <a:cubicBezTo>
                  <a:pt x="708521" y="2011680"/>
                  <a:pt x="121920" y="1999831"/>
                  <a:pt x="0" y="1999831"/>
                </a:cubicBezTo>
              </a:path>
            </a:pathLst>
          </a:custGeom>
          <a:noFill/>
          <a:ln w="76200" cap="flat" cmpd="sng" algn="ctr">
            <a:solidFill>
              <a:schemeClr val="bg2"/>
            </a:solidFill>
            <a:prstDash val="solid"/>
            <a:round/>
            <a:headEnd type="triangl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400" b="0" i="0" u="none" strike="noStrike" kern="1200" cap="none" spc="0" normalizeH="0" baseline="0" noProof="0" dirty="0">
              <a:ln>
                <a:noFill/>
              </a:ln>
              <a:solidFill>
                <a:srgbClr val="676767"/>
              </a:solidFill>
              <a:effectLst/>
              <a:uLnTx/>
              <a:uFillTx/>
              <a:latin typeface="Arial" panose="020B0604020202020204" pitchFamily="34" charset="0"/>
              <a:ea typeface="ヒラギノ角ゴ ProN W3" charset="0"/>
              <a:cs typeface="Arial" panose="020B0604020202020204" pitchFamily="34" charset="0"/>
              <a:sym typeface="Calibri" charset="0"/>
            </a:endParaRPr>
          </a:p>
        </p:txBody>
      </p:sp>
      <p:grpSp>
        <p:nvGrpSpPr>
          <p:cNvPr id="120" name="Group 119">
            <a:extLst>
              <a:ext uri="{FF2B5EF4-FFF2-40B4-BE49-F238E27FC236}">
                <a16:creationId xmlns:a16="http://schemas.microsoft.com/office/drawing/2014/main" id="{E9EFFDFF-D22B-2349-84A6-3F86F4449276}"/>
              </a:ext>
            </a:extLst>
          </p:cNvPr>
          <p:cNvGrpSpPr/>
          <p:nvPr/>
        </p:nvGrpSpPr>
        <p:grpSpPr>
          <a:xfrm>
            <a:off x="6719213" y="5287419"/>
            <a:ext cx="685800" cy="685800"/>
            <a:chOff x="5799460" y="5407764"/>
            <a:chExt cx="597825" cy="597825"/>
          </a:xfrm>
          <a:solidFill>
            <a:schemeClr val="accent2"/>
          </a:solidFill>
        </p:grpSpPr>
        <p:sp>
          <p:nvSpPr>
            <p:cNvPr id="74" name="Oval 73">
              <a:extLst>
                <a:ext uri="{FF2B5EF4-FFF2-40B4-BE49-F238E27FC236}">
                  <a16:creationId xmlns:a16="http://schemas.microsoft.com/office/drawing/2014/main" id="{75F093F8-2F7F-EE45-A239-9167EF4DA9BF}"/>
                </a:ext>
              </a:extLst>
            </p:cNvPr>
            <p:cNvSpPr/>
            <p:nvPr/>
          </p:nvSpPr>
          <p:spPr bwMode="auto">
            <a:xfrm>
              <a:off x="5799460" y="5407764"/>
              <a:ext cx="597825" cy="597825"/>
            </a:xfrm>
            <a:prstGeom prst="ellipse">
              <a:avLst/>
            </a:prstGeom>
            <a:grp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400" b="0" i="0" u="none" strike="noStrike" kern="1200" cap="none" spc="0" normalizeH="0" baseline="0" noProof="0" dirty="0">
                <a:ln>
                  <a:noFill/>
                </a:ln>
                <a:solidFill>
                  <a:srgbClr val="676767"/>
                </a:solidFill>
                <a:effectLst/>
                <a:uLnTx/>
                <a:uFillTx/>
                <a:latin typeface="Arial" panose="020B0604020202020204" pitchFamily="34" charset="0"/>
                <a:ea typeface="ヒラギノ角ゴ ProN W3" charset="0"/>
                <a:cs typeface="Arial" panose="020B0604020202020204" pitchFamily="34" charset="0"/>
                <a:sym typeface="Calibri" charset="0"/>
              </a:endParaRPr>
            </a:p>
          </p:txBody>
        </p:sp>
        <p:pic>
          <p:nvPicPr>
            <p:cNvPr id="93" name="Picture 92">
              <a:extLst>
                <a:ext uri="{FF2B5EF4-FFF2-40B4-BE49-F238E27FC236}">
                  <a16:creationId xmlns:a16="http://schemas.microsoft.com/office/drawing/2014/main" id="{9974F265-7BEC-E74F-899E-E7A94A6205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1412" y="5538882"/>
              <a:ext cx="383156" cy="383156"/>
            </a:xfrm>
            <a:prstGeom prst="rect">
              <a:avLst/>
            </a:prstGeom>
            <a:grpFill/>
          </p:spPr>
        </p:pic>
      </p:grpSp>
      <p:grpSp>
        <p:nvGrpSpPr>
          <p:cNvPr id="136" name="Group 135">
            <a:extLst>
              <a:ext uri="{FF2B5EF4-FFF2-40B4-BE49-F238E27FC236}">
                <a16:creationId xmlns:a16="http://schemas.microsoft.com/office/drawing/2014/main" id="{BB61B9DA-1F2C-BC45-A63A-3B3C651AC261}"/>
              </a:ext>
            </a:extLst>
          </p:cNvPr>
          <p:cNvGrpSpPr/>
          <p:nvPr/>
        </p:nvGrpSpPr>
        <p:grpSpPr>
          <a:xfrm>
            <a:off x="6004846" y="762000"/>
            <a:ext cx="685800" cy="685800"/>
            <a:chOff x="5799460" y="1432112"/>
            <a:chExt cx="597825" cy="597825"/>
          </a:xfrm>
        </p:grpSpPr>
        <p:sp>
          <p:nvSpPr>
            <p:cNvPr id="77" name="Oval 76">
              <a:extLst>
                <a:ext uri="{FF2B5EF4-FFF2-40B4-BE49-F238E27FC236}">
                  <a16:creationId xmlns:a16="http://schemas.microsoft.com/office/drawing/2014/main" id="{1A8A87BA-972D-3F4A-A94F-A0BB2F895213}"/>
                </a:ext>
              </a:extLst>
            </p:cNvPr>
            <p:cNvSpPr/>
            <p:nvPr/>
          </p:nvSpPr>
          <p:spPr bwMode="auto">
            <a:xfrm>
              <a:off x="5799460" y="1432112"/>
              <a:ext cx="597825" cy="597825"/>
            </a:xfrm>
            <a:prstGeom prst="ellipse">
              <a:avLst/>
            </a:prstGeom>
            <a:solidFill>
              <a:srgbClr val="FFD957"/>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400" b="0" i="0" u="none" strike="noStrike" kern="1200" cap="none" spc="0" normalizeH="0" baseline="0" noProof="0" dirty="0">
                <a:ln>
                  <a:noFill/>
                </a:ln>
                <a:solidFill>
                  <a:srgbClr val="676767"/>
                </a:solidFill>
                <a:effectLst/>
                <a:uLnTx/>
                <a:uFillTx/>
                <a:latin typeface="Arial" panose="020B0604020202020204" pitchFamily="34" charset="0"/>
                <a:ea typeface="ヒラギノ角ゴ ProN W3" charset="0"/>
                <a:cs typeface="Arial" panose="020B0604020202020204" pitchFamily="34" charset="0"/>
                <a:sym typeface="Calibri" charset="0"/>
              </a:endParaRPr>
            </a:p>
          </p:txBody>
        </p:sp>
        <p:grpSp>
          <p:nvGrpSpPr>
            <p:cNvPr id="103" name="Group 102">
              <a:extLst>
                <a:ext uri="{FF2B5EF4-FFF2-40B4-BE49-F238E27FC236}">
                  <a16:creationId xmlns:a16="http://schemas.microsoft.com/office/drawing/2014/main" id="{CB7B3592-5F74-994C-8C7C-3923741A9BC2}"/>
                </a:ext>
              </a:extLst>
            </p:cNvPr>
            <p:cNvGrpSpPr/>
            <p:nvPr/>
          </p:nvGrpSpPr>
          <p:grpSpPr>
            <a:xfrm>
              <a:off x="5892449" y="1512723"/>
              <a:ext cx="401470" cy="348832"/>
              <a:chOff x="4795394" y="1627567"/>
              <a:chExt cx="635000" cy="551743"/>
            </a:xfrm>
          </p:grpSpPr>
          <p:pic>
            <p:nvPicPr>
              <p:cNvPr id="104" name="Picture 103">
                <a:extLst>
                  <a:ext uri="{FF2B5EF4-FFF2-40B4-BE49-F238E27FC236}">
                    <a16:creationId xmlns:a16="http://schemas.microsoft.com/office/drawing/2014/main" id="{44937F2C-2186-D248-A407-AD5A200CFF0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95394" y="1824744"/>
                <a:ext cx="635000" cy="354566"/>
              </a:xfrm>
              <a:prstGeom prst="rect">
                <a:avLst/>
              </a:prstGeom>
            </p:spPr>
          </p:pic>
          <p:pic>
            <p:nvPicPr>
              <p:cNvPr id="105" name="Picture 104">
                <a:extLst>
                  <a:ext uri="{FF2B5EF4-FFF2-40B4-BE49-F238E27FC236}">
                    <a16:creationId xmlns:a16="http://schemas.microsoft.com/office/drawing/2014/main" id="{478EB112-79EF-2243-B39F-B79D9924AE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77097" y="1627567"/>
                <a:ext cx="271593" cy="271593"/>
              </a:xfrm>
              <a:prstGeom prst="rect">
                <a:avLst/>
              </a:prstGeom>
            </p:spPr>
          </p:pic>
        </p:grpSp>
      </p:grpSp>
      <p:grpSp>
        <p:nvGrpSpPr>
          <p:cNvPr id="4" name="Group 3">
            <a:extLst>
              <a:ext uri="{FF2B5EF4-FFF2-40B4-BE49-F238E27FC236}">
                <a16:creationId xmlns:a16="http://schemas.microsoft.com/office/drawing/2014/main" id="{FBEA8885-583A-4141-81BB-A5E820ECE4B5}"/>
              </a:ext>
            </a:extLst>
          </p:cNvPr>
          <p:cNvGrpSpPr/>
          <p:nvPr/>
        </p:nvGrpSpPr>
        <p:grpSpPr>
          <a:xfrm>
            <a:off x="1093212" y="1610023"/>
            <a:ext cx="1718238" cy="1666398"/>
            <a:chOff x="1385643" y="2154217"/>
            <a:chExt cx="1512020" cy="1464199"/>
          </a:xfrm>
        </p:grpSpPr>
        <p:sp>
          <p:nvSpPr>
            <p:cNvPr id="62" name="Oval 61">
              <a:extLst>
                <a:ext uri="{FF2B5EF4-FFF2-40B4-BE49-F238E27FC236}">
                  <a16:creationId xmlns:a16="http://schemas.microsoft.com/office/drawing/2014/main" id="{406D5042-C9BE-D941-8885-E9FA48E10D1A}"/>
                </a:ext>
              </a:extLst>
            </p:cNvPr>
            <p:cNvSpPr/>
            <p:nvPr/>
          </p:nvSpPr>
          <p:spPr bwMode="auto">
            <a:xfrm>
              <a:off x="1608440" y="2154217"/>
              <a:ext cx="1044575" cy="1044575"/>
            </a:xfrm>
            <a:prstGeom prst="ellipse">
              <a:avLst/>
            </a:prstGeom>
            <a:solidFill>
              <a:srgbClr val="FFD957"/>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CA" sz="1200" b="0" i="0" u="none" strike="noStrike" kern="1200" cap="none" spc="0" normalizeH="0" baseline="0" noProof="0" dirty="0">
                <a:ln>
                  <a:noFill/>
                </a:ln>
                <a:solidFill>
                  <a:srgbClr val="676767"/>
                </a:solidFill>
                <a:effectLst/>
                <a:uLnTx/>
                <a:uFillTx/>
                <a:latin typeface="Arial" panose="020B0604020202020204" pitchFamily="34" charset="0"/>
                <a:ea typeface="ヒラギノ角ゴ ProN W3" charset="0"/>
                <a:cs typeface="Arial" panose="020B0604020202020204" pitchFamily="34" charset="0"/>
                <a:sym typeface="Calibri" charset="0"/>
              </a:endParaRPr>
            </a:p>
          </p:txBody>
        </p:sp>
        <p:pic>
          <p:nvPicPr>
            <p:cNvPr id="88" name="Picture 87">
              <a:extLst>
                <a:ext uri="{FF2B5EF4-FFF2-40B4-BE49-F238E27FC236}">
                  <a16:creationId xmlns:a16="http://schemas.microsoft.com/office/drawing/2014/main" id="{6B52E108-EB7B-4744-AE8D-7BC8D6A7340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63688" y="2309575"/>
              <a:ext cx="755931" cy="755931"/>
            </a:xfrm>
            <a:prstGeom prst="rect">
              <a:avLst/>
            </a:prstGeom>
          </p:spPr>
        </p:pic>
        <p:sp>
          <p:nvSpPr>
            <p:cNvPr id="115" name="TextBox 114">
              <a:extLst>
                <a:ext uri="{FF2B5EF4-FFF2-40B4-BE49-F238E27FC236}">
                  <a16:creationId xmlns:a16="http://schemas.microsoft.com/office/drawing/2014/main" id="{39BD8598-3626-A046-B6A1-15171F485D82}"/>
                </a:ext>
              </a:extLst>
            </p:cNvPr>
            <p:cNvSpPr txBox="1"/>
            <p:nvPr/>
          </p:nvSpPr>
          <p:spPr>
            <a:xfrm>
              <a:off x="1385643" y="3196543"/>
              <a:ext cx="1512020" cy="421873"/>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Caterpillar Global Process Owners</a:t>
              </a:r>
            </a:p>
          </p:txBody>
        </p:sp>
      </p:grpSp>
      <p:grpSp>
        <p:nvGrpSpPr>
          <p:cNvPr id="3" name="Group 2">
            <a:extLst>
              <a:ext uri="{FF2B5EF4-FFF2-40B4-BE49-F238E27FC236}">
                <a16:creationId xmlns:a16="http://schemas.microsoft.com/office/drawing/2014/main" id="{BC18C0E2-16C3-4B42-8C84-FAD379D001D9}"/>
              </a:ext>
            </a:extLst>
          </p:cNvPr>
          <p:cNvGrpSpPr/>
          <p:nvPr/>
        </p:nvGrpSpPr>
        <p:grpSpPr>
          <a:xfrm>
            <a:off x="990600" y="3720662"/>
            <a:ext cx="1774429" cy="1627269"/>
            <a:chOff x="168270" y="4096380"/>
            <a:chExt cx="1615069" cy="1517278"/>
          </a:xfrm>
        </p:grpSpPr>
        <p:sp>
          <p:nvSpPr>
            <p:cNvPr id="63" name="Oval 62">
              <a:extLst>
                <a:ext uri="{FF2B5EF4-FFF2-40B4-BE49-F238E27FC236}">
                  <a16:creationId xmlns:a16="http://schemas.microsoft.com/office/drawing/2014/main" id="{29D5FB15-5982-0A4B-95F2-BFB476C41B3D}"/>
                </a:ext>
              </a:extLst>
            </p:cNvPr>
            <p:cNvSpPr/>
            <p:nvPr/>
          </p:nvSpPr>
          <p:spPr bwMode="auto">
            <a:xfrm>
              <a:off x="482703" y="4096380"/>
              <a:ext cx="1044575" cy="1044575"/>
            </a:xfrm>
            <a:prstGeom prst="ellipse">
              <a:avLst/>
            </a:prstGeom>
            <a:solidFill>
              <a:schemeClr val="accent2"/>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CA" sz="1200" b="0" i="0" u="none" strike="noStrike" kern="1200" cap="none" spc="0" normalizeH="0" baseline="0" noProof="0" dirty="0">
                <a:ln>
                  <a:noFill/>
                </a:ln>
                <a:solidFill>
                  <a:srgbClr val="676767"/>
                </a:solidFill>
                <a:effectLst/>
                <a:uLnTx/>
                <a:uFillTx/>
                <a:latin typeface="Arial" panose="020B0604020202020204" pitchFamily="34" charset="0"/>
                <a:ea typeface="ヒラギノ角ゴ ProN W3" charset="0"/>
                <a:cs typeface="Arial" panose="020B0604020202020204" pitchFamily="34" charset="0"/>
                <a:sym typeface="Calibri" charset="0"/>
              </a:endParaRPr>
            </a:p>
          </p:txBody>
        </p:sp>
        <p:pic>
          <p:nvPicPr>
            <p:cNvPr id="90" name="Picture 89">
              <a:extLst>
                <a:ext uri="{FF2B5EF4-FFF2-40B4-BE49-F238E27FC236}">
                  <a16:creationId xmlns:a16="http://schemas.microsoft.com/office/drawing/2014/main" id="{E9A47645-3905-DB49-A7DF-A0E005B4639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4268" y="4096380"/>
              <a:ext cx="1048277" cy="1048277"/>
            </a:xfrm>
            <a:prstGeom prst="rect">
              <a:avLst/>
            </a:prstGeom>
          </p:spPr>
        </p:pic>
        <p:sp>
          <p:nvSpPr>
            <p:cNvPr id="116" name="TextBox 115">
              <a:extLst>
                <a:ext uri="{FF2B5EF4-FFF2-40B4-BE49-F238E27FC236}">
                  <a16:creationId xmlns:a16="http://schemas.microsoft.com/office/drawing/2014/main" id="{06C0B3DF-E229-D945-83A1-D01302034C10}"/>
                </a:ext>
              </a:extLst>
            </p:cNvPr>
            <p:cNvSpPr txBox="1"/>
            <p:nvPr/>
          </p:nvSpPr>
          <p:spPr>
            <a:xfrm>
              <a:off x="168270" y="5165980"/>
              <a:ext cx="1615069" cy="447678"/>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Morneau Shepell Leadership</a:t>
              </a:r>
            </a:p>
          </p:txBody>
        </p:sp>
      </p:grpSp>
      <p:grpSp>
        <p:nvGrpSpPr>
          <p:cNvPr id="5" name="Group 4">
            <a:extLst>
              <a:ext uri="{FF2B5EF4-FFF2-40B4-BE49-F238E27FC236}">
                <a16:creationId xmlns:a16="http://schemas.microsoft.com/office/drawing/2014/main" id="{1C220CAC-BE1A-3F43-B070-317D6282A6F0}"/>
              </a:ext>
            </a:extLst>
          </p:cNvPr>
          <p:cNvGrpSpPr/>
          <p:nvPr/>
        </p:nvGrpSpPr>
        <p:grpSpPr>
          <a:xfrm>
            <a:off x="3572331" y="2949437"/>
            <a:ext cx="1669383" cy="1910627"/>
            <a:chOff x="3123493" y="2970413"/>
            <a:chExt cx="1397394" cy="2132445"/>
          </a:xfrm>
        </p:grpSpPr>
        <p:sp>
          <p:nvSpPr>
            <p:cNvPr id="64" name="Oval 63">
              <a:extLst>
                <a:ext uri="{FF2B5EF4-FFF2-40B4-BE49-F238E27FC236}">
                  <a16:creationId xmlns:a16="http://schemas.microsoft.com/office/drawing/2014/main" id="{17D37E2C-281D-D74E-B08E-19DF3A04A908}"/>
                </a:ext>
              </a:extLst>
            </p:cNvPr>
            <p:cNvSpPr/>
            <p:nvPr/>
          </p:nvSpPr>
          <p:spPr bwMode="auto">
            <a:xfrm>
              <a:off x="3317955" y="2970413"/>
              <a:ext cx="1044575" cy="1272954"/>
            </a:xfrm>
            <a:prstGeom prst="ellipse">
              <a:avLst/>
            </a:prstGeom>
            <a:solidFill>
              <a:schemeClr val="accent6"/>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CA" sz="1400" b="0" i="0" u="none" strike="noStrike" kern="1200" cap="none" spc="0" normalizeH="0" baseline="0" noProof="0" dirty="0">
                <a:ln>
                  <a:noFill/>
                </a:ln>
                <a:solidFill>
                  <a:srgbClr val="676767"/>
                </a:solidFill>
                <a:effectLst/>
                <a:uLnTx/>
                <a:uFillTx/>
                <a:latin typeface="Arial" panose="020B0604020202020204" pitchFamily="34" charset="0"/>
                <a:ea typeface="ヒラギノ角ゴ ProN W3" charset="0"/>
                <a:cs typeface="Arial" panose="020B0604020202020204" pitchFamily="34" charset="0"/>
                <a:sym typeface="Calibri" charset="0"/>
              </a:endParaRPr>
            </a:p>
          </p:txBody>
        </p:sp>
        <p:pic>
          <p:nvPicPr>
            <p:cNvPr id="91" name="Picture 90">
              <a:extLst>
                <a:ext uri="{FF2B5EF4-FFF2-40B4-BE49-F238E27FC236}">
                  <a16:creationId xmlns:a16="http://schemas.microsoft.com/office/drawing/2014/main" id="{1B23F751-7E6B-FE4E-AD98-E16870EA222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64387" y="3139600"/>
              <a:ext cx="751710" cy="885318"/>
            </a:xfrm>
            <a:prstGeom prst="rect">
              <a:avLst/>
            </a:prstGeom>
          </p:spPr>
        </p:pic>
        <p:sp>
          <p:nvSpPr>
            <p:cNvPr id="117" name="TextBox 116">
              <a:extLst>
                <a:ext uri="{FF2B5EF4-FFF2-40B4-BE49-F238E27FC236}">
                  <a16:creationId xmlns:a16="http://schemas.microsoft.com/office/drawing/2014/main" id="{051F5D4D-1215-7245-8195-49512EECA5C1}"/>
                </a:ext>
              </a:extLst>
            </p:cNvPr>
            <p:cNvSpPr txBox="1"/>
            <p:nvPr/>
          </p:nvSpPr>
          <p:spPr>
            <a:xfrm>
              <a:off x="3123493" y="4350574"/>
              <a:ext cx="1397394" cy="752284"/>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Director, Global Customer Success</a:t>
              </a:r>
            </a:p>
          </p:txBody>
        </p:sp>
      </p:grpSp>
      <p:grpSp>
        <p:nvGrpSpPr>
          <p:cNvPr id="7" name="Group 6">
            <a:extLst>
              <a:ext uri="{FF2B5EF4-FFF2-40B4-BE49-F238E27FC236}">
                <a16:creationId xmlns:a16="http://schemas.microsoft.com/office/drawing/2014/main" id="{3F7582FF-DEBF-3E44-99EC-09EB8D31E8B2}"/>
              </a:ext>
            </a:extLst>
          </p:cNvPr>
          <p:cNvGrpSpPr/>
          <p:nvPr/>
        </p:nvGrpSpPr>
        <p:grpSpPr>
          <a:xfrm>
            <a:off x="6650433" y="1933924"/>
            <a:ext cx="2616082" cy="1520729"/>
            <a:chOff x="4234849" y="2154217"/>
            <a:chExt cx="2575325" cy="1621954"/>
          </a:xfrm>
        </p:grpSpPr>
        <p:sp>
          <p:nvSpPr>
            <p:cNvPr id="67" name="Oval 66">
              <a:extLst>
                <a:ext uri="{FF2B5EF4-FFF2-40B4-BE49-F238E27FC236}">
                  <a16:creationId xmlns:a16="http://schemas.microsoft.com/office/drawing/2014/main" id="{88952514-BE09-8042-9130-A14C1A67824A}"/>
                </a:ext>
              </a:extLst>
            </p:cNvPr>
            <p:cNvSpPr/>
            <p:nvPr/>
          </p:nvSpPr>
          <p:spPr bwMode="auto">
            <a:xfrm>
              <a:off x="4972953" y="2154217"/>
              <a:ext cx="1044575" cy="1044575"/>
            </a:xfrm>
            <a:prstGeom prst="ellipse">
              <a:avLst/>
            </a:prstGeom>
            <a:solidFill>
              <a:srgbClr val="FFD957"/>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400" b="0" i="0" u="none" strike="noStrike" kern="1200" cap="none" spc="0" normalizeH="0" baseline="0" noProof="0" dirty="0">
                <a:ln>
                  <a:noFill/>
                </a:ln>
                <a:solidFill>
                  <a:srgbClr val="676767"/>
                </a:solidFill>
                <a:effectLst/>
                <a:uLnTx/>
                <a:uFillTx/>
                <a:latin typeface="Arial" panose="020B0604020202020204" pitchFamily="34" charset="0"/>
                <a:ea typeface="ヒラギノ角ゴ ProN W3" charset="0"/>
                <a:cs typeface="Arial" panose="020B0604020202020204" pitchFamily="34" charset="0"/>
                <a:sym typeface="Calibri" charset="0"/>
              </a:endParaRPr>
            </a:p>
          </p:txBody>
        </p:sp>
        <p:grpSp>
          <p:nvGrpSpPr>
            <p:cNvPr id="102" name="Group 101">
              <a:extLst>
                <a:ext uri="{FF2B5EF4-FFF2-40B4-BE49-F238E27FC236}">
                  <a16:creationId xmlns:a16="http://schemas.microsoft.com/office/drawing/2014/main" id="{597830AA-479E-0644-B70C-CB6DF160D56C}"/>
                </a:ext>
              </a:extLst>
            </p:cNvPr>
            <p:cNvGrpSpPr/>
            <p:nvPr/>
          </p:nvGrpSpPr>
          <p:grpSpPr>
            <a:xfrm>
              <a:off x="5118075" y="2264769"/>
              <a:ext cx="787269" cy="684047"/>
              <a:chOff x="4795394" y="1627567"/>
              <a:chExt cx="635000" cy="551743"/>
            </a:xfrm>
          </p:grpSpPr>
          <p:pic>
            <p:nvPicPr>
              <p:cNvPr id="97" name="Picture 96">
                <a:extLst>
                  <a:ext uri="{FF2B5EF4-FFF2-40B4-BE49-F238E27FC236}">
                    <a16:creationId xmlns:a16="http://schemas.microsoft.com/office/drawing/2014/main" id="{261F2CAE-4D75-2348-B4CA-EBC7893236A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795394" y="1824744"/>
                <a:ext cx="635000" cy="354566"/>
              </a:xfrm>
              <a:prstGeom prst="rect">
                <a:avLst/>
              </a:prstGeom>
            </p:spPr>
          </p:pic>
          <p:pic>
            <p:nvPicPr>
              <p:cNvPr id="99" name="Picture 98">
                <a:extLst>
                  <a:ext uri="{FF2B5EF4-FFF2-40B4-BE49-F238E27FC236}">
                    <a16:creationId xmlns:a16="http://schemas.microsoft.com/office/drawing/2014/main" id="{96A58864-F185-654B-BDEE-282F1A8EDA7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977097" y="1627567"/>
                <a:ext cx="271593" cy="271593"/>
              </a:xfrm>
              <a:prstGeom prst="rect">
                <a:avLst/>
              </a:prstGeom>
            </p:spPr>
          </p:pic>
        </p:grpSp>
        <p:sp>
          <p:nvSpPr>
            <p:cNvPr id="118" name="TextBox 117">
              <a:extLst>
                <a:ext uri="{FF2B5EF4-FFF2-40B4-BE49-F238E27FC236}">
                  <a16:creationId xmlns:a16="http://schemas.microsoft.com/office/drawing/2014/main" id="{E93F54AF-6C85-5343-99A9-9A2CFFFBD9ED}"/>
                </a:ext>
              </a:extLst>
            </p:cNvPr>
            <p:cNvSpPr txBox="1"/>
            <p:nvPr/>
          </p:nvSpPr>
          <p:spPr>
            <a:xfrm>
              <a:off x="4234849" y="3218124"/>
              <a:ext cx="2575325" cy="5580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Caterpillar Regional Total Rewards Managers</a:t>
              </a:r>
            </a:p>
          </p:txBody>
        </p:sp>
      </p:grpSp>
      <p:sp>
        <p:nvSpPr>
          <p:cNvPr id="123" name="TextBox 122">
            <a:extLst>
              <a:ext uri="{FF2B5EF4-FFF2-40B4-BE49-F238E27FC236}">
                <a16:creationId xmlns:a16="http://schemas.microsoft.com/office/drawing/2014/main" id="{82564C42-0334-FF46-A889-5B2280D7DB65}"/>
              </a:ext>
            </a:extLst>
          </p:cNvPr>
          <p:cNvSpPr txBox="1"/>
          <p:nvPr/>
        </p:nvSpPr>
        <p:spPr>
          <a:xfrm>
            <a:off x="5702397" y="6016823"/>
            <a:ext cx="445838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In-country Global Partners</a:t>
            </a:r>
          </a:p>
        </p:txBody>
      </p:sp>
      <p:grpSp>
        <p:nvGrpSpPr>
          <p:cNvPr id="124" name="Group 123">
            <a:extLst>
              <a:ext uri="{FF2B5EF4-FFF2-40B4-BE49-F238E27FC236}">
                <a16:creationId xmlns:a16="http://schemas.microsoft.com/office/drawing/2014/main" id="{37DAF105-ACBA-BF41-9E51-773BF791783B}"/>
              </a:ext>
            </a:extLst>
          </p:cNvPr>
          <p:cNvGrpSpPr/>
          <p:nvPr/>
        </p:nvGrpSpPr>
        <p:grpSpPr>
          <a:xfrm>
            <a:off x="7697409" y="5287419"/>
            <a:ext cx="685800" cy="685800"/>
            <a:chOff x="5799460" y="5407764"/>
            <a:chExt cx="597825" cy="597825"/>
          </a:xfrm>
          <a:solidFill>
            <a:schemeClr val="accent2"/>
          </a:solidFill>
        </p:grpSpPr>
        <p:sp>
          <p:nvSpPr>
            <p:cNvPr id="125" name="Oval 124">
              <a:extLst>
                <a:ext uri="{FF2B5EF4-FFF2-40B4-BE49-F238E27FC236}">
                  <a16:creationId xmlns:a16="http://schemas.microsoft.com/office/drawing/2014/main" id="{6BB7D88A-9C22-7F44-A9FB-FA118B8C5C28}"/>
                </a:ext>
              </a:extLst>
            </p:cNvPr>
            <p:cNvSpPr/>
            <p:nvPr/>
          </p:nvSpPr>
          <p:spPr bwMode="auto">
            <a:xfrm>
              <a:off x="5799460" y="5407764"/>
              <a:ext cx="597825" cy="597825"/>
            </a:xfrm>
            <a:prstGeom prst="ellipse">
              <a:avLst/>
            </a:prstGeom>
            <a:grp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400" b="0" i="0" u="none" strike="noStrike" kern="1200" cap="none" spc="0" normalizeH="0" baseline="0" noProof="0" dirty="0">
                <a:ln>
                  <a:noFill/>
                </a:ln>
                <a:solidFill>
                  <a:srgbClr val="676767"/>
                </a:solidFill>
                <a:effectLst/>
                <a:uLnTx/>
                <a:uFillTx/>
                <a:latin typeface="Arial" panose="020B0604020202020204" pitchFamily="34" charset="0"/>
                <a:ea typeface="ヒラギノ角ゴ ProN W3" charset="0"/>
                <a:cs typeface="Arial" panose="020B0604020202020204" pitchFamily="34" charset="0"/>
                <a:sym typeface="Calibri" charset="0"/>
              </a:endParaRPr>
            </a:p>
          </p:txBody>
        </p:sp>
        <p:pic>
          <p:nvPicPr>
            <p:cNvPr id="126" name="Picture 125">
              <a:extLst>
                <a:ext uri="{FF2B5EF4-FFF2-40B4-BE49-F238E27FC236}">
                  <a16:creationId xmlns:a16="http://schemas.microsoft.com/office/drawing/2014/main" id="{4CB2BF67-CF70-2F48-BD04-D035982B9E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1412" y="5538882"/>
              <a:ext cx="383156" cy="383156"/>
            </a:xfrm>
            <a:prstGeom prst="rect">
              <a:avLst/>
            </a:prstGeom>
            <a:grpFill/>
          </p:spPr>
        </p:pic>
      </p:grpSp>
      <p:grpSp>
        <p:nvGrpSpPr>
          <p:cNvPr id="127" name="Group 126">
            <a:extLst>
              <a:ext uri="{FF2B5EF4-FFF2-40B4-BE49-F238E27FC236}">
                <a16:creationId xmlns:a16="http://schemas.microsoft.com/office/drawing/2014/main" id="{5FA3C44A-B313-0344-AAFA-8F39C7FF654A}"/>
              </a:ext>
            </a:extLst>
          </p:cNvPr>
          <p:cNvGrpSpPr/>
          <p:nvPr/>
        </p:nvGrpSpPr>
        <p:grpSpPr>
          <a:xfrm>
            <a:off x="8675604" y="5287419"/>
            <a:ext cx="685800" cy="685800"/>
            <a:chOff x="5799460" y="5407764"/>
            <a:chExt cx="597825" cy="597825"/>
          </a:xfrm>
          <a:solidFill>
            <a:schemeClr val="accent2"/>
          </a:solidFill>
        </p:grpSpPr>
        <p:sp>
          <p:nvSpPr>
            <p:cNvPr id="128" name="Oval 127">
              <a:extLst>
                <a:ext uri="{FF2B5EF4-FFF2-40B4-BE49-F238E27FC236}">
                  <a16:creationId xmlns:a16="http://schemas.microsoft.com/office/drawing/2014/main" id="{DD3F0BA4-28AE-E140-809B-4908637E65CF}"/>
                </a:ext>
              </a:extLst>
            </p:cNvPr>
            <p:cNvSpPr/>
            <p:nvPr/>
          </p:nvSpPr>
          <p:spPr bwMode="auto">
            <a:xfrm>
              <a:off x="5799460" y="5407764"/>
              <a:ext cx="597825" cy="597825"/>
            </a:xfrm>
            <a:prstGeom prst="ellipse">
              <a:avLst/>
            </a:prstGeom>
            <a:grp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400" b="0" i="0" u="none" strike="noStrike" kern="1200" cap="none" spc="0" normalizeH="0" baseline="0" noProof="0" dirty="0">
                <a:ln>
                  <a:noFill/>
                </a:ln>
                <a:solidFill>
                  <a:srgbClr val="676767"/>
                </a:solidFill>
                <a:effectLst/>
                <a:uLnTx/>
                <a:uFillTx/>
                <a:latin typeface="Arial" panose="020B0604020202020204" pitchFamily="34" charset="0"/>
                <a:ea typeface="ヒラギノ角ゴ ProN W3" charset="0"/>
                <a:cs typeface="Arial" panose="020B0604020202020204" pitchFamily="34" charset="0"/>
                <a:sym typeface="Calibri" charset="0"/>
              </a:endParaRPr>
            </a:p>
          </p:txBody>
        </p:sp>
        <p:pic>
          <p:nvPicPr>
            <p:cNvPr id="129" name="Picture 128">
              <a:extLst>
                <a:ext uri="{FF2B5EF4-FFF2-40B4-BE49-F238E27FC236}">
                  <a16:creationId xmlns:a16="http://schemas.microsoft.com/office/drawing/2014/main" id="{0A7B2E7B-74AA-BC44-A16C-6AF26197C5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1412" y="5538882"/>
              <a:ext cx="383156" cy="383156"/>
            </a:xfrm>
            <a:prstGeom prst="rect">
              <a:avLst/>
            </a:prstGeom>
            <a:grpFill/>
          </p:spPr>
        </p:pic>
      </p:grpSp>
      <p:grpSp>
        <p:nvGrpSpPr>
          <p:cNvPr id="6" name="Group 5">
            <a:extLst>
              <a:ext uri="{FF2B5EF4-FFF2-40B4-BE49-F238E27FC236}">
                <a16:creationId xmlns:a16="http://schemas.microsoft.com/office/drawing/2014/main" id="{2AF6DE81-548F-1845-9B1B-6B0D5279A7B9}"/>
              </a:ext>
            </a:extLst>
          </p:cNvPr>
          <p:cNvGrpSpPr/>
          <p:nvPr/>
        </p:nvGrpSpPr>
        <p:grpSpPr>
          <a:xfrm>
            <a:off x="6120624" y="3810000"/>
            <a:ext cx="3709176" cy="1200632"/>
            <a:chOff x="2796236" y="3831863"/>
            <a:chExt cx="3671878" cy="1289262"/>
          </a:xfrm>
        </p:grpSpPr>
        <p:sp>
          <p:nvSpPr>
            <p:cNvPr id="65" name="Oval 64">
              <a:extLst>
                <a:ext uri="{FF2B5EF4-FFF2-40B4-BE49-F238E27FC236}">
                  <a16:creationId xmlns:a16="http://schemas.microsoft.com/office/drawing/2014/main" id="{3330CF43-886E-8942-A15F-1C9A125B0AAD}"/>
                </a:ext>
              </a:extLst>
            </p:cNvPr>
            <p:cNvSpPr/>
            <p:nvPr/>
          </p:nvSpPr>
          <p:spPr bwMode="auto">
            <a:xfrm>
              <a:off x="4082361" y="3831863"/>
              <a:ext cx="1044575" cy="1044574"/>
            </a:xfrm>
            <a:prstGeom prst="ellipse">
              <a:avLst/>
            </a:prstGeom>
            <a:solidFill>
              <a:schemeClr val="accent2"/>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CA" sz="1400" b="0" i="0" u="none" strike="noStrike" kern="1200" cap="none" spc="0" normalizeH="0" baseline="0" noProof="0" dirty="0">
                <a:ln>
                  <a:noFill/>
                </a:ln>
                <a:solidFill>
                  <a:srgbClr val="676767"/>
                </a:solidFill>
                <a:effectLst/>
                <a:uLnTx/>
                <a:uFillTx/>
                <a:latin typeface="Arial" panose="020B0604020202020204" pitchFamily="34" charset="0"/>
                <a:ea typeface="ヒラギノ角ゴ ProN W3" charset="0"/>
                <a:cs typeface="Arial" panose="020B0604020202020204" pitchFamily="34" charset="0"/>
                <a:sym typeface="Calibri" charset="0"/>
              </a:endParaRPr>
            </a:p>
          </p:txBody>
        </p:sp>
        <p:sp>
          <p:nvSpPr>
            <p:cNvPr id="119" name="TextBox 118">
              <a:extLst>
                <a:ext uri="{FF2B5EF4-FFF2-40B4-BE49-F238E27FC236}">
                  <a16:creationId xmlns:a16="http://schemas.microsoft.com/office/drawing/2014/main" id="{D747FC16-7042-9C4D-9399-5B14E8663ED3}"/>
                </a:ext>
              </a:extLst>
            </p:cNvPr>
            <p:cNvSpPr txBox="1"/>
            <p:nvPr/>
          </p:nvSpPr>
          <p:spPr>
            <a:xfrm>
              <a:off x="2796236" y="4813764"/>
              <a:ext cx="3671878" cy="30736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Regional Customer Success Managers</a:t>
              </a:r>
            </a:p>
          </p:txBody>
        </p:sp>
        <p:grpSp>
          <p:nvGrpSpPr>
            <p:cNvPr id="132" name="Group 131">
              <a:extLst>
                <a:ext uri="{FF2B5EF4-FFF2-40B4-BE49-F238E27FC236}">
                  <a16:creationId xmlns:a16="http://schemas.microsoft.com/office/drawing/2014/main" id="{68B35423-7782-5046-A6D6-A43C053BDD75}"/>
                </a:ext>
              </a:extLst>
            </p:cNvPr>
            <p:cNvGrpSpPr/>
            <p:nvPr/>
          </p:nvGrpSpPr>
          <p:grpSpPr>
            <a:xfrm>
              <a:off x="4167463" y="3995494"/>
              <a:ext cx="871661" cy="624424"/>
              <a:chOff x="6505776" y="4234271"/>
              <a:chExt cx="727359" cy="521055"/>
            </a:xfrm>
          </p:grpSpPr>
          <p:pic>
            <p:nvPicPr>
              <p:cNvPr id="92" name="Picture 91">
                <a:extLst>
                  <a:ext uri="{FF2B5EF4-FFF2-40B4-BE49-F238E27FC236}">
                    <a16:creationId xmlns:a16="http://schemas.microsoft.com/office/drawing/2014/main" id="{6DF11BC4-6A03-AF47-B8FA-67E60AE8419C}"/>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6505776" y="4302553"/>
                <a:ext cx="727359" cy="452773"/>
              </a:xfrm>
              <a:prstGeom prst="rect">
                <a:avLst/>
              </a:prstGeom>
            </p:spPr>
          </p:pic>
          <p:sp>
            <p:nvSpPr>
              <p:cNvPr id="130" name="Oval 129">
                <a:extLst>
                  <a:ext uri="{FF2B5EF4-FFF2-40B4-BE49-F238E27FC236}">
                    <a16:creationId xmlns:a16="http://schemas.microsoft.com/office/drawing/2014/main" id="{4C1737AA-3D0A-974D-9AAC-7D694C8D4B68}"/>
                  </a:ext>
                </a:extLst>
              </p:cNvPr>
              <p:cNvSpPr/>
              <p:nvPr/>
            </p:nvSpPr>
            <p:spPr bwMode="auto">
              <a:xfrm>
                <a:off x="6674921" y="4234271"/>
                <a:ext cx="138408" cy="121535"/>
              </a:xfrm>
              <a:prstGeom prst="ellipse">
                <a:avLst/>
              </a:prstGeom>
              <a:solidFill>
                <a:schemeClr val="bg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CA" sz="1400" b="0" i="0" u="none" strike="noStrike" kern="1200" cap="none" spc="0" normalizeH="0" baseline="0" noProof="0" dirty="0">
                  <a:ln>
                    <a:noFill/>
                  </a:ln>
                  <a:solidFill>
                    <a:srgbClr val="676767"/>
                  </a:solidFill>
                  <a:effectLst/>
                  <a:uLnTx/>
                  <a:uFillTx/>
                  <a:latin typeface="Arial" panose="020B0604020202020204" pitchFamily="34" charset="0"/>
                  <a:ea typeface="ヒラギノ角ゴ ProN W3" charset="0"/>
                  <a:cs typeface="Arial" panose="020B0604020202020204" pitchFamily="34" charset="0"/>
                  <a:sym typeface="Calibri" charset="0"/>
                </a:endParaRPr>
              </a:p>
            </p:txBody>
          </p:sp>
          <p:sp>
            <p:nvSpPr>
              <p:cNvPr id="131" name="Oval 130">
                <a:extLst>
                  <a:ext uri="{FF2B5EF4-FFF2-40B4-BE49-F238E27FC236}">
                    <a16:creationId xmlns:a16="http://schemas.microsoft.com/office/drawing/2014/main" id="{44CCD840-AEDD-DF4F-949B-F8CD7B3E930B}"/>
                  </a:ext>
                </a:extLst>
              </p:cNvPr>
              <p:cNvSpPr/>
              <p:nvPr/>
            </p:nvSpPr>
            <p:spPr bwMode="auto">
              <a:xfrm>
                <a:off x="6900627" y="4234273"/>
                <a:ext cx="138408" cy="121535"/>
              </a:xfrm>
              <a:prstGeom prst="ellipse">
                <a:avLst/>
              </a:prstGeom>
              <a:solidFill>
                <a:schemeClr val="bg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CA" sz="1400" b="0" i="0" u="none" strike="noStrike" kern="1200" cap="none" spc="0" normalizeH="0" baseline="0" noProof="0" dirty="0">
                  <a:ln>
                    <a:noFill/>
                  </a:ln>
                  <a:solidFill>
                    <a:srgbClr val="676767"/>
                  </a:solidFill>
                  <a:effectLst/>
                  <a:uLnTx/>
                  <a:uFillTx/>
                  <a:latin typeface="Arial" panose="020B0604020202020204" pitchFamily="34" charset="0"/>
                  <a:ea typeface="ヒラギノ角ゴ ProN W3" charset="0"/>
                  <a:cs typeface="Arial" panose="020B0604020202020204" pitchFamily="34" charset="0"/>
                  <a:sym typeface="Calibri" charset="0"/>
                </a:endParaRPr>
              </a:p>
            </p:txBody>
          </p:sp>
        </p:grpSp>
      </p:grpSp>
      <p:grpSp>
        <p:nvGrpSpPr>
          <p:cNvPr id="137" name="Group 136">
            <a:extLst>
              <a:ext uri="{FF2B5EF4-FFF2-40B4-BE49-F238E27FC236}">
                <a16:creationId xmlns:a16="http://schemas.microsoft.com/office/drawing/2014/main" id="{325BFD99-97D4-744A-8D8E-47B527316982}"/>
              </a:ext>
            </a:extLst>
          </p:cNvPr>
          <p:cNvGrpSpPr/>
          <p:nvPr/>
        </p:nvGrpSpPr>
        <p:grpSpPr>
          <a:xfrm>
            <a:off x="6932140" y="762000"/>
            <a:ext cx="685800" cy="685800"/>
            <a:chOff x="5799460" y="1432112"/>
            <a:chExt cx="597825" cy="597825"/>
          </a:xfrm>
        </p:grpSpPr>
        <p:sp>
          <p:nvSpPr>
            <p:cNvPr id="138" name="Oval 137">
              <a:extLst>
                <a:ext uri="{FF2B5EF4-FFF2-40B4-BE49-F238E27FC236}">
                  <a16:creationId xmlns:a16="http://schemas.microsoft.com/office/drawing/2014/main" id="{A67D0189-0664-4B4F-88E6-5C6355E89BC8}"/>
                </a:ext>
              </a:extLst>
            </p:cNvPr>
            <p:cNvSpPr/>
            <p:nvPr/>
          </p:nvSpPr>
          <p:spPr bwMode="auto">
            <a:xfrm>
              <a:off x="5799460" y="1432112"/>
              <a:ext cx="597825" cy="597825"/>
            </a:xfrm>
            <a:prstGeom prst="ellipse">
              <a:avLst/>
            </a:prstGeom>
            <a:solidFill>
              <a:srgbClr val="FFD957"/>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400" b="0" i="0" u="none" strike="noStrike" kern="1200" cap="none" spc="0" normalizeH="0" baseline="0" noProof="0" dirty="0">
                <a:ln>
                  <a:noFill/>
                </a:ln>
                <a:solidFill>
                  <a:srgbClr val="676767"/>
                </a:solidFill>
                <a:effectLst/>
                <a:uLnTx/>
                <a:uFillTx/>
                <a:latin typeface="Arial" panose="020B0604020202020204" pitchFamily="34" charset="0"/>
                <a:ea typeface="ヒラギノ角ゴ ProN W3" charset="0"/>
                <a:cs typeface="Arial" panose="020B0604020202020204" pitchFamily="34" charset="0"/>
                <a:sym typeface="Calibri" charset="0"/>
              </a:endParaRPr>
            </a:p>
          </p:txBody>
        </p:sp>
        <p:grpSp>
          <p:nvGrpSpPr>
            <p:cNvPr id="139" name="Group 138">
              <a:extLst>
                <a:ext uri="{FF2B5EF4-FFF2-40B4-BE49-F238E27FC236}">
                  <a16:creationId xmlns:a16="http://schemas.microsoft.com/office/drawing/2014/main" id="{C6D6B97E-B2E6-3748-8E2F-C61D7B44803D}"/>
                </a:ext>
              </a:extLst>
            </p:cNvPr>
            <p:cNvGrpSpPr/>
            <p:nvPr/>
          </p:nvGrpSpPr>
          <p:grpSpPr>
            <a:xfrm>
              <a:off x="5892449" y="1512723"/>
              <a:ext cx="401470" cy="348832"/>
              <a:chOff x="4795394" y="1627567"/>
              <a:chExt cx="635000" cy="551743"/>
            </a:xfrm>
          </p:grpSpPr>
          <p:pic>
            <p:nvPicPr>
              <p:cNvPr id="140" name="Picture 139">
                <a:extLst>
                  <a:ext uri="{FF2B5EF4-FFF2-40B4-BE49-F238E27FC236}">
                    <a16:creationId xmlns:a16="http://schemas.microsoft.com/office/drawing/2014/main" id="{D35DD6E4-B0D9-2943-8EF7-A604FFFABAA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95394" y="1824744"/>
                <a:ext cx="635000" cy="354566"/>
              </a:xfrm>
              <a:prstGeom prst="rect">
                <a:avLst/>
              </a:prstGeom>
            </p:spPr>
          </p:pic>
          <p:pic>
            <p:nvPicPr>
              <p:cNvPr id="141" name="Picture 140">
                <a:extLst>
                  <a:ext uri="{FF2B5EF4-FFF2-40B4-BE49-F238E27FC236}">
                    <a16:creationId xmlns:a16="http://schemas.microsoft.com/office/drawing/2014/main" id="{7767F9CC-424A-8D42-B7E6-C56F44D78C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77097" y="1627567"/>
                <a:ext cx="271593" cy="271593"/>
              </a:xfrm>
              <a:prstGeom prst="rect">
                <a:avLst/>
              </a:prstGeom>
            </p:spPr>
          </p:pic>
        </p:grpSp>
      </p:grpSp>
      <p:grpSp>
        <p:nvGrpSpPr>
          <p:cNvPr id="142" name="Group 141">
            <a:extLst>
              <a:ext uri="{FF2B5EF4-FFF2-40B4-BE49-F238E27FC236}">
                <a16:creationId xmlns:a16="http://schemas.microsoft.com/office/drawing/2014/main" id="{CDC0F59C-2CD2-A248-AB79-8508896EEE19}"/>
              </a:ext>
            </a:extLst>
          </p:cNvPr>
          <p:cNvGrpSpPr/>
          <p:nvPr/>
        </p:nvGrpSpPr>
        <p:grpSpPr>
          <a:xfrm>
            <a:off x="7859433" y="762000"/>
            <a:ext cx="685800" cy="685800"/>
            <a:chOff x="5799460" y="1432112"/>
            <a:chExt cx="597825" cy="597825"/>
          </a:xfrm>
        </p:grpSpPr>
        <p:sp>
          <p:nvSpPr>
            <p:cNvPr id="143" name="Oval 142">
              <a:extLst>
                <a:ext uri="{FF2B5EF4-FFF2-40B4-BE49-F238E27FC236}">
                  <a16:creationId xmlns:a16="http://schemas.microsoft.com/office/drawing/2014/main" id="{9DEDC9F7-7AF4-344A-9186-2D6B235373CF}"/>
                </a:ext>
              </a:extLst>
            </p:cNvPr>
            <p:cNvSpPr/>
            <p:nvPr/>
          </p:nvSpPr>
          <p:spPr bwMode="auto">
            <a:xfrm>
              <a:off x="5799460" y="1432112"/>
              <a:ext cx="597825" cy="597825"/>
            </a:xfrm>
            <a:prstGeom prst="ellipse">
              <a:avLst/>
            </a:prstGeom>
            <a:solidFill>
              <a:srgbClr val="FFD957"/>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400" b="0" i="0" u="none" strike="noStrike" kern="1200" cap="none" spc="0" normalizeH="0" baseline="0" noProof="0" dirty="0">
                <a:ln>
                  <a:noFill/>
                </a:ln>
                <a:solidFill>
                  <a:srgbClr val="676767"/>
                </a:solidFill>
                <a:effectLst/>
                <a:uLnTx/>
                <a:uFillTx/>
                <a:latin typeface="Arial" panose="020B0604020202020204" pitchFamily="34" charset="0"/>
                <a:ea typeface="ヒラギノ角ゴ ProN W3" charset="0"/>
                <a:cs typeface="Arial" panose="020B0604020202020204" pitchFamily="34" charset="0"/>
                <a:sym typeface="Calibri" charset="0"/>
              </a:endParaRPr>
            </a:p>
          </p:txBody>
        </p:sp>
        <p:grpSp>
          <p:nvGrpSpPr>
            <p:cNvPr id="144" name="Group 143">
              <a:extLst>
                <a:ext uri="{FF2B5EF4-FFF2-40B4-BE49-F238E27FC236}">
                  <a16:creationId xmlns:a16="http://schemas.microsoft.com/office/drawing/2014/main" id="{AADF77FC-2A09-384C-934C-66D6EA567096}"/>
                </a:ext>
              </a:extLst>
            </p:cNvPr>
            <p:cNvGrpSpPr/>
            <p:nvPr/>
          </p:nvGrpSpPr>
          <p:grpSpPr>
            <a:xfrm>
              <a:off x="5892449" y="1512723"/>
              <a:ext cx="401470" cy="348832"/>
              <a:chOff x="4795394" y="1627567"/>
              <a:chExt cx="635000" cy="551743"/>
            </a:xfrm>
          </p:grpSpPr>
          <p:pic>
            <p:nvPicPr>
              <p:cNvPr id="145" name="Picture 144">
                <a:extLst>
                  <a:ext uri="{FF2B5EF4-FFF2-40B4-BE49-F238E27FC236}">
                    <a16:creationId xmlns:a16="http://schemas.microsoft.com/office/drawing/2014/main" id="{E0252F91-92EF-2349-8518-3A12802DD94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95394" y="1824744"/>
                <a:ext cx="635000" cy="354566"/>
              </a:xfrm>
              <a:prstGeom prst="rect">
                <a:avLst/>
              </a:prstGeom>
            </p:spPr>
          </p:pic>
          <p:pic>
            <p:nvPicPr>
              <p:cNvPr id="146" name="Picture 145">
                <a:extLst>
                  <a:ext uri="{FF2B5EF4-FFF2-40B4-BE49-F238E27FC236}">
                    <a16:creationId xmlns:a16="http://schemas.microsoft.com/office/drawing/2014/main" id="{602825EC-7BFF-DC42-9407-5E160A0EA1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77097" y="1627567"/>
                <a:ext cx="271593" cy="271593"/>
              </a:xfrm>
              <a:prstGeom prst="rect">
                <a:avLst/>
              </a:prstGeom>
            </p:spPr>
          </p:pic>
        </p:grpSp>
      </p:grpSp>
      <p:grpSp>
        <p:nvGrpSpPr>
          <p:cNvPr id="147" name="Group 146">
            <a:extLst>
              <a:ext uri="{FF2B5EF4-FFF2-40B4-BE49-F238E27FC236}">
                <a16:creationId xmlns:a16="http://schemas.microsoft.com/office/drawing/2014/main" id="{AE3D1E0B-E781-174D-A0DD-67FD85D1CFB6}"/>
              </a:ext>
            </a:extLst>
          </p:cNvPr>
          <p:cNvGrpSpPr/>
          <p:nvPr/>
        </p:nvGrpSpPr>
        <p:grpSpPr>
          <a:xfrm>
            <a:off x="9714022" y="762000"/>
            <a:ext cx="685800" cy="685800"/>
            <a:chOff x="5799460" y="1432112"/>
            <a:chExt cx="597825" cy="597825"/>
          </a:xfrm>
        </p:grpSpPr>
        <p:sp>
          <p:nvSpPr>
            <p:cNvPr id="148" name="Oval 147">
              <a:extLst>
                <a:ext uri="{FF2B5EF4-FFF2-40B4-BE49-F238E27FC236}">
                  <a16:creationId xmlns:a16="http://schemas.microsoft.com/office/drawing/2014/main" id="{70B3710E-BA5F-D44A-9912-18C4595D0B56}"/>
                </a:ext>
              </a:extLst>
            </p:cNvPr>
            <p:cNvSpPr/>
            <p:nvPr/>
          </p:nvSpPr>
          <p:spPr bwMode="auto">
            <a:xfrm>
              <a:off x="5799460" y="1432112"/>
              <a:ext cx="597825" cy="597825"/>
            </a:xfrm>
            <a:prstGeom prst="ellipse">
              <a:avLst/>
            </a:prstGeom>
            <a:solidFill>
              <a:srgbClr val="FFD957"/>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400" b="0" i="0" u="none" strike="noStrike" kern="1200" cap="none" spc="0" normalizeH="0" baseline="0" noProof="0" dirty="0">
                <a:ln>
                  <a:noFill/>
                </a:ln>
                <a:solidFill>
                  <a:srgbClr val="676767"/>
                </a:solidFill>
                <a:effectLst/>
                <a:uLnTx/>
                <a:uFillTx/>
                <a:latin typeface="Arial" panose="020B0604020202020204" pitchFamily="34" charset="0"/>
                <a:ea typeface="ヒラギノ角ゴ ProN W3" charset="0"/>
                <a:cs typeface="Arial" panose="020B0604020202020204" pitchFamily="34" charset="0"/>
                <a:sym typeface="Calibri" charset="0"/>
              </a:endParaRPr>
            </a:p>
          </p:txBody>
        </p:sp>
        <p:grpSp>
          <p:nvGrpSpPr>
            <p:cNvPr id="149" name="Group 148">
              <a:extLst>
                <a:ext uri="{FF2B5EF4-FFF2-40B4-BE49-F238E27FC236}">
                  <a16:creationId xmlns:a16="http://schemas.microsoft.com/office/drawing/2014/main" id="{A8FA998B-DF55-3D49-8E68-AA991725AFA6}"/>
                </a:ext>
              </a:extLst>
            </p:cNvPr>
            <p:cNvGrpSpPr/>
            <p:nvPr/>
          </p:nvGrpSpPr>
          <p:grpSpPr>
            <a:xfrm>
              <a:off x="5892449" y="1512723"/>
              <a:ext cx="401470" cy="348832"/>
              <a:chOff x="4795394" y="1627567"/>
              <a:chExt cx="635000" cy="551743"/>
            </a:xfrm>
          </p:grpSpPr>
          <p:pic>
            <p:nvPicPr>
              <p:cNvPr id="150" name="Picture 149">
                <a:extLst>
                  <a:ext uri="{FF2B5EF4-FFF2-40B4-BE49-F238E27FC236}">
                    <a16:creationId xmlns:a16="http://schemas.microsoft.com/office/drawing/2014/main" id="{74CCAE86-06D1-E044-9708-628D0546608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95394" y="1824744"/>
                <a:ext cx="635000" cy="354566"/>
              </a:xfrm>
              <a:prstGeom prst="rect">
                <a:avLst/>
              </a:prstGeom>
            </p:spPr>
          </p:pic>
          <p:pic>
            <p:nvPicPr>
              <p:cNvPr id="151" name="Picture 150">
                <a:extLst>
                  <a:ext uri="{FF2B5EF4-FFF2-40B4-BE49-F238E27FC236}">
                    <a16:creationId xmlns:a16="http://schemas.microsoft.com/office/drawing/2014/main" id="{F74AE8EF-D3AD-CA4C-B1CD-A2BB33784E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77097" y="1627567"/>
                <a:ext cx="271593" cy="271593"/>
              </a:xfrm>
              <a:prstGeom prst="rect">
                <a:avLst/>
              </a:prstGeom>
            </p:spPr>
          </p:pic>
        </p:grpSp>
      </p:grpSp>
      <p:grpSp>
        <p:nvGrpSpPr>
          <p:cNvPr id="157" name="Group 156">
            <a:extLst>
              <a:ext uri="{FF2B5EF4-FFF2-40B4-BE49-F238E27FC236}">
                <a16:creationId xmlns:a16="http://schemas.microsoft.com/office/drawing/2014/main" id="{8BE854BB-E602-A749-B29F-C4F91DDB57B2}"/>
              </a:ext>
            </a:extLst>
          </p:cNvPr>
          <p:cNvGrpSpPr/>
          <p:nvPr/>
        </p:nvGrpSpPr>
        <p:grpSpPr>
          <a:xfrm>
            <a:off x="8786728" y="762000"/>
            <a:ext cx="685800" cy="685800"/>
            <a:chOff x="5799460" y="1432112"/>
            <a:chExt cx="597825" cy="597825"/>
          </a:xfrm>
        </p:grpSpPr>
        <p:sp>
          <p:nvSpPr>
            <p:cNvPr id="158" name="Oval 157">
              <a:extLst>
                <a:ext uri="{FF2B5EF4-FFF2-40B4-BE49-F238E27FC236}">
                  <a16:creationId xmlns:a16="http://schemas.microsoft.com/office/drawing/2014/main" id="{108EACDB-B7EB-C742-949C-2701E606189F}"/>
                </a:ext>
              </a:extLst>
            </p:cNvPr>
            <p:cNvSpPr/>
            <p:nvPr/>
          </p:nvSpPr>
          <p:spPr bwMode="auto">
            <a:xfrm>
              <a:off x="5799460" y="1432112"/>
              <a:ext cx="597825" cy="597825"/>
            </a:xfrm>
            <a:prstGeom prst="ellipse">
              <a:avLst/>
            </a:prstGeom>
            <a:solidFill>
              <a:srgbClr val="FFD957"/>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400" b="0" i="0" u="none" strike="noStrike" kern="1200" cap="none" spc="0" normalizeH="0" baseline="0" noProof="0" dirty="0">
                <a:ln>
                  <a:noFill/>
                </a:ln>
                <a:solidFill>
                  <a:srgbClr val="676767"/>
                </a:solidFill>
                <a:effectLst/>
                <a:uLnTx/>
                <a:uFillTx/>
                <a:latin typeface="Arial" panose="020B0604020202020204" pitchFamily="34" charset="0"/>
                <a:ea typeface="ヒラギノ角ゴ ProN W3" charset="0"/>
                <a:cs typeface="Arial" panose="020B0604020202020204" pitchFamily="34" charset="0"/>
                <a:sym typeface="Calibri" charset="0"/>
              </a:endParaRPr>
            </a:p>
          </p:txBody>
        </p:sp>
        <p:grpSp>
          <p:nvGrpSpPr>
            <p:cNvPr id="159" name="Group 158">
              <a:extLst>
                <a:ext uri="{FF2B5EF4-FFF2-40B4-BE49-F238E27FC236}">
                  <a16:creationId xmlns:a16="http://schemas.microsoft.com/office/drawing/2014/main" id="{45D67D67-42CE-074B-9566-189F0C0BD908}"/>
                </a:ext>
              </a:extLst>
            </p:cNvPr>
            <p:cNvGrpSpPr/>
            <p:nvPr/>
          </p:nvGrpSpPr>
          <p:grpSpPr>
            <a:xfrm>
              <a:off x="5892449" y="1512723"/>
              <a:ext cx="401470" cy="348832"/>
              <a:chOff x="4795394" y="1627567"/>
              <a:chExt cx="635000" cy="551743"/>
            </a:xfrm>
          </p:grpSpPr>
          <p:pic>
            <p:nvPicPr>
              <p:cNvPr id="160" name="Picture 159">
                <a:extLst>
                  <a:ext uri="{FF2B5EF4-FFF2-40B4-BE49-F238E27FC236}">
                    <a16:creationId xmlns:a16="http://schemas.microsoft.com/office/drawing/2014/main" id="{19FECECC-C5FF-614A-9AB4-48974647F0E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95394" y="1824744"/>
                <a:ext cx="635000" cy="354566"/>
              </a:xfrm>
              <a:prstGeom prst="rect">
                <a:avLst/>
              </a:prstGeom>
            </p:spPr>
          </p:pic>
          <p:pic>
            <p:nvPicPr>
              <p:cNvPr id="161" name="Picture 160">
                <a:extLst>
                  <a:ext uri="{FF2B5EF4-FFF2-40B4-BE49-F238E27FC236}">
                    <a16:creationId xmlns:a16="http://schemas.microsoft.com/office/drawing/2014/main" id="{0448AA1D-7CB6-7243-BDFC-67B2FF09AA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77097" y="1627567"/>
                <a:ext cx="271593" cy="271593"/>
              </a:xfrm>
              <a:prstGeom prst="rect">
                <a:avLst/>
              </a:prstGeom>
            </p:spPr>
          </p:pic>
        </p:grpSp>
      </p:grpSp>
      <p:sp>
        <p:nvSpPr>
          <p:cNvPr id="75" name="TextBox 74">
            <a:extLst>
              <a:ext uri="{FF2B5EF4-FFF2-40B4-BE49-F238E27FC236}">
                <a16:creationId xmlns:a16="http://schemas.microsoft.com/office/drawing/2014/main" id="{82564C42-0334-FF46-A889-5B2280D7DB65}"/>
              </a:ext>
            </a:extLst>
          </p:cNvPr>
          <p:cNvSpPr txBox="1"/>
          <p:nvPr/>
        </p:nvSpPr>
        <p:spPr>
          <a:xfrm>
            <a:off x="5937530" y="1445307"/>
            <a:ext cx="445838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BU HR and Local EAP stakeholders</a:t>
            </a:r>
          </a:p>
        </p:txBody>
      </p:sp>
      <p:sp>
        <p:nvSpPr>
          <p:cNvPr id="79" name="Rectangle 78">
            <a:extLst>
              <a:ext uri="{FF2B5EF4-FFF2-40B4-BE49-F238E27FC236}">
                <a16:creationId xmlns:a16="http://schemas.microsoft.com/office/drawing/2014/main" id="{3CDFBEE1-51B9-426B-B0F4-0E8EFB5EF9E2}"/>
              </a:ext>
            </a:extLst>
          </p:cNvPr>
          <p:cNvSpPr/>
          <p:nvPr/>
        </p:nvSpPr>
        <p:spPr>
          <a:xfrm>
            <a:off x="380999" y="381000"/>
            <a:ext cx="8077201" cy="954107"/>
          </a:xfrm>
          <a:prstGeom prst="rect">
            <a:avLst/>
          </a:prstGeom>
        </p:spPr>
        <p:txBody>
          <a:bodyPr wrap="square">
            <a:spAutoFit/>
          </a:bodyPr>
          <a:lstStyle/>
          <a:p>
            <a:pPr lvl="0">
              <a:defRPr/>
            </a:pPr>
            <a:r>
              <a:rPr lang="en-CA" sz="2800" dirty="0">
                <a:solidFill>
                  <a:prstClr val="black"/>
                </a:solidFill>
                <a:latin typeface="Arial" panose="020B0604020202020204" pitchFamily="34" charset="0"/>
                <a:cs typeface="Arial" panose="020B0604020202020204" pitchFamily="34" charset="0"/>
              </a:rPr>
              <a:t>Global Governance / </a:t>
            </a:r>
          </a:p>
          <a:p>
            <a:pPr lvl="0">
              <a:defRPr/>
            </a:pPr>
            <a:r>
              <a:rPr lang="en-CA" sz="2800" dirty="0">
                <a:solidFill>
                  <a:prstClr val="black"/>
                </a:solidFill>
                <a:latin typeface="Arial" panose="020B0604020202020204" pitchFamily="34" charset="0"/>
                <a:cs typeface="Arial" panose="020B0604020202020204" pitchFamily="34" charset="0"/>
              </a:rPr>
              <a:t>Customer Support</a:t>
            </a:r>
            <a:endParaRPr lang="en-US" sz="2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203357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Connector 67"/>
          <p:cNvCxnSpPr/>
          <p:nvPr/>
        </p:nvCxnSpPr>
        <p:spPr bwMode="auto">
          <a:xfrm>
            <a:off x="7014853" y="2928276"/>
            <a:ext cx="0" cy="450002"/>
          </a:xfrm>
          <a:prstGeom prst="line">
            <a:avLst/>
          </a:prstGeom>
          <a:blipFill dpi="0" rotWithShape="0">
            <a:blip r:embed="rId3"/>
            <a:srcRect/>
            <a:tile tx="0" ty="0" sx="100000" sy="100000" flip="none" algn="tl"/>
          </a:blipFill>
          <a:ln w="25400" cap="flat" cmpd="sng" algn="ctr">
            <a:solidFill>
              <a:srgbClr val="666666"/>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Elbow Connector 26"/>
          <p:cNvCxnSpPr>
            <a:cxnSpLocks/>
          </p:cNvCxnSpPr>
          <p:nvPr/>
        </p:nvCxnSpPr>
        <p:spPr bwMode="auto">
          <a:xfrm rot="16200000" flipH="1">
            <a:off x="956438" y="3844160"/>
            <a:ext cx="677922" cy="1"/>
          </a:xfrm>
          <a:prstGeom prst="bentConnector3">
            <a:avLst>
              <a:gd name="adj1" fmla="val 50000"/>
            </a:avLst>
          </a:prstGeom>
          <a:blipFill dpi="0" rotWithShape="0">
            <a:blip r:embed="rId3"/>
            <a:srcRect/>
            <a:tile tx="0" ty="0" sx="100000" sy="100000" flip="none" algn="tl"/>
          </a:blipFill>
          <a:ln w="25400" cap="flat" cmpd="sng" algn="ctr">
            <a:solidFill>
              <a:srgbClr val="666666"/>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3" name="Rectangle 72"/>
          <p:cNvSpPr/>
          <p:nvPr/>
        </p:nvSpPr>
        <p:spPr bwMode="auto">
          <a:xfrm>
            <a:off x="1103653" y="5130771"/>
            <a:ext cx="403907" cy="120226"/>
          </a:xfrm>
          <a:prstGeom prst="rect">
            <a:avLst/>
          </a:prstGeom>
          <a:solidFill>
            <a:schemeClr val="bg1"/>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676767"/>
              </a:solidFill>
              <a:effectLst/>
              <a:latin typeface="Calibri" charset="0"/>
              <a:ea typeface="ヒラギノ角ゴ ProN W3" charset="0"/>
              <a:cs typeface="ヒラギノ角ゴ ProN W3" charset="0"/>
              <a:sym typeface="Calibri" charset="0"/>
            </a:endParaRPr>
          </a:p>
        </p:txBody>
      </p:sp>
      <p:sp>
        <p:nvSpPr>
          <p:cNvPr id="23" name="Rectangle 22"/>
          <p:cNvSpPr/>
          <p:nvPr/>
        </p:nvSpPr>
        <p:spPr>
          <a:xfrm>
            <a:off x="68020" y="4807605"/>
            <a:ext cx="2471812" cy="646331"/>
          </a:xfrm>
          <a:prstGeom prst="rect">
            <a:avLst/>
          </a:prstGeom>
        </p:spPr>
        <p:txBody>
          <a:bodyPr wrap="square">
            <a:spAutoFit/>
          </a:bodyPr>
          <a:lstStyle/>
          <a:p>
            <a:pPr algn="ctr"/>
            <a:r>
              <a:rPr lang="en-GB" sz="1200" b="1" dirty="0">
                <a:solidFill>
                  <a:schemeClr val="tx1"/>
                </a:solidFill>
              </a:rPr>
              <a:t>Caterpillar </a:t>
            </a:r>
          </a:p>
          <a:p>
            <a:pPr algn="ctr"/>
            <a:r>
              <a:rPr lang="en-GB" sz="1200" dirty="0"/>
              <a:t>Regional Total Rewards Managers</a:t>
            </a:r>
          </a:p>
          <a:p>
            <a:pPr algn="ctr"/>
            <a:r>
              <a:rPr lang="en-GB" sz="1200" dirty="0">
                <a:solidFill>
                  <a:schemeClr val="tx1"/>
                </a:solidFill>
              </a:rPr>
              <a:t>BU and local HR stakeholders</a:t>
            </a:r>
          </a:p>
        </p:txBody>
      </p:sp>
      <p:pic>
        <p:nvPicPr>
          <p:cNvPr id="24" name="Picture 2" descr="https://www.webheadtech.com/Portals/0/Images/Icons/Grey/icon-3people.png"/>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56837" y="4279966"/>
            <a:ext cx="694179" cy="520634"/>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5843030" y="2250566"/>
            <a:ext cx="2471815" cy="830997"/>
          </a:xfrm>
          <a:prstGeom prst="rect">
            <a:avLst/>
          </a:prstGeom>
          <a:noFill/>
        </p:spPr>
        <p:txBody>
          <a:bodyPr wrap="square" rtlCol="0">
            <a:spAutoFit/>
          </a:bodyPr>
          <a:lstStyle/>
          <a:p>
            <a:pPr algn="ctr"/>
            <a:r>
              <a:rPr lang="en-CA" sz="1200" b="1" dirty="0">
                <a:solidFill>
                  <a:schemeClr val="tx1"/>
                </a:solidFill>
              </a:rPr>
              <a:t>Christine Walanka</a:t>
            </a:r>
          </a:p>
          <a:p>
            <a:pPr algn="ctr"/>
            <a:r>
              <a:rPr lang="en-CA" sz="1200" dirty="0">
                <a:solidFill>
                  <a:schemeClr val="tx1"/>
                </a:solidFill>
              </a:rPr>
              <a:t>Director, Global Customer Success</a:t>
            </a:r>
          </a:p>
          <a:p>
            <a:pPr algn="ctr"/>
            <a:r>
              <a:rPr lang="en-CA" sz="1200" dirty="0">
                <a:solidFill>
                  <a:prstClr val="black"/>
                </a:solidFill>
                <a:latin typeface="Arial" panose="020B0604020202020204" pitchFamily="34" charset="0"/>
                <a:cs typeface="Arial" panose="020B0604020202020204" pitchFamily="34" charset="0"/>
                <a:hlinkClick r:id="rId5"/>
              </a:rPr>
              <a:t>cwalanka@morneaushepell.com</a:t>
            </a:r>
            <a:endParaRPr lang="en-CA" sz="1200" dirty="0">
              <a:solidFill>
                <a:prstClr val="black"/>
              </a:solidFill>
              <a:latin typeface="Arial" panose="020B0604020202020204" pitchFamily="34" charset="0"/>
              <a:cs typeface="Arial" panose="020B0604020202020204" pitchFamily="34" charset="0"/>
            </a:endParaRPr>
          </a:p>
          <a:p>
            <a:pPr algn="ctr"/>
            <a:endParaRPr lang="en-US" sz="1200" dirty="0">
              <a:solidFill>
                <a:schemeClr val="tx1"/>
              </a:solidFill>
            </a:endParaRPr>
          </a:p>
        </p:txBody>
      </p:sp>
      <p:sp>
        <p:nvSpPr>
          <p:cNvPr id="66" name="Rectangle 65"/>
          <p:cNvSpPr/>
          <p:nvPr/>
        </p:nvSpPr>
        <p:spPr bwMode="auto">
          <a:xfrm>
            <a:off x="5358507" y="1219200"/>
            <a:ext cx="3491443" cy="1709076"/>
          </a:xfrm>
          <a:prstGeom prst="rect">
            <a:avLst/>
          </a:prstGeom>
          <a:noFill/>
          <a:ln w="12700" cap="flat" cmpd="sng" algn="ctr">
            <a:solidFill>
              <a:srgbClr val="9E3D96"/>
            </a:solidFill>
            <a:prstDash val="lg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676767"/>
              </a:solidFill>
              <a:effectLst/>
              <a:latin typeface="Calibri" charset="0"/>
              <a:ea typeface="ヒラギノ角ゴ ProN W3" charset="0"/>
              <a:cs typeface="ヒラギノ角ゴ ProN W3" charset="0"/>
              <a:sym typeface="Calibri" charset="0"/>
            </a:endParaRPr>
          </a:p>
        </p:txBody>
      </p:sp>
      <p:sp>
        <p:nvSpPr>
          <p:cNvPr id="74" name="TextBox 73"/>
          <p:cNvSpPr txBox="1"/>
          <p:nvPr/>
        </p:nvSpPr>
        <p:spPr>
          <a:xfrm>
            <a:off x="130922" y="2304871"/>
            <a:ext cx="2471812" cy="1015663"/>
          </a:xfrm>
          <a:prstGeom prst="rect">
            <a:avLst/>
          </a:prstGeom>
          <a:noFill/>
        </p:spPr>
        <p:txBody>
          <a:bodyPr wrap="square" rtlCol="0">
            <a:spAutoFit/>
          </a:bodyPr>
          <a:lstStyle/>
          <a:p>
            <a:pPr lvl="0" algn="ctr">
              <a:defRPr/>
            </a:pPr>
            <a:r>
              <a:rPr lang="en-US" sz="1200" b="1" dirty="0">
                <a:solidFill>
                  <a:prstClr val="black"/>
                </a:solidFill>
                <a:cs typeface="Arial" panose="020B0604020202020204" pitchFamily="34" charset="0"/>
              </a:rPr>
              <a:t>Dr. John Pompe</a:t>
            </a:r>
          </a:p>
          <a:p>
            <a:pPr lvl="0" algn="ctr">
              <a:defRPr/>
            </a:pPr>
            <a:r>
              <a:rPr lang="en-US" sz="1200" dirty="0">
                <a:solidFill>
                  <a:prstClr val="black"/>
                </a:solidFill>
                <a:cs typeface="Arial" panose="020B0604020202020204" pitchFamily="34" charset="0"/>
              </a:rPr>
              <a:t>Global </a:t>
            </a:r>
            <a:r>
              <a:rPr lang="en-US" sz="1200" dirty="0" err="1">
                <a:solidFill>
                  <a:prstClr val="black"/>
                </a:solidFill>
                <a:cs typeface="Arial" panose="020B0604020202020204" pitchFamily="34" charset="0"/>
              </a:rPr>
              <a:t>Mgr</a:t>
            </a:r>
            <a:r>
              <a:rPr lang="en-US" sz="1200" dirty="0">
                <a:solidFill>
                  <a:prstClr val="black"/>
                </a:solidFill>
                <a:cs typeface="Arial" panose="020B0604020202020204" pitchFamily="34" charset="0"/>
              </a:rPr>
              <a:t>, EAP and Employee Health Programs, Caterpillar Inc.</a:t>
            </a:r>
          </a:p>
          <a:p>
            <a:pPr lvl="0" algn="ctr">
              <a:defRPr/>
            </a:pPr>
            <a:r>
              <a:rPr lang="en-US" sz="1200" dirty="0">
                <a:solidFill>
                  <a:prstClr val="black"/>
                </a:solidFill>
                <a:cs typeface="Arial" panose="020B0604020202020204" pitchFamily="34" charset="0"/>
                <a:hlinkClick r:id="rId6"/>
              </a:rPr>
              <a:t>pompejc@cat.com</a:t>
            </a:r>
            <a:endParaRPr lang="en-US" sz="1200" dirty="0">
              <a:solidFill>
                <a:prstClr val="black"/>
              </a:solidFill>
              <a:cs typeface="Arial" panose="020B0604020202020204" pitchFamily="34" charset="0"/>
            </a:endParaRPr>
          </a:p>
          <a:p>
            <a:pPr algn="ctr"/>
            <a:endParaRPr lang="en-US" sz="1200" b="1" dirty="0">
              <a:solidFill>
                <a:schemeClr val="tx1"/>
              </a:solidFill>
            </a:endParaRPr>
          </a:p>
        </p:txBody>
      </p:sp>
      <p:cxnSp>
        <p:nvCxnSpPr>
          <p:cNvPr id="3" name="Straight Arrow Connector 2"/>
          <p:cNvCxnSpPr>
            <a:cxnSpLocks/>
          </p:cNvCxnSpPr>
          <p:nvPr/>
        </p:nvCxnSpPr>
        <p:spPr bwMode="auto">
          <a:xfrm>
            <a:off x="2095603" y="2057400"/>
            <a:ext cx="3084152" cy="0"/>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triangle"/>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46" name="Picture 2" descr="C:\Users\cwalanka\Pictures\CW Headshot3_B&amp;W.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64531" y="1356974"/>
            <a:ext cx="900643" cy="86451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0" name="Picture 2" descr="C:\Users\cwalanka\Pictures\BP.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6062" y="4513276"/>
            <a:ext cx="789088" cy="719658"/>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1" name="Picture 3" descr="C:\Users\cwalanka\Pictures\A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46062" y="3505200"/>
            <a:ext cx="789088" cy="746311"/>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Picture 4" descr="C:\Users\cwalanka\Pictures\YL.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4550" y="4038600"/>
            <a:ext cx="800350" cy="737721"/>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4770060" y="4575200"/>
            <a:ext cx="2555889" cy="1015663"/>
          </a:xfrm>
          <a:prstGeom prst="rect">
            <a:avLst/>
          </a:prstGeom>
        </p:spPr>
        <p:txBody>
          <a:bodyPr wrap="square">
            <a:spAutoFit/>
          </a:bodyPr>
          <a:lstStyle/>
          <a:p>
            <a:pPr lvl="0" algn="ctr"/>
            <a:r>
              <a:rPr lang="en-CA" sz="1200" b="1" dirty="0">
                <a:solidFill>
                  <a:srgbClr val="000000"/>
                </a:solidFill>
              </a:rPr>
              <a:t>Ben Peters</a:t>
            </a:r>
          </a:p>
          <a:p>
            <a:pPr lvl="0" algn="ctr"/>
            <a:r>
              <a:rPr lang="en-CA" sz="1200" dirty="0">
                <a:solidFill>
                  <a:srgbClr val="000000"/>
                </a:solidFill>
              </a:rPr>
              <a:t>Senior Customer Success Manager, </a:t>
            </a:r>
          </a:p>
          <a:p>
            <a:pPr lvl="0" algn="ctr"/>
            <a:r>
              <a:rPr lang="en-CA" sz="1200" dirty="0">
                <a:solidFill>
                  <a:srgbClr val="000000"/>
                </a:solidFill>
              </a:rPr>
              <a:t>EMEA (based in UK)</a:t>
            </a:r>
          </a:p>
          <a:p>
            <a:pPr algn="ctr"/>
            <a:r>
              <a:rPr lang="en-CA" sz="1200" dirty="0">
                <a:solidFill>
                  <a:prstClr val="black"/>
                </a:solidFill>
                <a:latin typeface="Arial" panose="020B0604020202020204" pitchFamily="34" charset="0"/>
                <a:cs typeface="Arial" panose="020B0604020202020204" pitchFamily="34" charset="0"/>
                <a:hlinkClick r:id="rId11"/>
              </a:rPr>
              <a:t>bpeters@morneaushepell.com</a:t>
            </a:r>
            <a:endParaRPr lang="en-US" sz="1200" dirty="0">
              <a:solidFill>
                <a:prstClr val="black"/>
              </a:solidFill>
              <a:latin typeface="Arial" panose="020B0604020202020204" pitchFamily="34" charset="0"/>
              <a:cs typeface="Arial" panose="020B0604020202020204" pitchFamily="34" charset="0"/>
            </a:endParaRPr>
          </a:p>
          <a:p>
            <a:pPr lvl="0" algn="ctr"/>
            <a:endParaRPr lang="en-CA" sz="1200" dirty="0">
              <a:solidFill>
                <a:srgbClr val="000000"/>
              </a:solidFill>
            </a:endParaRPr>
          </a:p>
        </p:txBody>
      </p:sp>
      <p:sp>
        <p:nvSpPr>
          <p:cNvPr id="9" name="Rectangle 8"/>
          <p:cNvSpPr/>
          <p:nvPr/>
        </p:nvSpPr>
        <p:spPr>
          <a:xfrm>
            <a:off x="4811350" y="3537710"/>
            <a:ext cx="2413271" cy="1015663"/>
          </a:xfrm>
          <a:prstGeom prst="rect">
            <a:avLst/>
          </a:prstGeom>
        </p:spPr>
        <p:txBody>
          <a:bodyPr wrap="square">
            <a:spAutoFit/>
          </a:bodyPr>
          <a:lstStyle/>
          <a:p>
            <a:pPr lvl="0" algn="ctr"/>
            <a:r>
              <a:rPr lang="en-CA" sz="1200" b="1" dirty="0">
                <a:solidFill>
                  <a:srgbClr val="000000"/>
                </a:solidFill>
              </a:rPr>
              <a:t>Aakanksha Gupta</a:t>
            </a:r>
          </a:p>
          <a:p>
            <a:pPr lvl="0" algn="ctr"/>
            <a:r>
              <a:rPr lang="en-CA" sz="1200" dirty="0">
                <a:solidFill>
                  <a:srgbClr val="000000"/>
                </a:solidFill>
              </a:rPr>
              <a:t>Customer Success Representative, </a:t>
            </a:r>
          </a:p>
          <a:p>
            <a:pPr lvl="0" algn="ctr"/>
            <a:r>
              <a:rPr lang="en-CA" sz="1200" dirty="0">
                <a:solidFill>
                  <a:srgbClr val="000000"/>
                </a:solidFill>
              </a:rPr>
              <a:t>APAC (based in India)</a:t>
            </a:r>
            <a:r>
              <a:rPr lang="en-CA" sz="1200" dirty="0">
                <a:solidFill>
                  <a:prstClr val="black"/>
                </a:solidFill>
                <a:latin typeface="Arial" panose="020B0604020202020204" pitchFamily="34" charset="0"/>
                <a:cs typeface="Arial" panose="020B0604020202020204" pitchFamily="34" charset="0"/>
                <a:hlinkClick r:id="rId12"/>
              </a:rPr>
              <a:t> agupta@morneaushepell.com</a:t>
            </a:r>
            <a:endParaRPr lang="en-US" sz="1200" dirty="0">
              <a:solidFill>
                <a:prstClr val="black"/>
              </a:solidFill>
              <a:latin typeface="Arial" panose="020B0604020202020204" pitchFamily="34" charset="0"/>
              <a:cs typeface="Arial" panose="020B0604020202020204" pitchFamily="34" charset="0"/>
            </a:endParaRPr>
          </a:p>
          <a:p>
            <a:pPr lvl="0" algn="ctr"/>
            <a:endParaRPr lang="en-CA" sz="1200" dirty="0">
              <a:solidFill>
                <a:srgbClr val="000000"/>
              </a:solidFill>
            </a:endParaRPr>
          </a:p>
        </p:txBody>
      </p:sp>
      <p:sp>
        <p:nvSpPr>
          <p:cNvPr id="11" name="Rectangle 10"/>
          <p:cNvSpPr/>
          <p:nvPr/>
        </p:nvSpPr>
        <p:spPr>
          <a:xfrm>
            <a:off x="8354900" y="3930442"/>
            <a:ext cx="2259883" cy="1200329"/>
          </a:xfrm>
          <a:prstGeom prst="rect">
            <a:avLst/>
          </a:prstGeom>
        </p:spPr>
        <p:txBody>
          <a:bodyPr wrap="square">
            <a:spAutoFit/>
          </a:bodyPr>
          <a:lstStyle/>
          <a:p>
            <a:pPr lvl="0" algn="ctr"/>
            <a:r>
              <a:rPr lang="en-CA" sz="1200" b="1" dirty="0">
                <a:solidFill>
                  <a:srgbClr val="000000"/>
                </a:solidFill>
              </a:rPr>
              <a:t>Yesenia Limon</a:t>
            </a:r>
          </a:p>
          <a:p>
            <a:pPr lvl="0" algn="ctr"/>
            <a:r>
              <a:rPr lang="en-CA" sz="1200" dirty="0">
                <a:solidFill>
                  <a:srgbClr val="000000"/>
                </a:solidFill>
              </a:rPr>
              <a:t>Customer Success Manager, </a:t>
            </a:r>
          </a:p>
          <a:p>
            <a:pPr lvl="0" algn="ctr"/>
            <a:r>
              <a:rPr lang="en-CA" sz="1200" dirty="0">
                <a:solidFill>
                  <a:srgbClr val="000000"/>
                </a:solidFill>
              </a:rPr>
              <a:t>US/LATAM</a:t>
            </a:r>
          </a:p>
          <a:p>
            <a:pPr lvl="0" algn="ctr"/>
            <a:r>
              <a:rPr lang="en-CA" sz="1200" dirty="0">
                <a:solidFill>
                  <a:srgbClr val="000000"/>
                </a:solidFill>
              </a:rPr>
              <a:t>(based in North America)</a:t>
            </a:r>
          </a:p>
          <a:p>
            <a:pPr algn="ctr"/>
            <a:r>
              <a:rPr lang="en-CA" sz="1200" dirty="0">
                <a:solidFill>
                  <a:prstClr val="black"/>
                </a:solidFill>
                <a:latin typeface="Arial" panose="020B0604020202020204" pitchFamily="34" charset="0"/>
                <a:cs typeface="Arial" panose="020B0604020202020204" pitchFamily="34" charset="0"/>
                <a:hlinkClick r:id="rId13"/>
              </a:rPr>
              <a:t>ylimon@morneaushepell.com</a:t>
            </a:r>
            <a:endParaRPr lang="en-US" sz="1200" dirty="0">
              <a:solidFill>
                <a:prstClr val="black"/>
              </a:solidFill>
              <a:latin typeface="Arial" panose="020B0604020202020204" pitchFamily="34" charset="0"/>
              <a:cs typeface="Arial" panose="020B0604020202020204" pitchFamily="34" charset="0"/>
            </a:endParaRPr>
          </a:p>
          <a:p>
            <a:pPr lvl="0" algn="ctr"/>
            <a:endParaRPr lang="en-US" sz="1200" dirty="0">
              <a:solidFill>
                <a:srgbClr val="000000"/>
              </a:solidFill>
            </a:endParaRPr>
          </a:p>
        </p:txBody>
      </p:sp>
      <p:sp>
        <p:nvSpPr>
          <p:cNvPr id="69" name="Rectangle 68"/>
          <p:cNvSpPr/>
          <p:nvPr/>
        </p:nvSpPr>
        <p:spPr bwMode="auto">
          <a:xfrm>
            <a:off x="3657600" y="3351965"/>
            <a:ext cx="6957183" cy="2210636"/>
          </a:xfrm>
          <a:prstGeom prst="rect">
            <a:avLst/>
          </a:prstGeom>
          <a:noFill/>
          <a:ln w="12700" cap="flat" cmpd="sng" algn="ctr">
            <a:solidFill>
              <a:srgbClr val="9E3D96"/>
            </a:solidFill>
            <a:prstDash val="lg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676767"/>
              </a:solidFill>
              <a:effectLst/>
              <a:latin typeface="Calibri" charset="0"/>
              <a:ea typeface="ヒラギノ角ゴ ProN W3" charset="0"/>
              <a:cs typeface="ヒラギノ角ゴ ProN W3" charset="0"/>
              <a:sym typeface="Calibri" charset="0"/>
            </a:endParaRPr>
          </a:p>
        </p:txBody>
      </p:sp>
      <p:cxnSp>
        <p:nvCxnSpPr>
          <p:cNvPr id="70" name="Straight Arrow Connector 69"/>
          <p:cNvCxnSpPr>
            <a:cxnSpLocks/>
          </p:cNvCxnSpPr>
          <p:nvPr/>
        </p:nvCxnSpPr>
        <p:spPr bwMode="auto">
          <a:xfrm>
            <a:off x="1905000" y="4513276"/>
            <a:ext cx="1676400" cy="17330"/>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triangle"/>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7" name="Picture 6" descr="A person wearing a suit and tie&#10;&#10;Description generated with very high confidence">
            <a:extLst>
              <a:ext uri="{FF2B5EF4-FFF2-40B4-BE49-F238E27FC236}">
                <a16:creationId xmlns:a16="http://schemas.microsoft.com/office/drawing/2014/main" id="{BFC5E57C-E939-43A8-BC89-0CA46104C3EC}"/>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5649" t="15564" r="23042" b="16000"/>
          <a:stretch/>
        </p:blipFill>
        <p:spPr>
          <a:xfrm>
            <a:off x="876225" y="1406293"/>
            <a:ext cx="900821" cy="864513"/>
          </a:xfrm>
          <a:prstGeom prst="rect">
            <a:avLst/>
          </a:prstGeom>
          <a:ln>
            <a:solidFill>
              <a:schemeClr val="tx1"/>
            </a:solidFill>
          </a:ln>
          <a:effectLst>
            <a:outerShdw blurRad="50800" dist="38100" dir="2700000" algn="tl" rotWithShape="0">
              <a:prstClr val="black">
                <a:alpha val="40000"/>
              </a:prstClr>
            </a:outerShdw>
          </a:effectLst>
        </p:spPr>
      </p:pic>
      <p:sp>
        <p:nvSpPr>
          <p:cNvPr id="22" name="Rectangle 21">
            <a:extLst>
              <a:ext uri="{FF2B5EF4-FFF2-40B4-BE49-F238E27FC236}">
                <a16:creationId xmlns:a16="http://schemas.microsoft.com/office/drawing/2014/main" id="{EA5BD4A7-933D-4337-8ADF-0AC47B76F2F3}"/>
              </a:ext>
            </a:extLst>
          </p:cNvPr>
          <p:cNvSpPr/>
          <p:nvPr/>
        </p:nvSpPr>
        <p:spPr>
          <a:xfrm>
            <a:off x="380999" y="381000"/>
            <a:ext cx="9448801" cy="523220"/>
          </a:xfrm>
          <a:prstGeom prst="rect">
            <a:avLst/>
          </a:prstGeom>
        </p:spPr>
        <p:txBody>
          <a:bodyPr wrap="square">
            <a:spAutoFit/>
          </a:bodyPr>
          <a:lstStyle/>
          <a:p>
            <a:pPr lvl="0">
              <a:defRPr/>
            </a:pPr>
            <a:r>
              <a:rPr lang="en-CA" sz="2800" dirty="0">
                <a:solidFill>
                  <a:prstClr val="black"/>
                </a:solidFill>
                <a:latin typeface="Arial" panose="020B0604020202020204" pitchFamily="34" charset="0"/>
                <a:cs typeface="Arial" panose="020B0604020202020204" pitchFamily="34" charset="0"/>
              </a:rPr>
              <a:t>Global Governance / Customer Support</a:t>
            </a:r>
            <a:endParaRPr lang="en-US" sz="2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88812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B965BA7-1C7C-4806-890D-DC055618BD0D}"/>
              </a:ext>
            </a:extLst>
          </p:cNvPr>
          <p:cNvSpPr txBox="1">
            <a:spLocks/>
          </p:cNvSpPr>
          <p:nvPr/>
        </p:nvSpPr>
        <p:spPr bwMode="auto">
          <a:xfrm>
            <a:off x="457200" y="533400"/>
            <a:ext cx="108981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42900">
              <a:lnSpc>
                <a:spcPct val="90000"/>
              </a:lnSpc>
              <a:spcBef>
                <a:spcPts val="1000"/>
              </a:spcBef>
              <a:buFont typeface="Arial" panose="020B0604020202020204" pitchFamily="34" charset="0"/>
              <a:buChar char="•"/>
              <a:defRPr sz="2800">
                <a:solidFill>
                  <a:schemeClr val="tx1"/>
                </a:solidFill>
                <a:latin typeface="Arial Narrow" panose="020B0606020202030204" pitchFamily="34" charset="0"/>
              </a:defRPr>
            </a:lvl1pPr>
            <a:lvl2pPr marL="742950" indent="-285750" defTabSz="342900">
              <a:lnSpc>
                <a:spcPct val="90000"/>
              </a:lnSpc>
              <a:spcBef>
                <a:spcPts val="500"/>
              </a:spcBef>
              <a:buFont typeface="Arial Narrow" panose="020B0606020202030204" pitchFamily="34" charset="0"/>
              <a:buChar char="−"/>
              <a:defRPr sz="2400">
                <a:solidFill>
                  <a:schemeClr val="tx1"/>
                </a:solidFill>
                <a:latin typeface="Arial Narrow" panose="020B0606020202030204" pitchFamily="34" charset="0"/>
              </a:defRPr>
            </a:lvl2pPr>
            <a:lvl3pPr marL="1143000" indent="-228600" defTabSz="342900">
              <a:lnSpc>
                <a:spcPct val="90000"/>
              </a:lnSpc>
              <a:spcBef>
                <a:spcPts val="500"/>
              </a:spcBef>
              <a:buFont typeface="Wingdings" panose="05000000000000000000" pitchFamily="2" charset="2"/>
              <a:buChar char="§"/>
              <a:defRPr sz="2000">
                <a:solidFill>
                  <a:schemeClr val="tx1"/>
                </a:solidFill>
                <a:latin typeface="Arial Narrow" panose="020B0606020202030204" pitchFamily="34" charset="0"/>
              </a:defRPr>
            </a:lvl3pPr>
            <a:lvl4pPr marL="1600200" indent="-228600" defTabSz="342900">
              <a:lnSpc>
                <a:spcPct val="90000"/>
              </a:lnSpc>
              <a:spcBef>
                <a:spcPts val="500"/>
              </a:spcBef>
              <a:buFont typeface="Arial Narrow" panose="020B0606020202030204" pitchFamily="34" charset="0"/>
              <a:buChar char="−"/>
              <a:defRPr>
                <a:solidFill>
                  <a:schemeClr val="tx1"/>
                </a:solidFill>
                <a:latin typeface="Arial Narrow" panose="020B0606020202030204" pitchFamily="34" charset="0"/>
              </a:defRPr>
            </a:lvl4pPr>
            <a:lvl5pPr marL="2057400" indent="-228600" defTabSz="342900">
              <a:lnSpc>
                <a:spcPct val="90000"/>
              </a:lnSpc>
              <a:spcBef>
                <a:spcPts val="500"/>
              </a:spcBef>
              <a:buFont typeface="Arial" panose="020B0604020202020204" pitchFamily="34" charset="0"/>
              <a:buChar char="•"/>
              <a:defRPr>
                <a:solidFill>
                  <a:schemeClr val="tx1"/>
                </a:solidFill>
                <a:latin typeface="Arial Narrow" panose="020B0606020202030204" pitchFamily="34" charset="0"/>
              </a:defRPr>
            </a:lvl5pPr>
            <a:lvl6pPr marL="2514600" indent="-228600" defTabSz="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6pPr>
            <a:lvl7pPr marL="2971800" indent="-228600" defTabSz="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7pPr>
            <a:lvl8pPr marL="3429000" indent="-228600" defTabSz="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8pPr>
            <a:lvl9pPr marL="3886200" indent="-228600" defTabSz="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9pPr>
          </a:lstStyle>
          <a:p>
            <a:pPr marL="0" marR="0" lvl="0" indent="0" algn="l" defTabSz="3429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Leaders play an important role</a:t>
            </a:r>
            <a:endPar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5" name="Diagram 4">
            <a:extLst>
              <a:ext uri="{FF2B5EF4-FFF2-40B4-BE49-F238E27FC236}">
                <a16:creationId xmlns:a16="http://schemas.microsoft.com/office/drawing/2014/main" id="{6FE58519-4865-4597-9C78-063A615F2045}"/>
              </a:ext>
            </a:extLst>
          </p:cNvPr>
          <p:cNvGraphicFramePr/>
          <p:nvPr>
            <p:extLst>
              <p:ext uri="{D42A27DB-BD31-4B8C-83A1-F6EECF244321}">
                <p14:modId xmlns:p14="http://schemas.microsoft.com/office/powerpoint/2010/main" val="3921620102"/>
              </p:ext>
            </p:extLst>
          </p:nvPr>
        </p:nvGraphicFramePr>
        <p:xfrm>
          <a:off x="457200" y="1600200"/>
          <a:ext cx="11057238" cy="2254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4756" name="Content Placeholder 3">
            <a:extLst>
              <a:ext uri="{FF2B5EF4-FFF2-40B4-BE49-F238E27FC236}">
                <a16:creationId xmlns:a16="http://schemas.microsoft.com/office/drawing/2014/main" id="{F65F0262-FDD0-4056-9A26-5B47728B1B35}"/>
              </a:ext>
            </a:extLst>
          </p:cNvPr>
          <p:cNvSpPr txBox="1">
            <a:spLocks/>
          </p:cNvSpPr>
          <p:nvPr/>
        </p:nvSpPr>
        <p:spPr bwMode="auto">
          <a:xfrm>
            <a:off x="1371600" y="3733800"/>
            <a:ext cx="21399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Narrow" panose="020B0606020202030204" pitchFamily="34" charset="0"/>
              </a:defRPr>
            </a:lvl1pPr>
            <a:lvl2pPr>
              <a:lnSpc>
                <a:spcPct val="90000"/>
              </a:lnSpc>
              <a:spcBef>
                <a:spcPts val="500"/>
              </a:spcBef>
              <a:buFont typeface="Arial Narrow" panose="020B0606020202030204" pitchFamily="34" charset="0"/>
              <a:buChar char="−"/>
              <a:defRPr sz="2400">
                <a:solidFill>
                  <a:schemeClr val="tx1"/>
                </a:solidFill>
                <a:latin typeface="Arial Narrow" panose="020B0606020202030204" pitchFamily="34" charset="0"/>
              </a:defRPr>
            </a:lvl2pPr>
            <a:lvl3pPr marL="1143000" indent="-228600">
              <a:lnSpc>
                <a:spcPct val="90000"/>
              </a:lnSpc>
              <a:spcBef>
                <a:spcPts val="500"/>
              </a:spcBef>
              <a:buFont typeface="Wingdings" panose="05000000000000000000" pitchFamily="2" charset="2"/>
              <a:buChar char="§"/>
              <a:defRPr sz="2000">
                <a:solidFill>
                  <a:schemeClr val="tx1"/>
                </a:solidFill>
                <a:latin typeface="Arial Narrow" panose="020B0606020202030204" pitchFamily="34" charset="0"/>
              </a:defRPr>
            </a:lvl3pPr>
            <a:lvl4pPr marL="1600200" indent="-228600">
              <a:lnSpc>
                <a:spcPct val="90000"/>
              </a:lnSpc>
              <a:spcBef>
                <a:spcPts val="500"/>
              </a:spcBef>
              <a:buFont typeface="Arial Narrow" panose="020B0606020202030204" pitchFamily="34" charset="0"/>
              <a:buChar char="−"/>
              <a:defRPr>
                <a:solidFill>
                  <a:schemeClr val="tx1"/>
                </a:solidFill>
                <a:latin typeface="Arial Narrow" panose="020B0606020202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Narrow" panose="020B0606020202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Champion</a:t>
            </a: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Healthy, productive behaviors; the importance of self-care; and the value of the EAP.</a:t>
            </a: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6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90000"/>
              </a:lnSpc>
              <a:spcBef>
                <a:spcPts val="500"/>
              </a:spcBef>
              <a:spcAft>
                <a:spcPct val="0"/>
              </a:spcAft>
              <a:buClrTx/>
              <a:buSzTx/>
              <a:buFont typeface="Arial" panose="020B0604020202020204" pitchFamily="34" charset="0"/>
              <a:buNone/>
              <a:tabLst/>
              <a:defRPr/>
            </a:pPr>
            <a:endParaRPr kumimoji="0" lang="en-US" altLang="en-US" sz="16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4757" name="Content Placeholder 3">
            <a:extLst>
              <a:ext uri="{FF2B5EF4-FFF2-40B4-BE49-F238E27FC236}">
                <a16:creationId xmlns:a16="http://schemas.microsoft.com/office/drawing/2014/main" id="{77FCC640-758C-4D4C-BC89-88B573731F55}"/>
              </a:ext>
            </a:extLst>
          </p:cNvPr>
          <p:cNvSpPr txBox="1">
            <a:spLocks/>
          </p:cNvSpPr>
          <p:nvPr/>
        </p:nvSpPr>
        <p:spPr bwMode="auto">
          <a:xfrm>
            <a:off x="3733800" y="3733800"/>
            <a:ext cx="2209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Narrow" panose="020B0606020202030204" pitchFamily="34" charset="0"/>
              </a:defRPr>
            </a:lvl1pPr>
            <a:lvl2pPr>
              <a:lnSpc>
                <a:spcPct val="90000"/>
              </a:lnSpc>
              <a:spcBef>
                <a:spcPts val="500"/>
              </a:spcBef>
              <a:buFont typeface="Arial Narrow" panose="020B0606020202030204" pitchFamily="34" charset="0"/>
              <a:buChar char="−"/>
              <a:defRPr sz="2400">
                <a:solidFill>
                  <a:schemeClr val="tx1"/>
                </a:solidFill>
                <a:latin typeface="Arial Narrow" panose="020B0606020202030204" pitchFamily="34" charset="0"/>
              </a:defRPr>
            </a:lvl2pPr>
            <a:lvl3pPr marL="1143000" indent="-228600">
              <a:lnSpc>
                <a:spcPct val="90000"/>
              </a:lnSpc>
              <a:spcBef>
                <a:spcPts val="500"/>
              </a:spcBef>
              <a:buFont typeface="Wingdings" panose="05000000000000000000" pitchFamily="2" charset="2"/>
              <a:buChar char="§"/>
              <a:defRPr sz="2000">
                <a:solidFill>
                  <a:schemeClr val="tx1"/>
                </a:solidFill>
                <a:latin typeface="Arial Narrow" panose="020B0606020202030204" pitchFamily="34" charset="0"/>
              </a:defRPr>
            </a:lvl3pPr>
            <a:lvl4pPr marL="1600200" indent="-228600">
              <a:lnSpc>
                <a:spcPct val="90000"/>
              </a:lnSpc>
              <a:spcBef>
                <a:spcPts val="500"/>
              </a:spcBef>
              <a:buFont typeface="Arial Narrow" panose="020B0606020202030204" pitchFamily="34" charset="0"/>
              <a:buChar char="−"/>
              <a:defRPr>
                <a:solidFill>
                  <a:schemeClr val="tx1"/>
                </a:solidFill>
                <a:latin typeface="Arial Narrow" panose="020B0606020202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Narrow" panose="020B0606020202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Support</a:t>
            </a: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When employees struggle with personal or health related issues</a:t>
            </a: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6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90000"/>
              </a:lnSpc>
              <a:spcBef>
                <a:spcPts val="500"/>
              </a:spcBef>
              <a:spcAft>
                <a:spcPct val="0"/>
              </a:spcAft>
              <a:buClrTx/>
              <a:buSzTx/>
              <a:buFont typeface="Arial" panose="020B0604020202020204" pitchFamily="34" charset="0"/>
              <a:buNone/>
              <a:tabLst/>
              <a:defRPr/>
            </a:pPr>
            <a:endParaRPr kumimoji="0" lang="en-US" altLang="en-US" sz="16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4758" name="Content Placeholder 3">
            <a:extLst>
              <a:ext uri="{FF2B5EF4-FFF2-40B4-BE49-F238E27FC236}">
                <a16:creationId xmlns:a16="http://schemas.microsoft.com/office/drawing/2014/main" id="{FF737C94-C5D2-4105-95D1-C93DB905CE5C}"/>
              </a:ext>
            </a:extLst>
          </p:cNvPr>
          <p:cNvSpPr txBox="1">
            <a:spLocks/>
          </p:cNvSpPr>
          <p:nvPr/>
        </p:nvSpPr>
        <p:spPr bwMode="auto">
          <a:xfrm>
            <a:off x="6248400" y="3733800"/>
            <a:ext cx="2209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Narrow" panose="020B0606020202030204" pitchFamily="34" charset="0"/>
              </a:defRPr>
            </a:lvl1pPr>
            <a:lvl2pPr>
              <a:lnSpc>
                <a:spcPct val="90000"/>
              </a:lnSpc>
              <a:spcBef>
                <a:spcPts val="500"/>
              </a:spcBef>
              <a:buFont typeface="Arial Narrow" panose="020B0606020202030204" pitchFamily="34" charset="0"/>
              <a:buChar char="−"/>
              <a:defRPr sz="2400">
                <a:solidFill>
                  <a:schemeClr val="tx1"/>
                </a:solidFill>
                <a:latin typeface="Arial Narrow" panose="020B0606020202030204" pitchFamily="34" charset="0"/>
              </a:defRPr>
            </a:lvl2pPr>
            <a:lvl3pPr marL="1143000" indent="-228600">
              <a:lnSpc>
                <a:spcPct val="90000"/>
              </a:lnSpc>
              <a:spcBef>
                <a:spcPts val="500"/>
              </a:spcBef>
              <a:buFont typeface="Wingdings" panose="05000000000000000000" pitchFamily="2" charset="2"/>
              <a:buChar char="§"/>
              <a:defRPr sz="2000">
                <a:solidFill>
                  <a:schemeClr val="tx1"/>
                </a:solidFill>
                <a:latin typeface="Arial Narrow" panose="020B0606020202030204" pitchFamily="34" charset="0"/>
              </a:defRPr>
            </a:lvl3pPr>
            <a:lvl4pPr marL="1600200" indent="-228600">
              <a:lnSpc>
                <a:spcPct val="90000"/>
              </a:lnSpc>
              <a:spcBef>
                <a:spcPts val="500"/>
              </a:spcBef>
              <a:buFont typeface="Arial Narrow" panose="020B0606020202030204" pitchFamily="34" charset="0"/>
              <a:buChar char="−"/>
              <a:defRPr>
                <a:solidFill>
                  <a:schemeClr val="tx1"/>
                </a:solidFill>
                <a:latin typeface="Arial Narrow" panose="020B0606020202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Narrow" panose="020B0606020202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Recognize</a:t>
            </a: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signs of health, personal, and performance problems</a:t>
            </a: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6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90000"/>
              </a:lnSpc>
              <a:spcBef>
                <a:spcPts val="500"/>
              </a:spcBef>
              <a:spcAft>
                <a:spcPct val="0"/>
              </a:spcAft>
              <a:buClrTx/>
              <a:buSzTx/>
              <a:buFont typeface="Arial" panose="020B0604020202020204" pitchFamily="34" charset="0"/>
              <a:buNone/>
              <a:tabLst/>
              <a:defRPr/>
            </a:pPr>
            <a:endParaRPr kumimoji="0" lang="en-US" altLang="en-US" sz="16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4759" name="Content Placeholder 3">
            <a:extLst>
              <a:ext uri="{FF2B5EF4-FFF2-40B4-BE49-F238E27FC236}">
                <a16:creationId xmlns:a16="http://schemas.microsoft.com/office/drawing/2014/main" id="{4811B9DD-335A-4425-ACA1-F5DAFB900095}"/>
              </a:ext>
            </a:extLst>
          </p:cNvPr>
          <p:cNvSpPr txBox="1">
            <a:spLocks/>
          </p:cNvSpPr>
          <p:nvPr/>
        </p:nvSpPr>
        <p:spPr bwMode="auto">
          <a:xfrm>
            <a:off x="8458200" y="3733800"/>
            <a:ext cx="2362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Narrow" panose="020B0606020202030204" pitchFamily="34" charset="0"/>
              </a:defRPr>
            </a:lvl1pPr>
            <a:lvl2pPr>
              <a:lnSpc>
                <a:spcPct val="90000"/>
              </a:lnSpc>
              <a:spcBef>
                <a:spcPts val="500"/>
              </a:spcBef>
              <a:buFont typeface="Arial Narrow" panose="020B0606020202030204" pitchFamily="34" charset="0"/>
              <a:buChar char="−"/>
              <a:defRPr sz="2400">
                <a:solidFill>
                  <a:schemeClr val="tx1"/>
                </a:solidFill>
                <a:latin typeface="Arial Narrow" panose="020B0606020202030204" pitchFamily="34" charset="0"/>
              </a:defRPr>
            </a:lvl2pPr>
            <a:lvl3pPr marL="1143000" indent="-228600">
              <a:lnSpc>
                <a:spcPct val="90000"/>
              </a:lnSpc>
              <a:spcBef>
                <a:spcPts val="500"/>
              </a:spcBef>
              <a:buFont typeface="Wingdings" panose="05000000000000000000" pitchFamily="2" charset="2"/>
              <a:buChar char="§"/>
              <a:defRPr sz="2000">
                <a:solidFill>
                  <a:schemeClr val="tx1"/>
                </a:solidFill>
                <a:latin typeface="Arial Narrow" panose="020B0606020202030204" pitchFamily="34" charset="0"/>
              </a:defRPr>
            </a:lvl3pPr>
            <a:lvl4pPr marL="1600200" indent="-228600">
              <a:lnSpc>
                <a:spcPct val="90000"/>
              </a:lnSpc>
              <a:spcBef>
                <a:spcPts val="500"/>
              </a:spcBef>
              <a:buFont typeface="Arial Narrow" panose="020B0606020202030204" pitchFamily="34" charset="0"/>
              <a:buChar char="−"/>
              <a:defRPr>
                <a:solidFill>
                  <a:schemeClr val="tx1"/>
                </a:solidFill>
                <a:latin typeface="Arial Narrow" panose="020B0606020202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Narrow" panose="020B0606020202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Identify and Respond</a:t>
            </a:r>
          </a:p>
          <a:p>
            <a:pPr marL="55563" marR="0" lvl="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lang="en-US" altLang="en-US" sz="1600" dirty="0">
                <a:solidFill>
                  <a:srgbClr val="000000"/>
                </a:solidFill>
                <a:latin typeface="Arial" panose="020B0604020202020204" pitchFamily="34" charset="0"/>
                <a:cs typeface="Arial" panose="020B0604020202020204" pitchFamily="34" charset="0"/>
              </a:rPr>
              <a:t>When personal problems have a severe impact workplace performance or safety</a:t>
            </a:r>
            <a:endParaRPr kumimoji="0" lang="en-US" altLang="en-US" sz="16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90000"/>
              </a:lnSpc>
              <a:spcBef>
                <a:spcPts val="500"/>
              </a:spcBef>
              <a:spcAft>
                <a:spcPct val="0"/>
              </a:spcAft>
              <a:buClrTx/>
              <a:buSzTx/>
              <a:buFont typeface="Arial" panose="020B0604020202020204" pitchFamily="34" charset="0"/>
              <a:buNone/>
              <a:tabLst/>
              <a:defRPr/>
            </a:pPr>
            <a:endParaRPr kumimoji="0" lang="en-US" altLang="en-US" sz="16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36906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ndational Expectations_PPT_v7-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9" y="0"/>
            <a:ext cx="12188825" cy="6858000"/>
          </a:xfrm>
          <a:prstGeom prst="rect">
            <a:avLst/>
          </a:prstGeom>
        </p:spPr>
      </p:pic>
    </p:spTree>
    <p:extLst>
      <p:ext uri="{BB962C8B-B14F-4D97-AF65-F5344CB8AC3E}">
        <p14:creationId xmlns:p14="http://schemas.microsoft.com/office/powerpoint/2010/main" val="540795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
            <a:extLst>
              <a:ext uri="{FF2B5EF4-FFF2-40B4-BE49-F238E27FC236}">
                <a16:creationId xmlns:a16="http://schemas.microsoft.com/office/drawing/2014/main" id="{6C31AAE7-BA72-4E99-9034-520937AE1D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295400"/>
            <a:ext cx="800893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91474C46-28D6-4A09-B792-8B45AA3C42B7}"/>
              </a:ext>
            </a:extLst>
          </p:cNvPr>
          <p:cNvSpPr txBox="1">
            <a:spLocks/>
          </p:cNvSpPr>
          <p:nvPr/>
        </p:nvSpPr>
        <p:spPr>
          <a:xfrm>
            <a:off x="304800" y="533400"/>
            <a:ext cx="10134600" cy="1143000"/>
          </a:xfrm>
          <a:prstGeom prst="rect">
            <a:avLst/>
          </a:prstGeom>
        </p:spPr>
        <p:txBody>
          <a:bodyPr/>
          <a:lstStyle>
            <a:lvl1pPr algn="l" defTabSz="342997" rtl="0" eaLnBrk="1" latinLnBrk="0" hangingPunct="1">
              <a:spcBef>
                <a:spcPct val="0"/>
              </a:spcBef>
              <a:buNone/>
              <a:defRPr sz="2800" kern="1200">
                <a:solidFill>
                  <a:schemeClr val="tx1"/>
                </a:solidFill>
                <a:latin typeface="Arial Black"/>
                <a:ea typeface="+mj-ea"/>
                <a:cs typeface="Arial Black"/>
              </a:defRPr>
            </a:lvl1pPr>
          </a:lstStyle>
          <a:p>
            <a:pPr marL="0" marR="0" lvl="0" indent="0" algn="l" defTabSz="342997"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Sometimes taking action is simple</a:t>
            </a:r>
            <a:endParaRPr kumimoji="0" lang="en-US" sz="2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996898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034C663D-B976-41BF-9C64-8C418265EF3C}"/>
              </a:ext>
            </a:extLst>
          </p:cNvPr>
          <p:cNvGrpSpPr/>
          <p:nvPr/>
        </p:nvGrpSpPr>
        <p:grpSpPr>
          <a:xfrm>
            <a:off x="1107988" y="1430963"/>
            <a:ext cx="3149120" cy="3840554"/>
            <a:chOff x="777551" y="1602249"/>
            <a:chExt cx="3149120" cy="3840554"/>
          </a:xfrm>
        </p:grpSpPr>
        <p:sp>
          <p:nvSpPr>
            <p:cNvPr id="16" name="Rectangle 15">
              <a:extLst>
                <a:ext uri="{FF2B5EF4-FFF2-40B4-BE49-F238E27FC236}">
                  <a16:creationId xmlns:a16="http://schemas.microsoft.com/office/drawing/2014/main" id="{33BF8850-B874-452A-8629-9B4517B9EA4B}"/>
                </a:ext>
              </a:extLst>
            </p:cNvPr>
            <p:cNvSpPr/>
            <p:nvPr/>
          </p:nvSpPr>
          <p:spPr bwMode="auto">
            <a:xfrm>
              <a:off x="799661" y="1602249"/>
              <a:ext cx="2872740" cy="454683"/>
            </a:xfrm>
            <a:prstGeom prst="rect">
              <a:avLst/>
            </a:prstGeom>
            <a:solidFill>
              <a:srgbClr val="009900"/>
            </a:solidFill>
            <a:ln w="254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defRPr/>
              </a:pPr>
              <a:r>
                <a:rPr lang="en-CA" kern="0" dirty="0">
                  <a:latin typeface="Arial" panose="020B0604020202020204" pitchFamily="34" charset="0"/>
                  <a:cs typeface="Arial" panose="020B0604020202020204" pitchFamily="34" charset="0"/>
                  <a:sym typeface="Calibri" charset="0"/>
                </a:rPr>
                <a:t>Life Stress</a:t>
              </a:r>
              <a:endParaRPr lang="en-US" kern="0" dirty="0">
                <a:latin typeface="Arial" panose="020B0604020202020204" pitchFamily="34" charset="0"/>
                <a:cs typeface="Arial" panose="020B0604020202020204" pitchFamily="34" charset="0"/>
                <a:sym typeface="Calibri" charset="0"/>
              </a:endParaRPr>
            </a:p>
          </p:txBody>
        </p:sp>
        <p:sp>
          <p:nvSpPr>
            <p:cNvPr id="45" name="Content Placeholder 2">
              <a:extLst>
                <a:ext uri="{FF2B5EF4-FFF2-40B4-BE49-F238E27FC236}">
                  <a16:creationId xmlns:a16="http://schemas.microsoft.com/office/drawing/2014/main" id="{BD3DA78B-853F-4695-9E85-46D7FB432F4F}"/>
                </a:ext>
              </a:extLst>
            </p:cNvPr>
            <p:cNvSpPr txBox="1">
              <a:spLocks/>
            </p:cNvSpPr>
            <p:nvPr/>
          </p:nvSpPr>
          <p:spPr>
            <a:xfrm>
              <a:off x="777551" y="2282763"/>
              <a:ext cx="3149120" cy="31600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7175" lvl="0" indent="-257175" defTabSz="342900" fontAlgn="base">
                <a:spcBef>
                  <a:spcPts val="600"/>
                </a:spcBef>
                <a:spcAft>
                  <a:spcPct val="0"/>
                </a:spcAft>
                <a:buFont typeface="Arial" panose="020B0604020202020204" pitchFamily="34" charset="0"/>
                <a:buChar char="•"/>
                <a:defRPr/>
              </a:pPr>
              <a:r>
                <a:rPr lang="en-US" altLang="en-US" sz="1400" dirty="0">
                  <a:solidFill>
                    <a:srgbClr val="000000"/>
                  </a:solidFill>
                  <a:latin typeface="Arial" panose="020B0604020202020204" pitchFamily="34" charset="0"/>
                  <a:cs typeface="Arial" panose="020B0604020202020204" pitchFamily="34" charset="0"/>
                </a:rPr>
                <a:t>Significant health problems</a:t>
              </a:r>
            </a:p>
            <a:p>
              <a:pPr marL="257175" lvl="0" indent="-257175" defTabSz="342900" fontAlgn="base">
                <a:spcBef>
                  <a:spcPts val="600"/>
                </a:spcBef>
                <a:spcAft>
                  <a:spcPct val="0"/>
                </a:spcAft>
                <a:buFont typeface="Arial" panose="020B0604020202020204" pitchFamily="34" charset="0"/>
                <a:buChar char="•"/>
                <a:defRPr/>
              </a:pPr>
              <a:r>
                <a:rPr lang="en-US" altLang="en-US" sz="1400" dirty="0">
                  <a:solidFill>
                    <a:srgbClr val="000000"/>
                  </a:solidFill>
                  <a:latin typeface="Arial" panose="020B0604020202020204" pitchFamily="34" charset="0"/>
                  <a:cs typeface="Arial" panose="020B0604020202020204" pitchFamily="34" charset="0"/>
                </a:rPr>
                <a:t>Loss of job; poor rating; missed promotion; layoff</a:t>
              </a:r>
            </a:p>
            <a:p>
              <a:pPr marL="257175" lvl="0" indent="-257175" defTabSz="342900" fontAlgn="base">
                <a:spcBef>
                  <a:spcPts val="600"/>
                </a:spcBef>
                <a:spcAft>
                  <a:spcPct val="0"/>
                </a:spcAft>
                <a:buFont typeface="Arial" panose="020B0604020202020204" pitchFamily="34" charset="0"/>
                <a:buChar char="•"/>
                <a:defRPr/>
              </a:pPr>
              <a:r>
                <a:rPr lang="en-US" altLang="en-US" sz="1400" dirty="0">
                  <a:solidFill>
                    <a:srgbClr val="000000"/>
                  </a:solidFill>
                  <a:latin typeface="Arial" panose="020B0604020202020204" pitchFamily="34" charset="0"/>
                  <a:cs typeface="Arial" panose="020B0604020202020204" pitchFamily="34" charset="0"/>
                </a:rPr>
                <a:t>Relationship problems at home or work</a:t>
              </a:r>
            </a:p>
            <a:p>
              <a:pPr marL="257175" lvl="0" indent="-257175" defTabSz="342900" fontAlgn="base">
                <a:spcBef>
                  <a:spcPts val="600"/>
                </a:spcBef>
                <a:spcAft>
                  <a:spcPct val="0"/>
                </a:spcAft>
                <a:buFont typeface="Arial" panose="020B0604020202020204" pitchFamily="34" charset="0"/>
                <a:buChar char="•"/>
                <a:defRPr/>
              </a:pPr>
              <a:r>
                <a:rPr lang="en-US" altLang="en-US" sz="1400" dirty="0">
                  <a:solidFill>
                    <a:srgbClr val="000000"/>
                  </a:solidFill>
                  <a:latin typeface="Arial" panose="020B0604020202020204" pitchFamily="34" charset="0"/>
                  <a:cs typeface="Arial" panose="020B0604020202020204" pitchFamily="34" charset="0"/>
                </a:rPr>
                <a:t>Losses; including death, divorce, custody problems</a:t>
              </a:r>
            </a:p>
            <a:p>
              <a:pPr marL="257175" lvl="0" indent="-257175" defTabSz="342900" fontAlgn="base">
                <a:spcBef>
                  <a:spcPts val="600"/>
                </a:spcBef>
                <a:spcAft>
                  <a:spcPct val="0"/>
                </a:spcAft>
                <a:buFont typeface="Arial" panose="020B0604020202020204" pitchFamily="34" charset="0"/>
                <a:buChar char="•"/>
                <a:defRPr/>
              </a:pPr>
              <a:r>
                <a:rPr lang="en-US" altLang="en-US" sz="1400" dirty="0">
                  <a:solidFill>
                    <a:srgbClr val="000000"/>
                  </a:solidFill>
                  <a:latin typeface="Arial" panose="020B0604020202020204" pitchFamily="34" charset="0"/>
                  <a:cs typeface="Arial" panose="020B0604020202020204" pitchFamily="34" charset="0"/>
                </a:rPr>
                <a:t>Alcohol or drug use</a:t>
              </a:r>
            </a:p>
            <a:p>
              <a:pPr marL="257175" lvl="0" indent="-257175" defTabSz="342900" fontAlgn="base">
                <a:spcBef>
                  <a:spcPts val="600"/>
                </a:spcBef>
                <a:spcAft>
                  <a:spcPct val="0"/>
                </a:spcAft>
                <a:buFont typeface="Arial" panose="020B0604020202020204" pitchFamily="34" charset="0"/>
                <a:buChar char="•"/>
                <a:defRPr/>
              </a:pPr>
              <a:r>
                <a:rPr lang="en-US" altLang="en-US" sz="1400" dirty="0">
                  <a:solidFill>
                    <a:srgbClr val="000000"/>
                  </a:solidFill>
                  <a:latin typeface="Arial" panose="020B0604020202020204" pitchFamily="34" charset="0"/>
                  <a:cs typeface="Arial" panose="020B0604020202020204" pitchFamily="34" charset="0"/>
                </a:rPr>
                <a:t>Financial or legal problems</a:t>
              </a:r>
            </a:p>
            <a:p>
              <a:pPr marL="257175" lvl="0" indent="-257175" defTabSz="342900" fontAlgn="base">
                <a:spcBef>
                  <a:spcPts val="600"/>
                </a:spcBef>
                <a:spcAft>
                  <a:spcPct val="0"/>
                </a:spcAft>
                <a:buFont typeface="Arial" panose="020B0604020202020204" pitchFamily="34" charset="0"/>
                <a:buChar char="•"/>
                <a:defRPr/>
              </a:pPr>
              <a:r>
                <a:rPr lang="en-US" altLang="en-US" sz="1400" dirty="0">
                  <a:solidFill>
                    <a:srgbClr val="000000"/>
                  </a:solidFill>
                  <a:latin typeface="Arial" panose="020B0604020202020204" pitchFamily="34" charset="0"/>
                  <a:cs typeface="Arial" panose="020B0604020202020204" pitchFamily="34" charset="0"/>
                </a:rPr>
                <a:t>Work stress, managing change, job instability, or difficulty meeting job demands</a:t>
              </a:r>
            </a:p>
          </p:txBody>
        </p:sp>
      </p:grpSp>
      <p:pic>
        <p:nvPicPr>
          <p:cNvPr id="5" name="Picture 3">
            <a:extLst>
              <a:ext uri="{FF2B5EF4-FFF2-40B4-BE49-F238E27FC236}">
                <a16:creationId xmlns:a16="http://schemas.microsoft.com/office/drawing/2014/main" id="{59403B8D-AC88-4DA5-90F1-28130CEDD4F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7344" y="4813949"/>
            <a:ext cx="1189406" cy="106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4CE9E9A6-D7C3-4146-B58A-E9AA646904E7}"/>
              </a:ext>
            </a:extLst>
          </p:cNvPr>
          <p:cNvSpPr txBox="1">
            <a:spLocks/>
          </p:cNvSpPr>
          <p:nvPr/>
        </p:nvSpPr>
        <p:spPr>
          <a:xfrm>
            <a:off x="762000" y="385763"/>
            <a:ext cx="10134600" cy="1143000"/>
          </a:xfrm>
          <a:prstGeom prst="rect">
            <a:avLst/>
          </a:prstGeom>
        </p:spPr>
        <p:txBody>
          <a:bodyPr/>
          <a:lstStyle>
            <a:lvl1pPr algn="l" defTabSz="342997" rtl="0" eaLnBrk="1" latinLnBrk="0" hangingPunct="1">
              <a:spcBef>
                <a:spcPct val="0"/>
              </a:spcBef>
              <a:buNone/>
              <a:defRPr sz="2800" kern="1200">
                <a:solidFill>
                  <a:schemeClr val="tx1"/>
                </a:solidFill>
                <a:latin typeface="Arial Black"/>
                <a:ea typeface="+mj-ea"/>
                <a:cs typeface="Arial Black"/>
              </a:defRPr>
            </a:lvl1pPr>
          </a:lstStyle>
          <a:p>
            <a:pPr>
              <a:defRPr/>
            </a:pPr>
            <a:r>
              <a:rPr lang="en-US" sz="3200" dirty="0">
                <a:latin typeface="Arial" panose="020B0604020202020204" pitchFamily="34" charset="0"/>
                <a:cs typeface="Arial" panose="020B0604020202020204" pitchFamily="34" charset="0"/>
              </a:rPr>
              <a:t>Identifying employees who could benefit from EAP</a:t>
            </a:r>
            <a:br>
              <a:rPr lang="en-US" dirty="0">
                <a:latin typeface="Arial" panose="020B0604020202020204" pitchFamily="34" charset="0"/>
                <a:cs typeface="Arial" panose="020B0604020202020204" pitchFamily="34" charset="0"/>
              </a:rPr>
            </a:br>
            <a:endParaRPr lang="en-US" dirty="0">
              <a:solidFill>
                <a:schemeClr val="bg1">
                  <a:lumMod val="50000"/>
                </a:schemeClr>
              </a:solidFill>
              <a:latin typeface="Arial" panose="020B0604020202020204" pitchFamily="34" charset="0"/>
              <a:cs typeface="Arial" panose="020B0604020202020204" pitchFamily="34" charset="0"/>
            </a:endParaRPr>
          </a:p>
        </p:txBody>
      </p:sp>
      <p:grpSp>
        <p:nvGrpSpPr>
          <p:cNvPr id="46" name="Group 45">
            <a:extLst>
              <a:ext uri="{FF2B5EF4-FFF2-40B4-BE49-F238E27FC236}">
                <a16:creationId xmlns:a16="http://schemas.microsoft.com/office/drawing/2014/main" id="{5F9EFDAE-6CBE-4B11-8FEE-2DEE4EC002D9}"/>
              </a:ext>
            </a:extLst>
          </p:cNvPr>
          <p:cNvGrpSpPr/>
          <p:nvPr/>
        </p:nvGrpSpPr>
        <p:grpSpPr>
          <a:xfrm>
            <a:off x="4485670" y="1430964"/>
            <a:ext cx="3124559" cy="3854316"/>
            <a:chOff x="4155233" y="1602250"/>
            <a:chExt cx="3124559" cy="3854316"/>
          </a:xfrm>
        </p:grpSpPr>
        <p:sp>
          <p:nvSpPr>
            <p:cNvPr id="10" name="Rectangle 9">
              <a:extLst>
                <a:ext uri="{FF2B5EF4-FFF2-40B4-BE49-F238E27FC236}">
                  <a16:creationId xmlns:a16="http://schemas.microsoft.com/office/drawing/2014/main" id="{46961D9A-7CCA-4B06-A339-36D37976D679}"/>
                </a:ext>
              </a:extLst>
            </p:cNvPr>
            <p:cNvSpPr/>
            <p:nvPr/>
          </p:nvSpPr>
          <p:spPr bwMode="auto">
            <a:xfrm>
              <a:off x="4183141" y="1602250"/>
              <a:ext cx="2872740" cy="454682"/>
            </a:xfrm>
            <a:prstGeom prst="rect">
              <a:avLst/>
            </a:prstGeom>
            <a:solidFill>
              <a:srgbClr val="F0EA00"/>
            </a:solidFill>
            <a:ln w="254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defRPr/>
              </a:pPr>
              <a:r>
                <a:rPr lang="en-CA" kern="0" dirty="0">
                  <a:latin typeface="Arial" panose="020B0604020202020204" pitchFamily="34" charset="0"/>
                  <a:ea typeface="ヒラギノ角ゴ ProN W3" charset="0"/>
                  <a:cs typeface="Arial" panose="020B0604020202020204" pitchFamily="34" charset="0"/>
                  <a:sym typeface="Calibri" charset="0"/>
                </a:rPr>
                <a:t>Performance Problems</a:t>
              </a:r>
              <a:endParaRPr lang="en-US" kern="0" dirty="0">
                <a:latin typeface="Arial" panose="020B0604020202020204" pitchFamily="34" charset="0"/>
                <a:ea typeface="ヒラギノ角ゴ ProN W3" charset="0"/>
                <a:cs typeface="Arial" panose="020B0604020202020204" pitchFamily="34" charset="0"/>
                <a:sym typeface="Calibri" charset="0"/>
              </a:endParaRPr>
            </a:p>
          </p:txBody>
        </p:sp>
        <p:sp>
          <p:nvSpPr>
            <p:cNvPr id="11" name="Content Placeholder 2">
              <a:extLst>
                <a:ext uri="{FF2B5EF4-FFF2-40B4-BE49-F238E27FC236}">
                  <a16:creationId xmlns:a16="http://schemas.microsoft.com/office/drawing/2014/main" id="{89651AF8-9975-4311-A87A-A4319E389F5F}"/>
                </a:ext>
              </a:extLst>
            </p:cNvPr>
            <p:cNvSpPr txBox="1">
              <a:spLocks/>
            </p:cNvSpPr>
            <p:nvPr/>
          </p:nvSpPr>
          <p:spPr>
            <a:xfrm>
              <a:off x="4155233" y="2296527"/>
              <a:ext cx="3124559" cy="316003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3363" indent="-233363">
                <a:spcBef>
                  <a:spcPts val="600"/>
                </a:spcBef>
              </a:pPr>
              <a:r>
                <a:rPr lang="en-US" altLang="en-US" sz="1400" dirty="0">
                  <a:latin typeface="Arial" panose="020B0604020202020204" pitchFamily="34" charset="0"/>
                  <a:cs typeface="Arial" panose="020B0604020202020204" pitchFamily="34" charset="0"/>
                </a:rPr>
                <a:t>Absenteeism or tardiness</a:t>
              </a:r>
            </a:p>
            <a:p>
              <a:pPr marL="233363" indent="-233363">
                <a:spcBef>
                  <a:spcPts val="600"/>
                </a:spcBef>
              </a:pPr>
              <a:r>
                <a:rPr lang="en-US" altLang="en-US" sz="1400" dirty="0">
                  <a:latin typeface="Arial" panose="020B0604020202020204" pitchFamily="34" charset="0"/>
                  <a:cs typeface="Arial" panose="020B0604020202020204" pitchFamily="34" charset="0"/>
                </a:rPr>
                <a:t>Declining performance or productivity. </a:t>
              </a:r>
            </a:p>
            <a:p>
              <a:pPr marL="233363" indent="-233363">
                <a:spcBef>
                  <a:spcPts val="600"/>
                </a:spcBef>
              </a:pPr>
              <a:r>
                <a:rPr lang="en-US" altLang="en-US" sz="1400" dirty="0">
                  <a:latin typeface="Arial" panose="020B0604020202020204" pitchFamily="34" charset="0"/>
                  <a:cs typeface="Arial" panose="020B0604020202020204" pitchFamily="34" charset="0"/>
                </a:rPr>
                <a:t>Less communication via email or remote meetings. More time logged off.</a:t>
              </a:r>
            </a:p>
            <a:p>
              <a:pPr marL="233363" indent="-233363">
                <a:spcBef>
                  <a:spcPts val="600"/>
                </a:spcBef>
              </a:pPr>
              <a:r>
                <a:rPr lang="en-US" altLang="en-US" sz="1400" dirty="0">
                  <a:latin typeface="Arial" panose="020B0604020202020204" pitchFamily="34" charset="0"/>
                  <a:cs typeface="Arial" panose="020B0604020202020204" pitchFamily="34" charset="0"/>
                </a:rPr>
                <a:t>Relationship problems</a:t>
              </a:r>
            </a:p>
            <a:p>
              <a:pPr marL="233363" indent="-233363">
                <a:spcBef>
                  <a:spcPts val="600"/>
                </a:spcBef>
              </a:pPr>
              <a:r>
                <a:rPr lang="en-US" altLang="en-US" sz="1400" dirty="0">
                  <a:latin typeface="Arial" panose="020B0604020202020204" pitchFamily="34" charset="0"/>
                  <a:cs typeface="Arial" panose="020B0604020202020204" pitchFamily="34" charset="0"/>
                </a:rPr>
                <a:t>Missed meetings, calls, deadlines</a:t>
              </a:r>
            </a:p>
            <a:p>
              <a:pPr marL="233363" indent="-233363">
                <a:spcBef>
                  <a:spcPts val="600"/>
                </a:spcBef>
              </a:pPr>
              <a:r>
                <a:rPr lang="en-US" altLang="en-US" sz="1400" dirty="0">
                  <a:latin typeface="Arial" panose="020B0604020202020204" pitchFamily="34" charset="0"/>
                  <a:cs typeface="Arial" panose="020B0604020202020204" pitchFamily="34" charset="0"/>
                </a:rPr>
                <a:t>Failing to follow instructions or accepting coaching</a:t>
              </a:r>
            </a:p>
            <a:p>
              <a:pPr marL="233363" indent="-233363">
                <a:spcBef>
                  <a:spcPts val="600"/>
                </a:spcBef>
              </a:pPr>
              <a:r>
                <a:rPr lang="en-US" altLang="en-US" sz="1400" dirty="0">
                  <a:latin typeface="Arial" panose="020B0604020202020204" pitchFamily="34" charset="0"/>
                  <a:cs typeface="Arial" panose="020B0604020202020204" pitchFamily="34" charset="0"/>
                </a:rPr>
                <a:t>Excessive physical problems</a:t>
              </a:r>
            </a:p>
            <a:p>
              <a:pPr marL="233363" indent="-233363">
                <a:spcBef>
                  <a:spcPts val="600"/>
                </a:spcBef>
              </a:pPr>
              <a:r>
                <a:rPr lang="en-US" altLang="en-US" sz="1400" dirty="0">
                  <a:latin typeface="Arial" panose="020B0604020202020204" pitchFamily="34" charset="0"/>
                  <a:cs typeface="Arial" panose="020B0604020202020204" pitchFamily="34" charset="0"/>
                </a:rPr>
                <a:t>Confusion, poor memory or concentration</a:t>
              </a:r>
            </a:p>
            <a:p>
              <a:pPr marL="0" indent="0">
                <a:spcBef>
                  <a:spcPts val="600"/>
                </a:spcBef>
                <a:buNone/>
              </a:pPr>
              <a:endParaRPr lang="en-US" altLang="en-US" sz="1400" dirty="0">
                <a:latin typeface="Arial" panose="020B0604020202020204" pitchFamily="34" charset="0"/>
                <a:cs typeface="Arial" panose="020B0604020202020204" pitchFamily="34" charset="0"/>
              </a:endParaRPr>
            </a:p>
            <a:p>
              <a:pPr>
                <a:spcBef>
                  <a:spcPts val="600"/>
                </a:spcBef>
              </a:pPr>
              <a:endParaRPr lang="en-US" altLang="en-US" sz="1400" dirty="0">
                <a:latin typeface="Arial" panose="020B0604020202020204" pitchFamily="34" charset="0"/>
                <a:cs typeface="Arial" panose="020B0604020202020204" pitchFamily="34" charset="0"/>
              </a:endParaRPr>
            </a:p>
            <a:p>
              <a:pPr marL="0" indent="0">
                <a:spcBef>
                  <a:spcPts val="600"/>
                </a:spcBef>
                <a:buNone/>
                <a:defRPr/>
              </a:pPr>
              <a:endParaRPr lang="en-CA" sz="600" dirty="0">
                <a:solidFill>
                  <a:srgbClr val="3366CC"/>
                </a:solidFill>
                <a:latin typeface="Arial" panose="020B0604020202020204" pitchFamily="34" charset="0"/>
                <a:cs typeface="Arial" panose="020B0604020202020204" pitchFamily="34" charset="0"/>
              </a:endParaRPr>
            </a:p>
            <a:p>
              <a:pPr marL="0" indent="0">
                <a:spcBef>
                  <a:spcPts val="600"/>
                </a:spcBef>
                <a:spcAft>
                  <a:spcPts val="800"/>
                </a:spcAft>
                <a:buNone/>
                <a:defRPr/>
              </a:pPr>
              <a:endParaRPr lang="en-US" sz="1400" dirty="0">
                <a:solidFill>
                  <a:srgbClr val="3366CC"/>
                </a:solidFill>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37F914C5-A09F-486F-8CBF-B3CF0BE57ADB}"/>
              </a:ext>
            </a:extLst>
          </p:cNvPr>
          <p:cNvGrpSpPr/>
          <p:nvPr/>
        </p:nvGrpSpPr>
        <p:grpSpPr>
          <a:xfrm>
            <a:off x="7909660" y="1430963"/>
            <a:ext cx="3317377" cy="3586424"/>
            <a:chOff x="7579223" y="1602249"/>
            <a:chExt cx="3317377" cy="3586424"/>
          </a:xfrm>
        </p:grpSpPr>
        <p:grpSp>
          <p:nvGrpSpPr>
            <p:cNvPr id="12" name="Group 11">
              <a:extLst>
                <a:ext uri="{FF2B5EF4-FFF2-40B4-BE49-F238E27FC236}">
                  <a16:creationId xmlns:a16="http://schemas.microsoft.com/office/drawing/2014/main" id="{B04FC050-D391-4F5D-B0CF-671A2BB41D17}"/>
                </a:ext>
              </a:extLst>
            </p:cNvPr>
            <p:cNvGrpSpPr/>
            <p:nvPr/>
          </p:nvGrpSpPr>
          <p:grpSpPr>
            <a:xfrm>
              <a:off x="7599310" y="1602249"/>
              <a:ext cx="2920893" cy="3586424"/>
              <a:chOff x="6340992" y="2278430"/>
              <a:chExt cx="2696209" cy="3586424"/>
            </a:xfrm>
          </p:grpSpPr>
          <p:sp>
            <p:nvSpPr>
              <p:cNvPr id="13" name="Rectangle 12">
                <a:extLst>
                  <a:ext uri="{FF2B5EF4-FFF2-40B4-BE49-F238E27FC236}">
                    <a16:creationId xmlns:a16="http://schemas.microsoft.com/office/drawing/2014/main" id="{B511F34C-1F1D-4AE8-87A2-30C200B6530A}"/>
                  </a:ext>
                </a:extLst>
              </p:cNvPr>
              <p:cNvSpPr/>
              <p:nvPr/>
            </p:nvSpPr>
            <p:spPr bwMode="auto">
              <a:xfrm>
                <a:off x="6340992" y="2278430"/>
                <a:ext cx="2651760" cy="457200"/>
              </a:xfrm>
              <a:prstGeom prst="rect">
                <a:avLst/>
              </a:prstGeom>
              <a:solidFill>
                <a:srgbClr val="FF0000"/>
              </a:solidFill>
              <a:ln w="254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defRPr/>
                </a:pPr>
                <a:r>
                  <a:rPr lang="en-CA" kern="0" dirty="0">
                    <a:latin typeface="Arial" panose="020B0604020202020204" pitchFamily="34" charset="0"/>
                    <a:ea typeface="ヒラギノ角ゴ ProN W3" charset="0"/>
                    <a:cs typeface="Arial" panose="020B0604020202020204" pitchFamily="34" charset="0"/>
                    <a:sym typeface="Calibri" charset="0"/>
                  </a:rPr>
                  <a:t>Behavioral Risk</a:t>
                </a:r>
                <a:endParaRPr lang="en-US" kern="0" dirty="0">
                  <a:latin typeface="Arial" panose="020B0604020202020204" pitchFamily="34" charset="0"/>
                  <a:ea typeface="ヒラギノ角ゴ ProN W3" charset="0"/>
                  <a:cs typeface="Arial" panose="020B0604020202020204" pitchFamily="34" charset="0"/>
                  <a:sym typeface="Calibri" charset="0"/>
                </a:endParaRPr>
              </a:p>
            </p:txBody>
          </p:sp>
          <p:sp>
            <p:nvSpPr>
              <p:cNvPr id="14" name="Content Placeholder 2">
                <a:extLst>
                  <a:ext uri="{FF2B5EF4-FFF2-40B4-BE49-F238E27FC236}">
                    <a16:creationId xmlns:a16="http://schemas.microsoft.com/office/drawing/2014/main" id="{381B55D3-08AD-498A-94F6-6138E8C5CBDB}"/>
                  </a:ext>
                </a:extLst>
              </p:cNvPr>
              <p:cNvSpPr txBox="1">
                <a:spLocks/>
              </p:cNvSpPr>
              <p:nvPr/>
            </p:nvSpPr>
            <p:spPr>
              <a:xfrm>
                <a:off x="6393496" y="2895310"/>
                <a:ext cx="2643705" cy="296954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0"/>
                  </a:spcBef>
                  <a:spcAft>
                    <a:spcPts val="800"/>
                  </a:spcAft>
                  <a:buNone/>
                  <a:defRPr/>
                </a:pPr>
                <a:endParaRPr lang="en-CA" sz="1400" dirty="0">
                  <a:solidFill>
                    <a:srgbClr val="82C341"/>
                  </a:solidFill>
                  <a:latin typeface="Arial" panose="020B0604020202020204" pitchFamily="34" charset="0"/>
                  <a:cs typeface="Arial" panose="020B0604020202020204" pitchFamily="34" charset="0"/>
                </a:endParaRPr>
              </a:p>
            </p:txBody>
          </p:sp>
        </p:grpSp>
        <p:sp>
          <p:nvSpPr>
            <p:cNvPr id="19" name="Rectangle 18">
              <a:extLst>
                <a:ext uri="{FF2B5EF4-FFF2-40B4-BE49-F238E27FC236}">
                  <a16:creationId xmlns:a16="http://schemas.microsoft.com/office/drawing/2014/main" id="{0C0C5E3E-07F1-4E03-A91D-6F75BDC7DA1D}"/>
                </a:ext>
              </a:extLst>
            </p:cNvPr>
            <p:cNvSpPr/>
            <p:nvPr/>
          </p:nvSpPr>
          <p:spPr>
            <a:xfrm>
              <a:off x="7579223" y="2296527"/>
              <a:ext cx="3317377" cy="2846933"/>
            </a:xfrm>
            <a:prstGeom prst="rect">
              <a:avLst/>
            </a:prstGeom>
          </p:spPr>
          <p:txBody>
            <a:bodyPr wrap="square">
              <a:spAutoFit/>
            </a:bodyPr>
            <a:lstStyle/>
            <a:p>
              <a:pPr marL="285750" indent="-285750">
                <a:spcBef>
                  <a:spcPts val="600"/>
                </a:spcBef>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Dramatic changes in mood or appearance</a:t>
              </a:r>
            </a:p>
            <a:p>
              <a:pPr marL="285750" indent="-285750">
                <a:spcBef>
                  <a:spcPts val="600"/>
                </a:spcBef>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Signs of drug or alcohol use</a:t>
              </a:r>
            </a:p>
            <a:p>
              <a:pPr marL="285750" indent="-285750">
                <a:spcBef>
                  <a:spcPts val="600"/>
                </a:spcBef>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Social avoidance or withdrawal</a:t>
              </a:r>
            </a:p>
            <a:p>
              <a:pPr marL="285750" indent="-285750">
                <a:spcBef>
                  <a:spcPts val="600"/>
                </a:spcBef>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Anger, negativity, intimidating or  disrespectful behavior</a:t>
              </a:r>
            </a:p>
            <a:p>
              <a:pPr marL="285750" indent="-285750">
                <a:spcBef>
                  <a:spcPts val="600"/>
                </a:spcBef>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Threatened words, harassment, bullying, threats of violence</a:t>
              </a:r>
            </a:p>
            <a:p>
              <a:pPr marL="285750" indent="-285750">
                <a:spcBef>
                  <a:spcPts val="600"/>
                </a:spcBef>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Violent behavior towards self, others, the facility or company reputation.</a:t>
              </a:r>
            </a:p>
          </p:txBody>
        </p:sp>
      </p:grpSp>
    </p:spTree>
    <p:extLst>
      <p:ext uri="{BB962C8B-B14F-4D97-AF65-F5344CB8AC3E}">
        <p14:creationId xmlns:p14="http://schemas.microsoft.com/office/powerpoint/2010/main" val="529375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Content Placeholder 2">
            <a:extLst>
              <a:ext uri="{FF2B5EF4-FFF2-40B4-BE49-F238E27FC236}">
                <a16:creationId xmlns:a16="http://schemas.microsoft.com/office/drawing/2014/main" id="{C1B0AE52-CDFC-4176-9DDD-FBE0D52BAA44}"/>
              </a:ext>
            </a:extLst>
          </p:cNvPr>
          <p:cNvSpPr txBox="1">
            <a:spLocks/>
          </p:cNvSpPr>
          <p:nvPr/>
        </p:nvSpPr>
        <p:spPr bwMode="auto">
          <a:xfrm>
            <a:off x="2747865" y="999978"/>
            <a:ext cx="883453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342900">
              <a:lnSpc>
                <a:spcPct val="90000"/>
              </a:lnSpc>
              <a:spcBef>
                <a:spcPts val="1000"/>
              </a:spcBef>
              <a:buFont typeface="Arial" panose="020B0604020202020204" pitchFamily="34" charset="0"/>
              <a:buChar char="•"/>
              <a:defRPr sz="2800">
                <a:solidFill>
                  <a:schemeClr val="tx1"/>
                </a:solidFill>
                <a:latin typeface="Arial Narrow" panose="020B0606020202030204" pitchFamily="34" charset="0"/>
              </a:defRPr>
            </a:lvl1pPr>
            <a:lvl2pPr marL="557213" indent="-214313" defTabSz="342900">
              <a:lnSpc>
                <a:spcPct val="90000"/>
              </a:lnSpc>
              <a:spcBef>
                <a:spcPts val="500"/>
              </a:spcBef>
              <a:buFont typeface="Arial Narrow" panose="020B0606020202030204" pitchFamily="34" charset="0"/>
              <a:buChar char="−"/>
              <a:defRPr sz="2400">
                <a:solidFill>
                  <a:schemeClr val="tx1"/>
                </a:solidFill>
                <a:latin typeface="Arial Narrow" panose="020B0606020202030204" pitchFamily="34" charset="0"/>
              </a:defRPr>
            </a:lvl2pPr>
            <a:lvl3pPr marL="857250" indent="-171450" defTabSz="342900">
              <a:lnSpc>
                <a:spcPct val="90000"/>
              </a:lnSpc>
              <a:spcBef>
                <a:spcPts val="500"/>
              </a:spcBef>
              <a:buFont typeface="Wingdings" panose="05000000000000000000" pitchFamily="2" charset="2"/>
              <a:buChar char="§"/>
              <a:defRPr sz="2000">
                <a:solidFill>
                  <a:schemeClr val="tx1"/>
                </a:solidFill>
                <a:latin typeface="Arial Narrow" panose="020B0606020202030204" pitchFamily="34" charset="0"/>
              </a:defRPr>
            </a:lvl3pPr>
            <a:lvl4pPr marL="1200150" indent="-171450" defTabSz="342900">
              <a:lnSpc>
                <a:spcPct val="90000"/>
              </a:lnSpc>
              <a:spcBef>
                <a:spcPts val="500"/>
              </a:spcBef>
              <a:buFont typeface="Arial Narrow" panose="020B0606020202030204" pitchFamily="34" charset="0"/>
              <a:buChar char="−"/>
              <a:defRPr>
                <a:solidFill>
                  <a:schemeClr val="tx1"/>
                </a:solidFill>
                <a:latin typeface="Arial Narrow" panose="020B0606020202030204" pitchFamily="34" charset="0"/>
              </a:defRPr>
            </a:lvl4pPr>
            <a:lvl5pPr marL="1543050" indent="-171450" defTabSz="342900">
              <a:lnSpc>
                <a:spcPct val="90000"/>
              </a:lnSpc>
              <a:spcBef>
                <a:spcPts val="500"/>
              </a:spcBef>
              <a:buFont typeface="Arial" panose="020B0604020202020204" pitchFamily="34" charset="0"/>
              <a:buChar char="•"/>
              <a:defRPr>
                <a:solidFill>
                  <a:schemeClr val="tx1"/>
                </a:solidFill>
                <a:latin typeface="Arial Narrow" panose="020B0606020202030204" pitchFamily="34" charset="0"/>
              </a:defRPr>
            </a:lvl5pPr>
            <a:lvl6pPr marL="2000250" indent="-171450" defTabSz="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6pPr>
            <a:lvl7pPr marL="2457450" indent="-171450" defTabSz="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7pPr>
            <a:lvl8pPr marL="2914650" indent="-171450" defTabSz="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8pPr>
            <a:lvl9pPr marL="3371850" indent="-171450" defTabSz="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9pPr>
          </a:lstStyle>
          <a:p>
            <a:pPr marL="257175" marR="0" lvl="0" indent="-257175" algn="l" defTabSz="342900" rtl="0" eaLnBrk="1" fontAlgn="base" latinLnBrk="0" hangingPunct="1">
              <a:lnSpc>
                <a:spcPct val="100000"/>
              </a:lnSpc>
              <a:spcBef>
                <a:spcPts val="600"/>
              </a:spcBef>
              <a:spcAft>
                <a:spcPts val="120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Everyone exhibits some of these behaviors some of the time.  Make EAP referrals early and often.</a:t>
            </a:r>
          </a:p>
          <a:p>
            <a:pPr marL="257175" marR="0" lvl="0" indent="-257175" algn="l" defTabSz="342900" rtl="0" eaLnBrk="1" fontAlgn="base" latinLnBrk="0" hangingPunct="1">
              <a:lnSpc>
                <a:spcPct val="100000"/>
              </a:lnSpc>
              <a:spcBef>
                <a:spcPts val="600"/>
              </a:spcBef>
              <a:spcAft>
                <a:spcPts val="120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Look for and document objective behavioral patterns that are well-defined and work-related</a:t>
            </a:r>
          </a:p>
          <a:p>
            <a:pPr marL="257175" marR="0" lvl="0" indent="-257175" algn="l" defTabSz="342900" rtl="0" eaLnBrk="1" fontAlgn="base" latinLnBrk="0" hangingPunct="1">
              <a:lnSpc>
                <a:spcPct val="100000"/>
              </a:lnSpc>
              <a:spcBef>
                <a:spcPts val="600"/>
              </a:spcBef>
              <a:spcAft>
                <a:spcPts val="120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 not ignore</a:t>
            </a:r>
          </a:p>
          <a:p>
            <a:pPr marL="257175" marR="0" lvl="0" indent="-257175" algn="l" defTabSz="342900" rtl="0" eaLnBrk="1" fontAlgn="base" latinLnBrk="0" hangingPunct="1">
              <a:lnSpc>
                <a:spcPct val="100000"/>
              </a:lnSpc>
              <a:spcBef>
                <a:spcPts val="600"/>
              </a:spcBef>
              <a:spcAft>
                <a:spcPts val="120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Maintain your performance expectations</a:t>
            </a:r>
          </a:p>
          <a:p>
            <a:pPr marL="257175" marR="0" lvl="0" indent="-257175" algn="l" defTabSz="342900" rtl="0" eaLnBrk="1" fontAlgn="base" latinLnBrk="0" hangingPunct="1">
              <a:lnSpc>
                <a:spcPct val="100000"/>
              </a:lnSpc>
              <a:spcBef>
                <a:spcPts val="600"/>
              </a:spcBef>
              <a:spcAft>
                <a:spcPts val="120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Know your resources (HR, Medical, EAP, Security).  Consult with HR and EAP when problems emerge before taking action. </a:t>
            </a:r>
          </a:p>
          <a:p>
            <a:pPr marL="257175" marR="0" lvl="0" indent="-257175" algn="l" defTabSz="342900" rtl="0" eaLnBrk="1" fontAlgn="base" latinLnBrk="0" hangingPunct="1">
              <a:lnSpc>
                <a:spcPct val="100000"/>
              </a:lnSpc>
              <a:spcBef>
                <a:spcPts val="600"/>
              </a:spcBef>
              <a:spcAft>
                <a:spcPts val="120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 soon as a pattern emerges, take action and refer to EAP.</a:t>
            </a:r>
          </a:p>
          <a:p>
            <a:pPr marL="257175" marR="0" lvl="0" indent="-257175" algn="l" defTabSz="342900" rtl="0" eaLnBrk="1" fontAlgn="base" latinLnBrk="0" hangingPunct="1">
              <a:lnSpc>
                <a:spcPct val="100000"/>
              </a:lnSpc>
              <a:spcBef>
                <a:spcPts val="600"/>
              </a:spcBef>
              <a:spcAft>
                <a:spcPts val="1200"/>
              </a:spcAft>
              <a:buClrTx/>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12643" name="Picture 6" descr="Related image">
            <a:extLst>
              <a:ext uri="{FF2B5EF4-FFF2-40B4-BE49-F238E27FC236}">
                <a16:creationId xmlns:a16="http://schemas.microsoft.com/office/drawing/2014/main" id="{522924E9-0253-4139-82C5-2BAD5C971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14"/>
          <a:stretch>
            <a:fillRect/>
          </a:stretch>
        </p:blipFill>
        <p:spPr bwMode="auto">
          <a:xfrm>
            <a:off x="381000" y="1419078"/>
            <a:ext cx="183675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9307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311AC80E-F0A5-4377-AF99-43AC1907905D}"/>
              </a:ext>
            </a:extLst>
          </p:cNvPr>
          <p:cNvSpPr>
            <a:spLocks noGrp="1"/>
          </p:cNvSpPr>
          <p:nvPr>
            <p:ph type="title"/>
          </p:nvPr>
        </p:nvSpPr>
        <p:spPr>
          <a:xfrm>
            <a:off x="444500" y="469900"/>
            <a:ext cx="11350625" cy="736600"/>
          </a:xfrm>
        </p:spPr>
        <p:txBody>
          <a:bodyPr/>
          <a:lstStyle/>
          <a:p>
            <a:pPr algn="ctr">
              <a:defRPr/>
            </a:pPr>
            <a:r>
              <a:rPr lang="en-US" altLang="en-US" b="0" dirty="0">
                <a:latin typeface="Arial" panose="020B0604020202020204" pitchFamily="34" charset="0"/>
                <a:cs typeface="Arial" panose="020B0604020202020204" pitchFamily="34" charset="0"/>
              </a:rPr>
              <a:t>Types of EAP Referrals</a:t>
            </a:r>
            <a:endParaRPr lang="en-US" altLang="en-US" sz="2400" b="0" dirty="0">
              <a:solidFill>
                <a:schemeClr val="bg1">
                  <a:lumMod val="50000"/>
                </a:schemeClr>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48A7333F-7C33-42C5-A501-DCEA35D34428}"/>
              </a:ext>
            </a:extLst>
          </p:cNvPr>
          <p:cNvSpPr txBox="1">
            <a:spLocks/>
          </p:cNvSpPr>
          <p:nvPr/>
        </p:nvSpPr>
        <p:spPr bwMode="auto">
          <a:xfrm>
            <a:off x="2957512" y="5486400"/>
            <a:ext cx="63246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3200" b="1" kern="1200">
                <a:solidFill>
                  <a:schemeClr val="tx1"/>
                </a:solidFill>
                <a:latin typeface="Arial Narrow" panose="020B0606020202030204" pitchFamily="34" charset="0"/>
                <a:ea typeface="+mj-ea"/>
                <a:cs typeface="+mj-cs"/>
              </a:defRPr>
            </a:lvl1pPr>
            <a:lvl2pPr algn="l" rtl="0" eaLnBrk="0" fontAlgn="base" hangingPunct="0">
              <a:lnSpc>
                <a:spcPct val="90000"/>
              </a:lnSpc>
              <a:spcBef>
                <a:spcPct val="0"/>
              </a:spcBef>
              <a:spcAft>
                <a:spcPct val="0"/>
              </a:spcAft>
              <a:defRPr sz="3200" b="1">
                <a:solidFill>
                  <a:schemeClr val="tx1"/>
                </a:solidFill>
                <a:latin typeface="Arial Narrow" charset="0"/>
              </a:defRPr>
            </a:lvl2pPr>
            <a:lvl3pPr algn="l" rtl="0" eaLnBrk="0" fontAlgn="base" hangingPunct="0">
              <a:lnSpc>
                <a:spcPct val="90000"/>
              </a:lnSpc>
              <a:spcBef>
                <a:spcPct val="0"/>
              </a:spcBef>
              <a:spcAft>
                <a:spcPct val="0"/>
              </a:spcAft>
              <a:defRPr sz="3200" b="1">
                <a:solidFill>
                  <a:schemeClr val="tx1"/>
                </a:solidFill>
                <a:latin typeface="Arial Narrow" charset="0"/>
              </a:defRPr>
            </a:lvl3pPr>
            <a:lvl4pPr algn="l" rtl="0" eaLnBrk="0" fontAlgn="base" hangingPunct="0">
              <a:lnSpc>
                <a:spcPct val="90000"/>
              </a:lnSpc>
              <a:spcBef>
                <a:spcPct val="0"/>
              </a:spcBef>
              <a:spcAft>
                <a:spcPct val="0"/>
              </a:spcAft>
              <a:defRPr sz="3200" b="1">
                <a:solidFill>
                  <a:schemeClr val="tx1"/>
                </a:solidFill>
                <a:latin typeface="Arial Narrow" charset="0"/>
              </a:defRPr>
            </a:lvl4pPr>
            <a:lvl5pPr algn="l" rtl="0" eaLnBrk="0" fontAlgn="base" hangingPunct="0">
              <a:lnSpc>
                <a:spcPct val="90000"/>
              </a:lnSpc>
              <a:spcBef>
                <a:spcPct val="0"/>
              </a:spcBef>
              <a:spcAft>
                <a:spcPct val="0"/>
              </a:spcAft>
              <a:defRPr sz="3200" b="1">
                <a:solidFill>
                  <a:schemeClr val="tx1"/>
                </a:solidFill>
                <a:latin typeface="Arial Narrow" charset="0"/>
              </a:defRPr>
            </a:lvl5pPr>
            <a:lvl6pPr marL="457200" algn="l" rtl="0" fontAlgn="base">
              <a:lnSpc>
                <a:spcPct val="90000"/>
              </a:lnSpc>
              <a:spcBef>
                <a:spcPct val="0"/>
              </a:spcBef>
              <a:spcAft>
                <a:spcPct val="0"/>
              </a:spcAft>
              <a:defRPr sz="3200" b="1">
                <a:solidFill>
                  <a:schemeClr val="tx1"/>
                </a:solidFill>
                <a:latin typeface="Arial Narrow" charset="0"/>
              </a:defRPr>
            </a:lvl6pPr>
            <a:lvl7pPr marL="914400" algn="l" rtl="0" fontAlgn="base">
              <a:lnSpc>
                <a:spcPct val="90000"/>
              </a:lnSpc>
              <a:spcBef>
                <a:spcPct val="0"/>
              </a:spcBef>
              <a:spcAft>
                <a:spcPct val="0"/>
              </a:spcAft>
              <a:defRPr sz="3200" b="1">
                <a:solidFill>
                  <a:schemeClr val="tx1"/>
                </a:solidFill>
                <a:latin typeface="Arial Narrow" charset="0"/>
              </a:defRPr>
            </a:lvl7pPr>
            <a:lvl8pPr marL="1371600" algn="l" rtl="0" fontAlgn="base">
              <a:lnSpc>
                <a:spcPct val="90000"/>
              </a:lnSpc>
              <a:spcBef>
                <a:spcPct val="0"/>
              </a:spcBef>
              <a:spcAft>
                <a:spcPct val="0"/>
              </a:spcAft>
              <a:defRPr sz="3200" b="1">
                <a:solidFill>
                  <a:schemeClr val="tx1"/>
                </a:solidFill>
                <a:latin typeface="Arial Narrow" charset="0"/>
              </a:defRPr>
            </a:lvl8pPr>
            <a:lvl9pPr marL="1828800" algn="l" rtl="0" fontAlgn="base">
              <a:lnSpc>
                <a:spcPct val="90000"/>
              </a:lnSpc>
              <a:spcBef>
                <a:spcPct val="0"/>
              </a:spcBef>
              <a:spcAft>
                <a:spcPct val="0"/>
              </a:spcAft>
              <a:defRPr sz="3200" b="1">
                <a:solidFill>
                  <a:schemeClr val="tx1"/>
                </a:solidFill>
                <a:latin typeface="Arial Narrow" charset="0"/>
              </a:defRPr>
            </a:lvl9pPr>
          </a:lstStyle>
          <a:p>
            <a:pPr>
              <a:defRPr/>
            </a:pPr>
            <a:r>
              <a:rPr lang="en-US" altLang="en-US" sz="1600" b="0" dirty="0">
                <a:solidFill>
                  <a:srgbClr val="FF0000"/>
                </a:solidFill>
                <a:latin typeface="Arial" panose="020B0604020202020204" pitchFamily="34" charset="0"/>
                <a:cs typeface="Arial" panose="020B0604020202020204" pitchFamily="34" charset="0"/>
              </a:rPr>
              <a:t>* Always consult with local HR practices before using this process.</a:t>
            </a:r>
            <a:endParaRPr lang="en-US" altLang="en-US" sz="1200" b="0" dirty="0">
              <a:solidFill>
                <a:srgbClr val="FF0000"/>
              </a:solidFill>
              <a:latin typeface="Arial" panose="020B0604020202020204" pitchFamily="34"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C50D54D3-5F97-4102-8B2E-EAA030B9C40D}"/>
              </a:ext>
            </a:extLst>
          </p:cNvPr>
          <p:cNvGraphicFramePr>
            <a:graphicFrameLocks noGrp="1"/>
          </p:cNvGraphicFramePr>
          <p:nvPr>
            <p:ph idx="1"/>
            <p:extLst>
              <p:ext uri="{D42A27DB-BD31-4B8C-83A1-F6EECF244321}">
                <p14:modId xmlns:p14="http://schemas.microsoft.com/office/powerpoint/2010/main" val="3869611169"/>
              </p:ext>
            </p:extLst>
          </p:nvPr>
        </p:nvGraphicFramePr>
        <p:xfrm>
          <a:off x="550862" y="1206500"/>
          <a:ext cx="11137900" cy="4053840"/>
        </p:xfrm>
        <a:graphic>
          <a:graphicData uri="http://schemas.openxmlformats.org/drawingml/2006/table">
            <a:tbl>
              <a:tblPr firstRow="1" bandRow="1">
                <a:tableStyleId>{5C22544A-7EE6-4342-B048-85BDC9FD1C3A}</a:tableStyleId>
              </a:tblPr>
              <a:tblGrid>
                <a:gridCol w="2364526">
                  <a:extLst>
                    <a:ext uri="{9D8B030D-6E8A-4147-A177-3AD203B41FA5}">
                      <a16:colId xmlns:a16="http://schemas.microsoft.com/office/drawing/2014/main" val="1983145474"/>
                    </a:ext>
                  </a:extLst>
                </a:gridCol>
                <a:gridCol w="8773374">
                  <a:extLst>
                    <a:ext uri="{9D8B030D-6E8A-4147-A177-3AD203B41FA5}">
                      <a16:colId xmlns:a16="http://schemas.microsoft.com/office/drawing/2014/main" val="2920381183"/>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rial" panose="020B0604020202020204" pitchFamily="34" charset="0"/>
                          <a:cs typeface="Arial" panose="020B0604020202020204" pitchFamily="34" charset="0"/>
                        </a:rPr>
                        <a:t>Self Referral</a:t>
                      </a:r>
                    </a:p>
                  </a:txBody>
                  <a:tcPr marT="91440" marB="91440" anchor="ctr">
                    <a:lnL w="19050" cap="flat" cmpd="sng" algn="ctr">
                      <a:solidFill>
                        <a:srgbClr val="FFDA65"/>
                      </a:solidFill>
                      <a:prstDash val="solid"/>
                      <a:round/>
                      <a:headEnd type="none" w="med" len="med"/>
                      <a:tailEnd type="none" w="med" len="med"/>
                    </a:lnL>
                    <a:lnR w="19050" cap="flat" cmpd="sng" algn="ctr">
                      <a:solidFill>
                        <a:srgbClr val="FFDA65"/>
                      </a:solidFill>
                      <a:prstDash val="solid"/>
                      <a:round/>
                      <a:headEnd type="none" w="med" len="med"/>
                      <a:tailEnd type="none" w="med" len="med"/>
                    </a:lnR>
                    <a:lnT w="19050" cap="flat" cmpd="sng" algn="ctr">
                      <a:solidFill>
                        <a:srgbClr val="FFDA65"/>
                      </a:solidFill>
                      <a:prstDash val="solid"/>
                      <a:round/>
                      <a:headEnd type="none" w="med" len="med"/>
                      <a:tailEnd type="none" w="med" len="med"/>
                    </a:lnT>
                    <a:lnB w="19050" cap="flat" cmpd="sng" algn="ctr">
                      <a:solidFill>
                        <a:srgbClr val="FFDA65"/>
                      </a:solidFill>
                      <a:prstDash val="solid"/>
                      <a:round/>
                      <a:headEnd type="none" w="med" len="med"/>
                      <a:tailEnd type="none" w="med" len="med"/>
                    </a:lnB>
                    <a:lnTlToBr w="12700" cmpd="sng">
                      <a:noFill/>
                      <a:prstDash val="solid"/>
                    </a:lnTlToBr>
                    <a:lnBlToTr w="12700" cmpd="sng">
                      <a:noFill/>
                      <a:prstDash val="solid"/>
                    </a:lnBlToTr>
                    <a:solidFill>
                      <a:srgbClr val="FFF6E7"/>
                    </a:solidFill>
                  </a:tcPr>
                </a:tc>
                <a:tc>
                  <a:txBody>
                    <a:bodyPr/>
                    <a:lstStyle/>
                    <a:p>
                      <a:r>
                        <a:rPr lang="en-US" sz="1600" b="0" i="0" dirty="0">
                          <a:solidFill>
                            <a:schemeClr val="tx1"/>
                          </a:solidFill>
                          <a:latin typeface="Arial" panose="020B0604020202020204" pitchFamily="34" charset="0"/>
                          <a:cs typeface="Arial" panose="020B0604020202020204" pitchFamily="34" charset="0"/>
                        </a:rPr>
                        <a:t>Employee seeks EAP privately.  Primary way EAP is accessed.</a:t>
                      </a:r>
                    </a:p>
                  </a:txBody>
                  <a:tcPr marT="91440" marB="91440">
                    <a:lnL w="19050" cap="flat" cmpd="sng" algn="ctr">
                      <a:solidFill>
                        <a:srgbClr val="FFDA65"/>
                      </a:solidFill>
                      <a:prstDash val="solid"/>
                      <a:round/>
                      <a:headEnd type="none" w="med" len="med"/>
                      <a:tailEnd type="none" w="med" len="med"/>
                    </a:lnL>
                    <a:lnR w="19050" cap="flat" cmpd="sng" algn="ctr">
                      <a:solidFill>
                        <a:srgbClr val="FFDA65"/>
                      </a:solidFill>
                      <a:prstDash val="solid"/>
                      <a:round/>
                      <a:headEnd type="none" w="med" len="med"/>
                      <a:tailEnd type="none" w="med" len="med"/>
                    </a:lnR>
                    <a:lnT w="19050" cap="flat" cmpd="sng" algn="ctr">
                      <a:solidFill>
                        <a:srgbClr val="FFDA65"/>
                      </a:solidFill>
                      <a:prstDash val="solid"/>
                      <a:round/>
                      <a:headEnd type="none" w="med" len="med"/>
                      <a:tailEnd type="none" w="med" len="med"/>
                    </a:lnT>
                    <a:lnB w="19050" cap="flat" cmpd="sng" algn="ctr">
                      <a:solidFill>
                        <a:srgbClr val="FFDA65"/>
                      </a:solidFill>
                      <a:prstDash val="solid"/>
                      <a:round/>
                      <a:headEnd type="none" w="med" len="med"/>
                      <a:tailEnd type="none" w="med" len="med"/>
                    </a:lnB>
                    <a:lnTlToBr w="12700" cmpd="sng">
                      <a:noFill/>
                      <a:prstDash val="solid"/>
                    </a:lnTlToBr>
                    <a:lnBlToTr w="12700" cmpd="sng">
                      <a:noFill/>
                      <a:prstDash val="solid"/>
                    </a:lnBlToTr>
                    <a:solidFill>
                      <a:srgbClr val="FFF6E7"/>
                    </a:solidFill>
                  </a:tcPr>
                </a:tc>
                <a:extLst>
                  <a:ext uri="{0D108BD9-81ED-4DB2-BD59-A6C34878D82A}">
                    <a16:rowId xmlns:a16="http://schemas.microsoft.com/office/drawing/2014/main" val="29394867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solidFill>
                            <a:schemeClr val="tx1"/>
                          </a:solidFill>
                          <a:latin typeface="Arial" panose="020B0604020202020204" pitchFamily="34" charset="0"/>
                          <a:cs typeface="Arial" panose="020B0604020202020204" pitchFamily="34" charset="0"/>
                        </a:rPr>
                        <a:t>Informal or “Friendly” referral</a:t>
                      </a:r>
                      <a:endParaRPr lang="en-US" b="1" dirty="0">
                        <a:solidFill>
                          <a:schemeClr val="tx1"/>
                        </a:solidFill>
                      </a:endParaRPr>
                    </a:p>
                  </a:txBody>
                  <a:tcPr marT="91440" marB="91440" anchor="ctr">
                    <a:lnL w="19050" cap="flat" cmpd="sng" algn="ctr">
                      <a:solidFill>
                        <a:srgbClr val="FFDA65"/>
                      </a:solidFill>
                      <a:prstDash val="solid"/>
                      <a:round/>
                      <a:headEnd type="none" w="med" len="med"/>
                      <a:tailEnd type="none" w="med" len="med"/>
                    </a:lnL>
                    <a:lnR w="19050" cap="flat" cmpd="sng" algn="ctr">
                      <a:solidFill>
                        <a:srgbClr val="FFDA65"/>
                      </a:solidFill>
                      <a:prstDash val="solid"/>
                      <a:round/>
                      <a:headEnd type="none" w="med" len="med"/>
                      <a:tailEnd type="none" w="med" len="med"/>
                    </a:lnR>
                    <a:lnT w="19050" cap="flat" cmpd="sng" algn="ctr">
                      <a:solidFill>
                        <a:srgbClr val="FFDA65"/>
                      </a:solidFill>
                      <a:prstDash val="solid"/>
                      <a:round/>
                      <a:headEnd type="none" w="med" len="med"/>
                      <a:tailEnd type="none" w="med" len="med"/>
                    </a:lnT>
                    <a:lnB w="19050" cap="flat" cmpd="sng" algn="ctr">
                      <a:solidFill>
                        <a:srgbClr val="FFDA65"/>
                      </a:solidFill>
                      <a:prstDash val="solid"/>
                      <a:round/>
                      <a:headEnd type="none" w="med" len="med"/>
                      <a:tailEnd type="none" w="med" len="med"/>
                    </a:lnB>
                    <a:lnTlToBr w="12700" cmpd="sng">
                      <a:noFill/>
                      <a:prstDash val="solid"/>
                    </a:lnTlToBr>
                    <a:lnBlToTr w="12700" cmpd="sng">
                      <a:noFill/>
                      <a:prstDash val="solid"/>
                    </a:lnBlToTr>
                    <a:solidFill>
                      <a:srgbClr val="FFECCC"/>
                    </a:solidFill>
                  </a:tcPr>
                </a:tc>
                <a:tc>
                  <a:txBody>
                    <a:bodyPr/>
                    <a:lstStyle/>
                    <a:p>
                      <a:r>
                        <a:rPr lang="en-US" altLang="en-US" sz="1600" b="0" i="0" dirty="0">
                          <a:solidFill>
                            <a:schemeClr val="tx1"/>
                          </a:solidFill>
                          <a:latin typeface="Arial" panose="020B0604020202020204" pitchFamily="34" charset="0"/>
                          <a:cs typeface="Arial" panose="020B0604020202020204" pitchFamily="34" charset="0"/>
                        </a:rPr>
                        <a:t>Performance is acceptable.  Supervisor hears of or observes a personal problem and suggests EAP as a helpful resource. </a:t>
                      </a:r>
                      <a:endParaRPr lang="en-US" sz="1600" b="0" i="0" dirty="0">
                        <a:solidFill>
                          <a:schemeClr val="tx1"/>
                        </a:solidFill>
                      </a:endParaRPr>
                    </a:p>
                  </a:txBody>
                  <a:tcPr marT="91440" marB="91440">
                    <a:lnL w="19050" cap="flat" cmpd="sng" algn="ctr">
                      <a:solidFill>
                        <a:srgbClr val="FFDA65"/>
                      </a:solidFill>
                      <a:prstDash val="solid"/>
                      <a:round/>
                      <a:headEnd type="none" w="med" len="med"/>
                      <a:tailEnd type="none" w="med" len="med"/>
                    </a:lnL>
                    <a:lnR w="19050" cap="flat" cmpd="sng" algn="ctr">
                      <a:solidFill>
                        <a:srgbClr val="FFDA65"/>
                      </a:solidFill>
                      <a:prstDash val="solid"/>
                      <a:round/>
                      <a:headEnd type="none" w="med" len="med"/>
                      <a:tailEnd type="none" w="med" len="med"/>
                    </a:lnR>
                    <a:lnT w="19050" cap="flat" cmpd="sng" algn="ctr">
                      <a:solidFill>
                        <a:srgbClr val="FFDA65"/>
                      </a:solidFill>
                      <a:prstDash val="solid"/>
                      <a:round/>
                      <a:headEnd type="none" w="med" len="med"/>
                      <a:tailEnd type="none" w="med" len="med"/>
                    </a:lnT>
                    <a:lnB w="19050" cap="flat" cmpd="sng" algn="ctr">
                      <a:solidFill>
                        <a:srgbClr val="FFDA65"/>
                      </a:solidFill>
                      <a:prstDash val="solid"/>
                      <a:round/>
                      <a:headEnd type="none" w="med" len="med"/>
                      <a:tailEnd type="none" w="med" len="med"/>
                    </a:lnB>
                    <a:lnTlToBr w="12700" cmpd="sng">
                      <a:noFill/>
                      <a:prstDash val="solid"/>
                    </a:lnTlToBr>
                    <a:lnBlToTr w="12700" cmpd="sng">
                      <a:noFill/>
                      <a:prstDash val="solid"/>
                    </a:lnBlToTr>
                    <a:solidFill>
                      <a:srgbClr val="FFECCC"/>
                    </a:solidFill>
                  </a:tcPr>
                </a:tc>
                <a:extLst>
                  <a:ext uri="{0D108BD9-81ED-4DB2-BD59-A6C34878D82A}">
                    <a16:rowId xmlns:a16="http://schemas.microsoft.com/office/drawing/2014/main" val="2780823475"/>
                  </a:ext>
                </a:extLst>
              </a:tr>
              <a:tr h="0">
                <a:tc rowSpan="3">
                  <a:txBody>
                    <a:bodyPr/>
                    <a:lstStyle/>
                    <a:p>
                      <a:r>
                        <a:rPr lang="en-US" altLang="en-US" sz="1800" b="1" dirty="0">
                          <a:latin typeface="Arial" panose="020B0604020202020204" pitchFamily="34" charset="0"/>
                          <a:cs typeface="Arial" panose="020B0604020202020204" pitchFamily="34" charset="0"/>
                        </a:rPr>
                        <a:t>Formal*</a:t>
                      </a:r>
                      <a:endParaRPr lang="en-US" b="1" dirty="0">
                        <a:solidFill>
                          <a:schemeClr val="tx1"/>
                        </a:solidFill>
                      </a:endParaRPr>
                    </a:p>
                  </a:txBody>
                  <a:tcPr marT="91440" marB="91440" anchor="ctr">
                    <a:lnL w="19050" cap="flat" cmpd="sng" algn="ctr">
                      <a:solidFill>
                        <a:srgbClr val="FFDA65"/>
                      </a:solidFill>
                      <a:prstDash val="solid"/>
                      <a:round/>
                      <a:headEnd type="none" w="med" len="med"/>
                      <a:tailEnd type="none" w="med" len="med"/>
                    </a:lnL>
                    <a:lnR w="19050" cap="flat" cmpd="sng" algn="ctr">
                      <a:solidFill>
                        <a:srgbClr val="FFDA65"/>
                      </a:solidFill>
                      <a:prstDash val="solid"/>
                      <a:round/>
                      <a:headEnd type="none" w="med" len="med"/>
                      <a:tailEnd type="none" w="med" len="med"/>
                    </a:lnR>
                    <a:lnT w="19050" cap="flat" cmpd="sng" algn="ctr">
                      <a:solidFill>
                        <a:srgbClr val="FFDA65"/>
                      </a:solidFill>
                      <a:prstDash val="solid"/>
                      <a:round/>
                      <a:headEnd type="none" w="med" len="med"/>
                      <a:tailEnd type="none" w="med" len="med"/>
                    </a:lnT>
                    <a:lnB w="19050" cap="flat" cmpd="sng" algn="ctr">
                      <a:solidFill>
                        <a:srgbClr val="FFDA65"/>
                      </a:solidFill>
                      <a:prstDash val="solid"/>
                      <a:round/>
                      <a:headEnd type="none" w="med" len="med"/>
                      <a:tailEnd type="none" w="med" len="med"/>
                    </a:lnB>
                    <a:lnTlToBr w="12700" cmpd="sng">
                      <a:noFill/>
                      <a:prstDash val="solid"/>
                    </a:lnTlToBr>
                    <a:lnBlToTr w="12700" cmpd="sng">
                      <a:noFill/>
                      <a:prstDash val="solid"/>
                    </a:lnBlToTr>
                    <a:solidFill>
                      <a:srgbClr val="FFF6E7"/>
                    </a:solidFill>
                  </a:tcPr>
                </a:tc>
                <a:tc>
                  <a:txBody>
                    <a:bodyPr/>
                    <a:lstStyle/>
                    <a:p>
                      <a:pPr marL="0" indent="0">
                        <a:lnSpc>
                          <a:spcPct val="100000"/>
                        </a:lnSpc>
                        <a:spcBef>
                          <a:spcPts val="1200"/>
                        </a:spcBef>
                        <a:buFont typeface="Arial" panose="020B0604020202020204" pitchFamily="34" charset="0"/>
                        <a:buNone/>
                        <a:defRPr/>
                      </a:pPr>
                      <a:r>
                        <a:rPr lang="en-US" altLang="en-US" sz="1600" b="0" i="0" dirty="0">
                          <a:latin typeface="Arial" panose="020B0604020202020204" pitchFamily="34" charset="0"/>
                          <a:cs typeface="Arial" panose="020B0604020202020204" pitchFamily="34" charset="0"/>
                        </a:rPr>
                        <a:t>Performance or behavioral problems have been documented.  Supervisor constructively confronts the employee to educate, train and develop any improvement plans.  </a:t>
                      </a:r>
                    </a:p>
                  </a:txBody>
                  <a:tcPr marT="91440" marB="91440">
                    <a:lnL w="19050" cap="flat" cmpd="sng" algn="ctr">
                      <a:solidFill>
                        <a:srgbClr val="FFDA65"/>
                      </a:solidFill>
                      <a:prstDash val="solid"/>
                      <a:round/>
                      <a:headEnd type="none" w="med" len="med"/>
                      <a:tailEnd type="none" w="med" len="med"/>
                    </a:lnL>
                    <a:lnR w="19050" cap="flat" cmpd="sng" algn="ctr">
                      <a:solidFill>
                        <a:srgbClr val="FFDA65"/>
                      </a:solidFill>
                      <a:prstDash val="solid"/>
                      <a:round/>
                      <a:headEnd type="none" w="med" len="med"/>
                      <a:tailEnd type="none" w="med" len="med"/>
                    </a:lnR>
                    <a:lnT w="19050" cap="flat" cmpd="sng" algn="ctr">
                      <a:solidFill>
                        <a:srgbClr val="FFDA65"/>
                      </a:solidFill>
                      <a:prstDash val="solid"/>
                      <a:round/>
                      <a:headEnd type="none" w="med" len="med"/>
                      <a:tailEnd type="none" w="med" len="med"/>
                    </a:lnT>
                    <a:lnB w="19050" cap="flat" cmpd="sng" algn="ctr">
                      <a:solidFill>
                        <a:srgbClr val="FFDA65"/>
                      </a:solidFill>
                      <a:prstDash val="solid"/>
                      <a:round/>
                      <a:headEnd type="none" w="med" len="med"/>
                      <a:tailEnd type="none" w="med" len="med"/>
                    </a:lnB>
                    <a:lnTlToBr w="12700" cmpd="sng">
                      <a:noFill/>
                      <a:prstDash val="solid"/>
                    </a:lnTlToBr>
                    <a:lnBlToTr w="12700" cmpd="sng">
                      <a:noFill/>
                      <a:prstDash val="solid"/>
                    </a:lnBlToTr>
                    <a:solidFill>
                      <a:srgbClr val="FFF6E7"/>
                    </a:solidFill>
                  </a:tcPr>
                </a:tc>
                <a:extLst>
                  <a:ext uri="{0D108BD9-81ED-4DB2-BD59-A6C34878D82A}">
                    <a16:rowId xmlns:a16="http://schemas.microsoft.com/office/drawing/2014/main" val="3801235649"/>
                  </a:ext>
                </a:extLst>
              </a:tr>
              <a:tr h="370840">
                <a:tc vMerge="1">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C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b="0" i="0" dirty="0">
                          <a:latin typeface="Arial" panose="020B0604020202020204" pitchFamily="34" charset="0"/>
                          <a:cs typeface="Arial" panose="020B0604020202020204" pitchFamily="34" charset="0"/>
                        </a:rPr>
                        <a:t>EAP is “strongly encouraged” and may be written into a development or action plan.</a:t>
                      </a:r>
                    </a:p>
                  </a:txBody>
                  <a:tcPr marT="91440" marB="91440">
                    <a:lnL w="19050" cap="flat" cmpd="sng" algn="ctr">
                      <a:solidFill>
                        <a:srgbClr val="FFDA65"/>
                      </a:solidFill>
                      <a:prstDash val="solid"/>
                      <a:round/>
                      <a:headEnd type="none" w="med" len="med"/>
                      <a:tailEnd type="none" w="med" len="med"/>
                    </a:lnL>
                    <a:lnR w="19050" cap="flat" cmpd="sng" algn="ctr">
                      <a:solidFill>
                        <a:srgbClr val="FFDA65"/>
                      </a:solidFill>
                      <a:prstDash val="solid"/>
                      <a:round/>
                      <a:headEnd type="none" w="med" len="med"/>
                      <a:tailEnd type="none" w="med" len="med"/>
                    </a:lnR>
                    <a:lnT w="19050" cap="flat" cmpd="sng" algn="ctr">
                      <a:solidFill>
                        <a:srgbClr val="FFDA65"/>
                      </a:solidFill>
                      <a:prstDash val="solid"/>
                      <a:round/>
                      <a:headEnd type="none" w="med" len="med"/>
                      <a:tailEnd type="none" w="med" len="med"/>
                    </a:lnT>
                    <a:lnB w="19050" cap="flat" cmpd="sng" algn="ctr">
                      <a:solidFill>
                        <a:srgbClr val="FFDA65"/>
                      </a:solidFill>
                      <a:prstDash val="solid"/>
                      <a:round/>
                      <a:headEnd type="none" w="med" len="med"/>
                      <a:tailEnd type="none" w="med" len="med"/>
                    </a:lnB>
                    <a:lnTlToBr w="12700" cmpd="sng">
                      <a:noFill/>
                      <a:prstDash val="solid"/>
                    </a:lnTlToBr>
                    <a:lnBlToTr w="12700" cmpd="sng">
                      <a:noFill/>
                      <a:prstDash val="solid"/>
                    </a:lnBlToTr>
                    <a:solidFill>
                      <a:srgbClr val="FFECCC"/>
                    </a:solidFill>
                  </a:tcPr>
                </a:tc>
                <a:extLst>
                  <a:ext uri="{0D108BD9-81ED-4DB2-BD59-A6C34878D82A}">
                    <a16:rowId xmlns:a16="http://schemas.microsoft.com/office/drawing/2014/main" val="3439229839"/>
                  </a:ext>
                </a:extLst>
              </a:tr>
              <a:tr h="370840">
                <a:tc vMerge="1">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6E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b="0" i="0" dirty="0">
                          <a:latin typeface="Arial" panose="020B0604020202020204" pitchFamily="34" charset="0"/>
                          <a:cs typeface="Arial" panose="020B0604020202020204" pitchFamily="34" charset="0"/>
                        </a:rPr>
                        <a:t>EAP can report attendance with written employee consent.</a:t>
                      </a:r>
                      <a:endParaRPr lang="en-US" sz="1600" b="0" i="0" dirty="0">
                        <a:solidFill>
                          <a:schemeClr val="tx1"/>
                        </a:solidFill>
                      </a:endParaRPr>
                    </a:p>
                  </a:txBody>
                  <a:tcPr marT="91440" marB="91440">
                    <a:lnL w="19050" cap="flat" cmpd="sng" algn="ctr">
                      <a:solidFill>
                        <a:srgbClr val="FFDA65"/>
                      </a:solidFill>
                      <a:prstDash val="solid"/>
                      <a:round/>
                      <a:headEnd type="none" w="med" len="med"/>
                      <a:tailEnd type="none" w="med" len="med"/>
                    </a:lnL>
                    <a:lnR w="19050" cap="flat" cmpd="sng" algn="ctr">
                      <a:solidFill>
                        <a:srgbClr val="FFDA65"/>
                      </a:solidFill>
                      <a:prstDash val="solid"/>
                      <a:round/>
                      <a:headEnd type="none" w="med" len="med"/>
                      <a:tailEnd type="none" w="med" len="med"/>
                    </a:lnR>
                    <a:lnT w="19050" cap="flat" cmpd="sng" algn="ctr">
                      <a:solidFill>
                        <a:srgbClr val="FFDA65"/>
                      </a:solidFill>
                      <a:prstDash val="solid"/>
                      <a:round/>
                      <a:headEnd type="none" w="med" len="med"/>
                      <a:tailEnd type="none" w="med" len="med"/>
                    </a:lnT>
                    <a:lnB w="19050" cap="flat" cmpd="sng" algn="ctr">
                      <a:solidFill>
                        <a:srgbClr val="FFDA65"/>
                      </a:solidFill>
                      <a:prstDash val="solid"/>
                      <a:round/>
                      <a:headEnd type="none" w="med" len="med"/>
                      <a:tailEnd type="none" w="med" len="med"/>
                    </a:lnB>
                    <a:lnTlToBr w="12700" cmpd="sng">
                      <a:noFill/>
                      <a:prstDash val="solid"/>
                    </a:lnTlToBr>
                    <a:lnBlToTr w="12700" cmpd="sng">
                      <a:noFill/>
                      <a:prstDash val="solid"/>
                    </a:lnBlToTr>
                    <a:solidFill>
                      <a:srgbClr val="FFF6E7"/>
                    </a:solidFill>
                  </a:tcPr>
                </a:tc>
                <a:extLst>
                  <a:ext uri="{0D108BD9-81ED-4DB2-BD59-A6C34878D82A}">
                    <a16:rowId xmlns:a16="http://schemas.microsoft.com/office/drawing/2014/main" val="168847002"/>
                  </a:ext>
                </a:extLst>
              </a:tr>
              <a:tr h="370840">
                <a:tc>
                  <a:txBody>
                    <a:bodyPr/>
                    <a:lstStyle/>
                    <a:p>
                      <a:r>
                        <a:rPr lang="en-US" altLang="en-US" sz="1800" b="1" dirty="0">
                          <a:latin typeface="Arial" panose="020B0604020202020204" pitchFamily="34" charset="0"/>
                          <a:cs typeface="Arial" panose="020B0604020202020204" pitchFamily="34" charset="0"/>
                        </a:rPr>
                        <a:t>Fitness-for-duty*</a:t>
                      </a:r>
                      <a:endParaRPr lang="en-US" b="1" dirty="0">
                        <a:solidFill>
                          <a:schemeClr val="tx1"/>
                        </a:solidFill>
                      </a:endParaRPr>
                    </a:p>
                  </a:txBody>
                  <a:tcPr marT="91440" marB="91440" anchor="ctr">
                    <a:lnL w="19050" cap="flat" cmpd="sng" algn="ctr">
                      <a:solidFill>
                        <a:srgbClr val="FFDA65"/>
                      </a:solidFill>
                      <a:prstDash val="solid"/>
                      <a:round/>
                      <a:headEnd type="none" w="med" len="med"/>
                      <a:tailEnd type="none" w="med" len="med"/>
                    </a:lnL>
                    <a:lnR w="19050" cap="flat" cmpd="sng" algn="ctr">
                      <a:solidFill>
                        <a:srgbClr val="FFDA65"/>
                      </a:solidFill>
                      <a:prstDash val="solid"/>
                      <a:round/>
                      <a:headEnd type="none" w="med" len="med"/>
                      <a:tailEnd type="none" w="med" len="med"/>
                    </a:lnR>
                    <a:lnT w="19050" cap="flat" cmpd="sng" algn="ctr">
                      <a:solidFill>
                        <a:srgbClr val="FFDA65"/>
                      </a:solidFill>
                      <a:prstDash val="solid"/>
                      <a:round/>
                      <a:headEnd type="none" w="med" len="med"/>
                      <a:tailEnd type="none" w="med" len="med"/>
                    </a:lnT>
                    <a:lnB w="19050" cap="flat" cmpd="sng" algn="ctr">
                      <a:solidFill>
                        <a:srgbClr val="FFDA65"/>
                      </a:solidFill>
                      <a:prstDash val="solid"/>
                      <a:round/>
                      <a:headEnd type="none" w="med" len="med"/>
                      <a:tailEnd type="none" w="med" len="med"/>
                    </a:lnB>
                    <a:lnTlToBr w="12700" cmpd="sng">
                      <a:noFill/>
                      <a:prstDash val="solid"/>
                    </a:lnTlToBr>
                    <a:lnBlToTr w="12700" cmpd="sng">
                      <a:noFill/>
                      <a:prstDash val="solid"/>
                    </a:lnBlToTr>
                    <a:solidFill>
                      <a:srgbClr val="FFEC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b="0" i="0" dirty="0">
                          <a:latin typeface="Arial" panose="020B0604020202020204" pitchFamily="34" charset="0"/>
                          <a:cs typeface="Arial" panose="020B0604020202020204" pitchFamily="34" charset="0"/>
                        </a:rPr>
                        <a:t>Part of HR and Medical processes.  EAP is involved when an employee’s medical condition is thought to risk workplace safety.  Should only be made in consultation with HR, LR and Medical</a:t>
                      </a:r>
                    </a:p>
                  </a:txBody>
                  <a:tcPr marT="91440" marB="91440">
                    <a:lnL w="19050" cap="flat" cmpd="sng" algn="ctr">
                      <a:solidFill>
                        <a:srgbClr val="FFDA65"/>
                      </a:solidFill>
                      <a:prstDash val="solid"/>
                      <a:round/>
                      <a:headEnd type="none" w="med" len="med"/>
                      <a:tailEnd type="none" w="med" len="med"/>
                    </a:lnL>
                    <a:lnR w="19050" cap="flat" cmpd="sng" algn="ctr">
                      <a:solidFill>
                        <a:srgbClr val="FFDA65"/>
                      </a:solidFill>
                      <a:prstDash val="solid"/>
                      <a:round/>
                      <a:headEnd type="none" w="med" len="med"/>
                      <a:tailEnd type="none" w="med" len="med"/>
                    </a:lnR>
                    <a:lnT w="19050" cap="flat" cmpd="sng" algn="ctr">
                      <a:solidFill>
                        <a:srgbClr val="FFDA65"/>
                      </a:solidFill>
                      <a:prstDash val="solid"/>
                      <a:round/>
                      <a:headEnd type="none" w="med" len="med"/>
                      <a:tailEnd type="none" w="med" len="med"/>
                    </a:lnT>
                    <a:lnB w="19050" cap="flat" cmpd="sng" algn="ctr">
                      <a:solidFill>
                        <a:srgbClr val="FFDA65"/>
                      </a:solidFill>
                      <a:prstDash val="solid"/>
                      <a:round/>
                      <a:headEnd type="none" w="med" len="med"/>
                      <a:tailEnd type="none" w="med" len="med"/>
                    </a:lnB>
                    <a:lnTlToBr w="12700" cmpd="sng">
                      <a:noFill/>
                      <a:prstDash val="solid"/>
                    </a:lnTlToBr>
                    <a:lnBlToTr w="12700" cmpd="sng">
                      <a:noFill/>
                      <a:prstDash val="solid"/>
                    </a:lnBlToTr>
                    <a:solidFill>
                      <a:srgbClr val="FFECCC"/>
                    </a:solidFill>
                  </a:tcPr>
                </a:tc>
                <a:extLst>
                  <a:ext uri="{0D108BD9-81ED-4DB2-BD59-A6C34878D82A}">
                    <a16:rowId xmlns:a16="http://schemas.microsoft.com/office/drawing/2014/main" val="1620076766"/>
                  </a:ext>
                </a:extLst>
              </a:tr>
              <a:tr h="370840">
                <a:tc>
                  <a:txBody>
                    <a:bodyPr/>
                    <a:lstStyle/>
                    <a:p>
                      <a:r>
                        <a:rPr lang="en-US" altLang="en-US" sz="1800" b="1" dirty="0">
                          <a:latin typeface="Arial" panose="020B0604020202020204" pitchFamily="34" charset="0"/>
                          <a:cs typeface="Arial" panose="020B0604020202020204" pitchFamily="34" charset="0"/>
                        </a:rPr>
                        <a:t>Last Chance*</a:t>
                      </a:r>
                      <a:endParaRPr lang="en-US" b="1" dirty="0">
                        <a:solidFill>
                          <a:schemeClr val="tx1"/>
                        </a:solidFill>
                      </a:endParaRPr>
                    </a:p>
                  </a:txBody>
                  <a:tcPr marT="91440" marB="91440" anchor="ctr">
                    <a:lnL w="19050" cap="flat" cmpd="sng" algn="ctr">
                      <a:solidFill>
                        <a:srgbClr val="FFDA65"/>
                      </a:solidFill>
                      <a:prstDash val="solid"/>
                      <a:round/>
                      <a:headEnd type="none" w="med" len="med"/>
                      <a:tailEnd type="none" w="med" len="med"/>
                    </a:lnL>
                    <a:lnR w="19050" cap="flat" cmpd="sng" algn="ctr">
                      <a:solidFill>
                        <a:srgbClr val="FFDA65"/>
                      </a:solidFill>
                      <a:prstDash val="solid"/>
                      <a:round/>
                      <a:headEnd type="none" w="med" len="med"/>
                      <a:tailEnd type="none" w="med" len="med"/>
                    </a:lnR>
                    <a:lnT w="19050" cap="flat" cmpd="sng" algn="ctr">
                      <a:solidFill>
                        <a:srgbClr val="FFDA65"/>
                      </a:solidFill>
                      <a:prstDash val="solid"/>
                      <a:round/>
                      <a:headEnd type="none" w="med" len="med"/>
                      <a:tailEnd type="none" w="med" len="med"/>
                    </a:lnT>
                    <a:lnB w="19050" cap="flat" cmpd="sng" algn="ctr">
                      <a:solidFill>
                        <a:srgbClr val="FFDA65"/>
                      </a:solidFill>
                      <a:prstDash val="solid"/>
                      <a:round/>
                      <a:headEnd type="none" w="med" len="med"/>
                      <a:tailEnd type="none" w="med" len="med"/>
                    </a:lnB>
                    <a:lnTlToBr w="12700" cmpd="sng">
                      <a:noFill/>
                      <a:prstDash val="solid"/>
                    </a:lnTlToBr>
                    <a:lnBlToTr w="12700" cmpd="sng">
                      <a:noFill/>
                      <a:prstDash val="solid"/>
                    </a:lnBlToTr>
                    <a:solidFill>
                      <a:srgbClr val="FFF6E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b="0" i="0" dirty="0">
                          <a:latin typeface="Arial" panose="020B0604020202020204" pitchFamily="34" charset="0"/>
                          <a:cs typeface="Arial" panose="020B0604020202020204" pitchFamily="34" charset="0"/>
                        </a:rPr>
                        <a:t>(Rare) When an employee is brought back to work following a suspension or termination and required to sign a LCA, EAP involvement may be mandated as a portion of the contract.</a:t>
                      </a:r>
                      <a:endParaRPr lang="en-US" sz="1600" b="0" i="0" dirty="0">
                        <a:solidFill>
                          <a:schemeClr val="tx1"/>
                        </a:solidFill>
                      </a:endParaRPr>
                    </a:p>
                  </a:txBody>
                  <a:tcPr marT="91440" marB="91440">
                    <a:lnL w="19050" cap="flat" cmpd="sng" algn="ctr">
                      <a:solidFill>
                        <a:srgbClr val="FFDA65"/>
                      </a:solidFill>
                      <a:prstDash val="solid"/>
                      <a:round/>
                      <a:headEnd type="none" w="med" len="med"/>
                      <a:tailEnd type="none" w="med" len="med"/>
                    </a:lnL>
                    <a:lnR w="19050" cap="flat" cmpd="sng" algn="ctr">
                      <a:solidFill>
                        <a:srgbClr val="FFDA65"/>
                      </a:solidFill>
                      <a:prstDash val="solid"/>
                      <a:round/>
                      <a:headEnd type="none" w="med" len="med"/>
                      <a:tailEnd type="none" w="med" len="med"/>
                    </a:lnR>
                    <a:lnT w="19050" cap="flat" cmpd="sng" algn="ctr">
                      <a:solidFill>
                        <a:srgbClr val="FFDA65"/>
                      </a:solidFill>
                      <a:prstDash val="solid"/>
                      <a:round/>
                      <a:headEnd type="none" w="med" len="med"/>
                      <a:tailEnd type="none" w="med" len="med"/>
                    </a:lnT>
                    <a:lnB w="19050" cap="flat" cmpd="sng" algn="ctr">
                      <a:solidFill>
                        <a:srgbClr val="FFDA65"/>
                      </a:solidFill>
                      <a:prstDash val="solid"/>
                      <a:round/>
                      <a:headEnd type="none" w="med" len="med"/>
                      <a:tailEnd type="none" w="med" len="med"/>
                    </a:lnB>
                    <a:lnTlToBr w="12700" cmpd="sng">
                      <a:noFill/>
                      <a:prstDash val="solid"/>
                    </a:lnTlToBr>
                    <a:lnBlToTr w="12700" cmpd="sng">
                      <a:noFill/>
                      <a:prstDash val="solid"/>
                    </a:lnBlToTr>
                    <a:solidFill>
                      <a:srgbClr val="FFF6E7"/>
                    </a:solidFill>
                  </a:tcPr>
                </a:tc>
                <a:extLst>
                  <a:ext uri="{0D108BD9-81ED-4DB2-BD59-A6C34878D82A}">
                    <a16:rowId xmlns:a16="http://schemas.microsoft.com/office/drawing/2014/main" val="508311332"/>
                  </a:ext>
                </a:extLst>
              </a:tr>
            </a:tbl>
          </a:graphicData>
        </a:graphic>
      </p:graphicFrame>
    </p:spTree>
    <p:extLst>
      <p:ext uri="{BB962C8B-B14F-4D97-AF65-F5344CB8AC3E}">
        <p14:creationId xmlns:p14="http://schemas.microsoft.com/office/powerpoint/2010/main" val="374575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Content Placeholder 2">
            <a:extLst>
              <a:ext uri="{FF2B5EF4-FFF2-40B4-BE49-F238E27FC236}">
                <a16:creationId xmlns:a16="http://schemas.microsoft.com/office/drawing/2014/main" id="{3E251803-B4B8-430A-9650-2EAABEC7CCD3}"/>
              </a:ext>
            </a:extLst>
          </p:cNvPr>
          <p:cNvSpPr txBox="1">
            <a:spLocks/>
          </p:cNvSpPr>
          <p:nvPr/>
        </p:nvSpPr>
        <p:spPr bwMode="auto">
          <a:xfrm>
            <a:off x="533400" y="1164773"/>
            <a:ext cx="7467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342900">
              <a:lnSpc>
                <a:spcPct val="90000"/>
              </a:lnSpc>
              <a:spcBef>
                <a:spcPts val="1000"/>
              </a:spcBef>
              <a:buFont typeface="Arial" panose="020B0604020202020204" pitchFamily="34" charset="0"/>
              <a:buChar char="•"/>
              <a:defRPr sz="2800">
                <a:solidFill>
                  <a:schemeClr val="tx1"/>
                </a:solidFill>
                <a:latin typeface="Arial Narrow" panose="020B0606020202030204" pitchFamily="34" charset="0"/>
              </a:defRPr>
            </a:lvl1pPr>
            <a:lvl2pPr marL="557213" indent="-214313" defTabSz="342900">
              <a:lnSpc>
                <a:spcPct val="90000"/>
              </a:lnSpc>
              <a:spcBef>
                <a:spcPts val="500"/>
              </a:spcBef>
              <a:buFont typeface="Arial Narrow" panose="020B0606020202030204" pitchFamily="34" charset="0"/>
              <a:buChar char="−"/>
              <a:defRPr sz="2400">
                <a:solidFill>
                  <a:schemeClr val="tx1"/>
                </a:solidFill>
                <a:latin typeface="Arial Narrow" panose="020B0606020202030204" pitchFamily="34" charset="0"/>
              </a:defRPr>
            </a:lvl2pPr>
            <a:lvl3pPr marL="857250" indent="-171450" defTabSz="342900">
              <a:lnSpc>
                <a:spcPct val="90000"/>
              </a:lnSpc>
              <a:spcBef>
                <a:spcPts val="500"/>
              </a:spcBef>
              <a:buFont typeface="Wingdings" panose="05000000000000000000" pitchFamily="2" charset="2"/>
              <a:buChar char="§"/>
              <a:defRPr sz="2000">
                <a:solidFill>
                  <a:schemeClr val="tx1"/>
                </a:solidFill>
                <a:latin typeface="Arial Narrow" panose="020B0606020202030204" pitchFamily="34" charset="0"/>
              </a:defRPr>
            </a:lvl3pPr>
            <a:lvl4pPr marL="1200150" indent="-171450" defTabSz="342900">
              <a:lnSpc>
                <a:spcPct val="90000"/>
              </a:lnSpc>
              <a:spcBef>
                <a:spcPts val="500"/>
              </a:spcBef>
              <a:buFont typeface="Arial Narrow" panose="020B0606020202030204" pitchFamily="34" charset="0"/>
              <a:buChar char="−"/>
              <a:defRPr>
                <a:solidFill>
                  <a:schemeClr val="tx1"/>
                </a:solidFill>
                <a:latin typeface="Arial Narrow" panose="020B0606020202030204" pitchFamily="34" charset="0"/>
              </a:defRPr>
            </a:lvl4pPr>
            <a:lvl5pPr marL="1543050" indent="-171450" defTabSz="342900">
              <a:lnSpc>
                <a:spcPct val="90000"/>
              </a:lnSpc>
              <a:spcBef>
                <a:spcPts val="500"/>
              </a:spcBef>
              <a:buFont typeface="Arial" panose="020B0604020202020204" pitchFamily="34" charset="0"/>
              <a:buChar char="•"/>
              <a:defRPr>
                <a:solidFill>
                  <a:schemeClr val="tx1"/>
                </a:solidFill>
                <a:latin typeface="Arial Narrow" panose="020B0606020202030204" pitchFamily="34" charset="0"/>
              </a:defRPr>
            </a:lvl5pPr>
            <a:lvl6pPr marL="2000250" indent="-171450" defTabSz="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6pPr>
            <a:lvl7pPr marL="2457450" indent="-171450" defTabSz="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7pPr>
            <a:lvl8pPr marL="2914650" indent="-171450" defTabSz="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8pPr>
            <a:lvl9pPr marL="3371850" indent="-171450" defTabSz="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9pPr>
          </a:lstStyle>
          <a:p>
            <a:pPr fontAlgn="base">
              <a:lnSpc>
                <a:spcPct val="100000"/>
              </a:lnSpc>
              <a:spcBef>
                <a:spcPct val="50000"/>
              </a:spcBef>
              <a:spcAft>
                <a:spcPct val="0"/>
              </a:spcAft>
              <a:defRPr/>
            </a:pPr>
            <a:r>
              <a:rPr lang="en-US" altLang="en-US" sz="2200" dirty="0">
                <a:solidFill>
                  <a:srgbClr val="000000"/>
                </a:solidFill>
                <a:latin typeface="Arial" panose="020B0604020202020204" pitchFamily="34" charset="0"/>
                <a:cs typeface="Arial" panose="020B0604020202020204" pitchFamily="34" charset="0"/>
              </a:rPr>
              <a:t>Employees should not be disciplined for refusing to access EAP.</a:t>
            </a:r>
          </a:p>
          <a:p>
            <a:pPr marL="257175" marR="0" lvl="0" indent="-257175" algn="l" defTabSz="3429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Personal problems and EAP use does not excuse poor performance. </a:t>
            </a:r>
          </a:p>
          <a:p>
            <a:pPr marL="257175" marR="0" lvl="0" indent="-257175" algn="l" defTabSz="3429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Employees at work and considered “fit for duty” must be held to the same standards as everyone else</a:t>
            </a:r>
          </a:p>
          <a:p>
            <a:pPr marL="257175" marR="0" lvl="0" indent="-257175" algn="l" defTabSz="3429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It is everyone’s best interest to identify problems early, assist in resolving problems </a:t>
            </a:r>
            <a:r>
              <a:rPr kumimoji="0" lang="en-US" altLang="en-US" sz="2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before</a:t>
            </a:r>
            <a:r>
              <a:rPr kumimoji="0" lang="en-US" alt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there are performance problems and negative impact to the organization.</a:t>
            </a:r>
          </a:p>
        </p:txBody>
      </p:sp>
      <p:pic>
        <p:nvPicPr>
          <p:cNvPr id="5" name="Picture 4">
            <a:extLst>
              <a:ext uri="{FF2B5EF4-FFF2-40B4-BE49-F238E27FC236}">
                <a16:creationId xmlns:a16="http://schemas.microsoft.com/office/drawing/2014/main" id="{93EAE6C5-2F0D-4D5D-AB85-C9EFCB1370E4}"/>
              </a:ext>
            </a:extLst>
          </p:cNvPr>
          <p:cNvPicPr>
            <a:picLocks noChangeAspect="1"/>
          </p:cNvPicPr>
          <p:nvPr/>
        </p:nvPicPr>
        <p:blipFill>
          <a:blip r:embed="rId3"/>
          <a:stretch>
            <a:fillRect/>
          </a:stretch>
        </p:blipFill>
        <p:spPr>
          <a:xfrm>
            <a:off x="8458200" y="1676400"/>
            <a:ext cx="3380722" cy="225334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41502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DFF9FEE4-D323-4F06-9333-DE95558B9212}"/>
              </a:ext>
            </a:extLst>
          </p:cNvPr>
          <p:cNvSpPr txBox="1">
            <a:spLocks/>
          </p:cNvSpPr>
          <p:nvPr/>
        </p:nvSpPr>
        <p:spPr bwMode="auto">
          <a:xfrm>
            <a:off x="685800" y="6477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42900">
              <a:lnSpc>
                <a:spcPct val="90000"/>
              </a:lnSpc>
              <a:spcBef>
                <a:spcPts val="1000"/>
              </a:spcBef>
              <a:buFont typeface="Arial" panose="020B0604020202020204" pitchFamily="34" charset="0"/>
              <a:buChar char="•"/>
              <a:defRPr sz="2800">
                <a:solidFill>
                  <a:schemeClr val="tx1"/>
                </a:solidFill>
                <a:latin typeface="Arial Narrow" panose="020B0606020202030204" pitchFamily="34" charset="0"/>
              </a:defRPr>
            </a:lvl1pPr>
            <a:lvl2pPr marL="742950" indent="-285750" defTabSz="342900">
              <a:lnSpc>
                <a:spcPct val="90000"/>
              </a:lnSpc>
              <a:spcBef>
                <a:spcPts val="500"/>
              </a:spcBef>
              <a:buFont typeface="Arial Narrow" panose="020B0606020202030204" pitchFamily="34" charset="0"/>
              <a:buChar char="−"/>
              <a:defRPr sz="2400">
                <a:solidFill>
                  <a:schemeClr val="tx1"/>
                </a:solidFill>
                <a:latin typeface="Arial Narrow" panose="020B0606020202030204" pitchFamily="34" charset="0"/>
              </a:defRPr>
            </a:lvl2pPr>
            <a:lvl3pPr marL="1143000" indent="-228600" defTabSz="342900">
              <a:lnSpc>
                <a:spcPct val="90000"/>
              </a:lnSpc>
              <a:spcBef>
                <a:spcPts val="500"/>
              </a:spcBef>
              <a:buFont typeface="Wingdings" panose="05000000000000000000" pitchFamily="2" charset="2"/>
              <a:buChar char="§"/>
              <a:defRPr sz="2000">
                <a:solidFill>
                  <a:schemeClr val="tx1"/>
                </a:solidFill>
                <a:latin typeface="Arial Narrow" panose="020B0606020202030204" pitchFamily="34" charset="0"/>
              </a:defRPr>
            </a:lvl3pPr>
            <a:lvl4pPr marL="1600200" indent="-228600" defTabSz="342900">
              <a:lnSpc>
                <a:spcPct val="90000"/>
              </a:lnSpc>
              <a:spcBef>
                <a:spcPts val="500"/>
              </a:spcBef>
              <a:buFont typeface="Arial Narrow" panose="020B0606020202030204" pitchFamily="34" charset="0"/>
              <a:buChar char="−"/>
              <a:defRPr>
                <a:solidFill>
                  <a:schemeClr val="tx1"/>
                </a:solidFill>
                <a:latin typeface="Arial Narrow" panose="020B0606020202030204" pitchFamily="34" charset="0"/>
              </a:defRPr>
            </a:lvl4pPr>
            <a:lvl5pPr marL="2057400" indent="-228600" defTabSz="342900">
              <a:lnSpc>
                <a:spcPct val="90000"/>
              </a:lnSpc>
              <a:spcBef>
                <a:spcPts val="500"/>
              </a:spcBef>
              <a:buFont typeface="Arial" panose="020B0604020202020204" pitchFamily="34" charset="0"/>
              <a:buChar char="•"/>
              <a:defRPr>
                <a:solidFill>
                  <a:schemeClr val="tx1"/>
                </a:solidFill>
                <a:latin typeface="Arial Narrow" panose="020B0606020202030204" pitchFamily="34" charset="0"/>
              </a:defRPr>
            </a:lvl5pPr>
            <a:lvl6pPr marL="2514600" indent="-228600" defTabSz="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6pPr>
            <a:lvl7pPr marL="2971800" indent="-228600" defTabSz="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7pPr>
            <a:lvl8pPr marL="3429000" indent="-228600" defTabSz="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8pPr>
            <a:lvl9pPr marL="3886200" indent="-228600" defTabSz="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9pPr>
          </a:lstStyle>
          <a:p>
            <a:pPr marL="0" marR="0" lvl="0" indent="0" algn="l" defTabSz="3429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Consulting with EAP</a:t>
            </a:r>
          </a:p>
        </p:txBody>
      </p:sp>
      <p:sp>
        <p:nvSpPr>
          <p:cNvPr id="100355" name="Content Placeholder 2">
            <a:extLst>
              <a:ext uri="{FF2B5EF4-FFF2-40B4-BE49-F238E27FC236}">
                <a16:creationId xmlns:a16="http://schemas.microsoft.com/office/drawing/2014/main" id="{3E251803-B4B8-430A-9650-2EAABEC7CCD3}"/>
              </a:ext>
            </a:extLst>
          </p:cNvPr>
          <p:cNvSpPr txBox="1">
            <a:spLocks/>
          </p:cNvSpPr>
          <p:nvPr/>
        </p:nvSpPr>
        <p:spPr bwMode="auto">
          <a:xfrm>
            <a:off x="685800" y="1780592"/>
            <a:ext cx="986028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342900">
              <a:lnSpc>
                <a:spcPct val="90000"/>
              </a:lnSpc>
              <a:spcBef>
                <a:spcPts val="1000"/>
              </a:spcBef>
              <a:buFont typeface="Arial" panose="020B0604020202020204" pitchFamily="34" charset="0"/>
              <a:buChar char="•"/>
              <a:defRPr sz="2800">
                <a:solidFill>
                  <a:schemeClr val="tx1"/>
                </a:solidFill>
                <a:latin typeface="Arial Narrow" panose="020B0606020202030204" pitchFamily="34" charset="0"/>
              </a:defRPr>
            </a:lvl1pPr>
            <a:lvl2pPr marL="557213" indent="-214313" defTabSz="342900">
              <a:lnSpc>
                <a:spcPct val="90000"/>
              </a:lnSpc>
              <a:spcBef>
                <a:spcPts val="500"/>
              </a:spcBef>
              <a:buFont typeface="Arial Narrow" panose="020B0606020202030204" pitchFamily="34" charset="0"/>
              <a:buChar char="−"/>
              <a:defRPr sz="2400">
                <a:solidFill>
                  <a:schemeClr val="tx1"/>
                </a:solidFill>
                <a:latin typeface="Arial Narrow" panose="020B0606020202030204" pitchFamily="34" charset="0"/>
              </a:defRPr>
            </a:lvl2pPr>
            <a:lvl3pPr marL="857250" indent="-171450" defTabSz="342900">
              <a:lnSpc>
                <a:spcPct val="90000"/>
              </a:lnSpc>
              <a:spcBef>
                <a:spcPts val="500"/>
              </a:spcBef>
              <a:buFont typeface="Wingdings" panose="05000000000000000000" pitchFamily="2" charset="2"/>
              <a:buChar char="§"/>
              <a:defRPr sz="2000">
                <a:solidFill>
                  <a:schemeClr val="tx1"/>
                </a:solidFill>
                <a:latin typeface="Arial Narrow" panose="020B0606020202030204" pitchFamily="34" charset="0"/>
              </a:defRPr>
            </a:lvl3pPr>
            <a:lvl4pPr marL="1200150" indent="-171450" defTabSz="342900">
              <a:lnSpc>
                <a:spcPct val="90000"/>
              </a:lnSpc>
              <a:spcBef>
                <a:spcPts val="500"/>
              </a:spcBef>
              <a:buFont typeface="Arial Narrow" panose="020B0606020202030204" pitchFamily="34" charset="0"/>
              <a:buChar char="−"/>
              <a:defRPr>
                <a:solidFill>
                  <a:schemeClr val="tx1"/>
                </a:solidFill>
                <a:latin typeface="Arial Narrow" panose="020B0606020202030204" pitchFamily="34" charset="0"/>
              </a:defRPr>
            </a:lvl4pPr>
            <a:lvl5pPr marL="1543050" indent="-171450" defTabSz="342900">
              <a:lnSpc>
                <a:spcPct val="90000"/>
              </a:lnSpc>
              <a:spcBef>
                <a:spcPts val="500"/>
              </a:spcBef>
              <a:buFont typeface="Arial" panose="020B0604020202020204" pitchFamily="34" charset="0"/>
              <a:buChar char="•"/>
              <a:defRPr>
                <a:solidFill>
                  <a:schemeClr val="tx1"/>
                </a:solidFill>
                <a:latin typeface="Arial Narrow" panose="020B0606020202030204" pitchFamily="34" charset="0"/>
              </a:defRPr>
            </a:lvl5pPr>
            <a:lvl6pPr marL="2000250" indent="-171450" defTabSz="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6pPr>
            <a:lvl7pPr marL="2457450" indent="-171450" defTabSz="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7pPr>
            <a:lvl8pPr marL="2914650" indent="-171450" defTabSz="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8pPr>
            <a:lvl9pPr marL="3371850" indent="-171450" defTabSz="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9pPr>
          </a:lstStyle>
          <a:p>
            <a:pPr marL="257175" marR="0" lvl="0" indent="-257175" algn="l" defTabSz="342900" rtl="0" eaLnBrk="1" fontAlgn="base" latinLnBrk="0" hangingPunct="1">
              <a:lnSpc>
                <a:spcPct val="100000"/>
              </a:lnSpc>
              <a:spcBef>
                <a:spcPts val="1200"/>
              </a:spcBef>
              <a:spcAft>
                <a:spcPts val="120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EAP can offer expert consultation on employee behavior and performance.</a:t>
            </a:r>
          </a:p>
          <a:p>
            <a:pPr marL="257175" marR="0" lvl="0" indent="-257175" algn="l" defTabSz="342900" rtl="0" eaLnBrk="1" fontAlgn="base" latinLnBrk="0" hangingPunct="1">
              <a:lnSpc>
                <a:spcPct val="100000"/>
              </a:lnSpc>
              <a:spcBef>
                <a:spcPts val="1200"/>
              </a:spcBef>
              <a:spcAft>
                <a:spcPts val="1200"/>
              </a:spcAft>
              <a:buClrTx/>
              <a:buSzTx/>
              <a:buFont typeface="Arial" panose="020B0604020202020204" pitchFamily="34" charset="0"/>
              <a:buChar char="•"/>
              <a:tabLst/>
              <a:defRPr/>
            </a:pPr>
            <a:r>
              <a:rPr lang="en-US" altLang="en-US" sz="2200" dirty="0">
                <a:solidFill>
                  <a:srgbClr val="000000"/>
                </a:solidFill>
                <a:latin typeface="Arial" panose="020B0604020202020204" pitchFamily="34" charset="0"/>
                <a:cs typeface="Arial" panose="020B0604020202020204" pitchFamily="34" charset="0"/>
              </a:rPr>
              <a:t>Consider consulting with the EAP </a:t>
            </a:r>
            <a:r>
              <a:rPr lang="en-US" altLang="en-US" sz="2200" i="1" dirty="0">
                <a:solidFill>
                  <a:srgbClr val="4F81BD"/>
                </a:solidFill>
                <a:latin typeface="Arial" panose="020B0604020202020204" pitchFamily="34" charset="0"/>
                <a:cs typeface="Arial" panose="020B0604020202020204" pitchFamily="34" charset="0"/>
              </a:rPr>
              <a:t>at the earliest signs of a problems,</a:t>
            </a:r>
            <a:r>
              <a:rPr lang="en-US" altLang="en-US" sz="2200" i="1" dirty="0">
                <a:solidFill>
                  <a:srgbClr val="000000"/>
                </a:solidFill>
                <a:latin typeface="Arial" panose="020B0604020202020204" pitchFamily="34" charset="0"/>
                <a:cs typeface="Arial" panose="020B0604020202020204" pitchFamily="34" charset="0"/>
              </a:rPr>
              <a:t> </a:t>
            </a:r>
            <a:r>
              <a:rPr lang="en-US" altLang="en-US" sz="2200" dirty="0">
                <a:solidFill>
                  <a:srgbClr val="000000"/>
                </a:solidFill>
                <a:latin typeface="Arial" panose="020B0604020202020204" pitchFamily="34" charset="0"/>
                <a:cs typeface="Arial" panose="020B0604020202020204" pitchFamily="34" charset="0"/>
              </a:rPr>
              <a:t>before you make the referral.  </a:t>
            </a:r>
          </a:p>
          <a:p>
            <a:pPr>
              <a:lnSpc>
                <a:spcPct val="100000"/>
              </a:lnSpc>
              <a:spcAft>
                <a:spcPts val="1200"/>
              </a:spcAft>
            </a:pPr>
            <a:r>
              <a:rPr lang="en-CA" sz="2200" dirty="0">
                <a:latin typeface="Arial" panose="020B0604020202020204" pitchFamily="34" charset="0"/>
                <a:cs typeface="Arial" panose="020B0604020202020204" pitchFamily="34" charset="0"/>
              </a:rPr>
              <a:t>Local contact information can be found at </a:t>
            </a:r>
            <a:r>
              <a:rPr lang="en-CA" sz="2200" dirty="0">
                <a:latin typeface="Arial" panose="020B0604020202020204" pitchFamily="34" charset="0"/>
                <a:cs typeface="Arial" panose="020B0604020202020204" pitchFamily="34" charset="0"/>
                <a:hlinkClick r:id="rId3"/>
              </a:rPr>
              <a:t>CaterpillarEAP.com </a:t>
            </a:r>
            <a:r>
              <a:rPr lang="en-CA" sz="2200" dirty="0">
                <a:latin typeface="Arial" panose="020B0604020202020204" pitchFamily="34" charset="0"/>
                <a:cs typeface="Arial" panose="020B0604020202020204" pitchFamily="34" charset="0"/>
              </a:rPr>
              <a:t>or our Caterpillar benefits portal at </a:t>
            </a:r>
            <a:r>
              <a:rPr lang="en-CA" sz="2200" dirty="0">
                <a:latin typeface="Arial" panose="020B0604020202020204" pitchFamily="34" charset="0"/>
                <a:cs typeface="Arial" panose="020B0604020202020204" pitchFamily="34" charset="0"/>
                <a:hlinkClick r:id="rId4"/>
              </a:rPr>
              <a:t>EAP.cat.com</a:t>
            </a:r>
            <a:r>
              <a:rPr lang="en-CA" sz="2200" dirty="0">
                <a:latin typeface="Arial" panose="020B0604020202020204" pitchFamily="34" charset="0"/>
                <a:cs typeface="Arial" panose="020B0604020202020204" pitchFamily="34" charset="0"/>
              </a:rPr>
              <a:t> </a:t>
            </a:r>
          </a:p>
          <a:p>
            <a:pPr>
              <a:lnSpc>
                <a:spcPct val="100000"/>
              </a:lnSpc>
              <a:spcBef>
                <a:spcPts val="1200"/>
              </a:spcBef>
              <a:spcAft>
                <a:spcPts val="1200"/>
              </a:spcAft>
            </a:pPr>
            <a:r>
              <a:rPr lang="en-US" altLang="en-US" sz="2200" dirty="0">
                <a:solidFill>
                  <a:srgbClr val="000000"/>
                </a:solidFill>
                <a:latin typeface="Arial" panose="020B0604020202020204" pitchFamily="34" charset="0"/>
                <a:cs typeface="Arial" panose="020B0604020202020204" pitchFamily="34" charset="0"/>
              </a:rPr>
              <a:t> For </a:t>
            </a:r>
            <a:r>
              <a:rPr lang="en-US" altLang="en-US" sz="2200" dirty="0">
                <a:latin typeface="Arial" panose="020B0604020202020204" pitchFamily="34" charset="0"/>
                <a:cs typeface="Arial" panose="020B0604020202020204" pitchFamily="34" charset="0"/>
              </a:rPr>
              <a:t>North American EAP access and for administrative issues:                       +1.866.228.0565 or </a:t>
            </a:r>
            <a:r>
              <a:rPr lang="en-US" sz="2200" dirty="0">
                <a:latin typeface="Arial" panose="020B0604020202020204" pitchFamily="34" charset="0"/>
                <a:cs typeface="Arial" panose="020B0604020202020204" pitchFamily="34" charset="0"/>
              </a:rPr>
              <a:t>+1.309.820.3604</a:t>
            </a:r>
          </a:p>
          <a:p>
            <a:pPr>
              <a:lnSpc>
                <a:spcPct val="100000"/>
              </a:lnSpc>
              <a:spcBef>
                <a:spcPts val="1200"/>
              </a:spcBef>
              <a:spcAft>
                <a:spcPts val="1200"/>
              </a:spcAft>
            </a:pPr>
            <a:endParaRPr lang="en-US" sz="2200" dirty="0">
              <a:latin typeface="Arial" panose="020B0604020202020204" pitchFamily="34" charset="0"/>
              <a:cs typeface="Arial" panose="020B0604020202020204" pitchFamily="34" charset="0"/>
            </a:endParaRPr>
          </a:p>
          <a:p>
            <a:pPr marL="257175" marR="0" lvl="0" indent="-257175" algn="l" defTabSz="342900" rtl="0" eaLnBrk="1" fontAlgn="base" latinLnBrk="0" hangingPunct="1">
              <a:lnSpc>
                <a:spcPct val="100000"/>
              </a:lnSpc>
              <a:spcBef>
                <a:spcPts val="1200"/>
              </a:spcBef>
              <a:spcAft>
                <a:spcPts val="1200"/>
              </a:spcAft>
              <a:buClrTx/>
              <a:buSzTx/>
              <a:buFont typeface="Arial" panose="020B0604020202020204" pitchFamily="34" charset="0"/>
              <a:buChar char="•"/>
              <a:tabLst/>
              <a:defRPr/>
            </a:pPr>
            <a:endParaRPr lang="en-US" altLang="en-US" sz="2200" dirty="0">
              <a:latin typeface="Arial" panose="020B0604020202020204" pitchFamily="34" charset="0"/>
              <a:cs typeface="Arial" panose="020B0604020202020204" pitchFamily="34" charset="0"/>
            </a:endParaRPr>
          </a:p>
        </p:txBody>
      </p:sp>
      <p:pic>
        <p:nvPicPr>
          <p:cNvPr id="7" name="Picture 5">
            <a:extLst>
              <a:ext uri="{FF2B5EF4-FFF2-40B4-BE49-F238E27FC236}">
                <a16:creationId xmlns:a16="http://schemas.microsoft.com/office/drawing/2014/main" id="{21ACBAA7-FCB4-45BB-AFF6-4D5348A8E6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574" t="14946" r="7679" b="15901"/>
          <a:stretch/>
        </p:blipFill>
        <p:spPr bwMode="auto">
          <a:xfrm>
            <a:off x="10058400" y="381000"/>
            <a:ext cx="1846385" cy="8836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6561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DFF9FEE4-D323-4F06-9333-DE95558B9212}"/>
              </a:ext>
            </a:extLst>
          </p:cNvPr>
          <p:cNvSpPr txBox="1">
            <a:spLocks/>
          </p:cNvSpPr>
          <p:nvPr/>
        </p:nvSpPr>
        <p:spPr bwMode="auto">
          <a:xfrm>
            <a:off x="685800" y="6477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42900">
              <a:lnSpc>
                <a:spcPct val="90000"/>
              </a:lnSpc>
              <a:spcBef>
                <a:spcPts val="1000"/>
              </a:spcBef>
              <a:buFont typeface="Arial" panose="020B0604020202020204" pitchFamily="34" charset="0"/>
              <a:buChar char="•"/>
              <a:defRPr sz="2800">
                <a:solidFill>
                  <a:schemeClr val="tx1"/>
                </a:solidFill>
                <a:latin typeface="Arial Narrow" panose="020B0606020202030204" pitchFamily="34" charset="0"/>
              </a:defRPr>
            </a:lvl1pPr>
            <a:lvl2pPr marL="742950" indent="-285750" defTabSz="342900">
              <a:lnSpc>
                <a:spcPct val="90000"/>
              </a:lnSpc>
              <a:spcBef>
                <a:spcPts val="500"/>
              </a:spcBef>
              <a:buFont typeface="Arial Narrow" panose="020B0606020202030204" pitchFamily="34" charset="0"/>
              <a:buChar char="−"/>
              <a:defRPr sz="2400">
                <a:solidFill>
                  <a:schemeClr val="tx1"/>
                </a:solidFill>
                <a:latin typeface="Arial Narrow" panose="020B0606020202030204" pitchFamily="34" charset="0"/>
              </a:defRPr>
            </a:lvl2pPr>
            <a:lvl3pPr marL="1143000" indent="-228600" defTabSz="342900">
              <a:lnSpc>
                <a:spcPct val="90000"/>
              </a:lnSpc>
              <a:spcBef>
                <a:spcPts val="500"/>
              </a:spcBef>
              <a:buFont typeface="Wingdings" panose="05000000000000000000" pitchFamily="2" charset="2"/>
              <a:buChar char="§"/>
              <a:defRPr sz="2000">
                <a:solidFill>
                  <a:schemeClr val="tx1"/>
                </a:solidFill>
                <a:latin typeface="Arial Narrow" panose="020B0606020202030204" pitchFamily="34" charset="0"/>
              </a:defRPr>
            </a:lvl3pPr>
            <a:lvl4pPr marL="1600200" indent="-228600" defTabSz="342900">
              <a:lnSpc>
                <a:spcPct val="90000"/>
              </a:lnSpc>
              <a:spcBef>
                <a:spcPts val="500"/>
              </a:spcBef>
              <a:buFont typeface="Arial Narrow" panose="020B0606020202030204" pitchFamily="34" charset="0"/>
              <a:buChar char="−"/>
              <a:defRPr>
                <a:solidFill>
                  <a:schemeClr val="tx1"/>
                </a:solidFill>
                <a:latin typeface="Arial Narrow" panose="020B0606020202030204" pitchFamily="34" charset="0"/>
              </a:defRPr>
            </a:lvl4pPr>
            <a:lvl5pPr marL="2057400" indent="-228600" defTabSz="342900">
              <a:lnSpc>
                <a:spcPct val="90000"/>
              </a:lnSpc>
              <a:spcBef>
                <a:spcPts val="500"/>
              </a:spcBef>
              <a:buFont typeface="Arial" panose="020B0604020202020204" pitchFamily="34" charset="0"/>
              <a:buChar char="•"/>
              <a:defRPr>
                <a:solidFill>
                  <a:schemeClr val="tx1"/>
                </a:solidFill>
                <a:latin typeface="Arial Narrow" panose="020B0606020202030204" pitchFamily="34" charset="0"/>
              </a:defRPr>
            </a:lvl5pPr>
            <a:lvl6pPr marL="2514600" indent="-228600" defTabSz="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6pPr>
            <a:lvl7pPr marL="2971800" indent="-228600" defTabSz="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7pPr>
            <a:lvl8pPr marL="3429000" indent="-228600" defTabSz="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8pPr>
            <a:lvl9pPr marL="3886200" indent="-228600" defTabSz="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9pPr>
          </a:lstStyle>
          <a:p>
            <a:pPr marL="0" marR="0" lvl="0" indent="0" algn="l" defTabSz="3429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What we need from you</a:t>
            </a:r>
          </a:p>
        </p:txBody>
      </p:sp>
      <p:pic>
        <p:nvPicPr>
          <p:cNvPr id="7" name="Picture 5">
            <a:extLst>
              <a:ext uri="{FF2B5EF4-FFF2-40B4-BE49-F238E27FC236}">
                <a16:creationId xmlns:a16="http://schemas.microsoft.com/office/drawing/2014/main" id="{21ACBAA7-FCB4-45BB-AFF6-4D5348A8E6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74" t="14946" r="7679" b="15901"/>
          <a:stretch/>
        </p:blipFill>
        <p:spPr bwMode="auto">
          <a:xfrm>
            <a:off x="10058400" y="381000"/>
            <a:ext cx="1846385" cy="8836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Content Placeholder 3">
            <a:extLst>
              <a:ext uri="{FF2B5EF4-FFF2-40B4-BE49-F238E27FC236}">
                <a16:creationId xmlns:a16="http://schemas.microsoft.com/office/drawing/2014/main" id="{6C8FC232-8CF7-427D-8625-ECC3234878AA}"/>
              </a:ext>
            </a:extLst>
          </p:cNvPr>
          <p:cNvSpPr txBox="1">
            <a:spLocks/>
          </p:cNvSpPr>
          <p:nvPr/>
        </p:nvSpPr>
        <p:spPr>
          <a:xfrm>
            <a:off x="685800" y="1371600"/>
            <a:ext cx="10439400" cy="4419600"/>
          </a:xfrm>
          <a:prstGeom prst="rect">
            <a:avLst/>
          </a:prstGeom>
        </p:spPr>
        <p:txBody>
          <a:bodyPr/>
          <a:lstStyle>
            <a:lvl1pPr marL="257248" indent="-257248" algn="l" defTabSz="342997" rtl="0" eaLnBrk="1" latinLnBrk="0" hangingPunct="1">
              <a:spcBef>
                <a:spcPct val="20000"/>
              </a:spcBef>
              <a:buFont typeface="Arial"/>
              <a:buChar char="•"/>
              <a:defRPr sz="1800" kern="1200">
                <a:solidFill>
                  <a:schemeClr val="tx1"/>
                </a:solidFill>
                <a:latin typeface="Arial"/>
                <a:ea typeface="+mn-ea"/>
                <a:cs typeface="Arial"/>
              </a:defRPr>
            </a:lvl1pPr>
            <a:lvl2pPr marL="557370" indent="-214373" algn="l" defTabSz="342997" rtl="0" eaLnBrk="1" latinLnBrk="0" hangingPunct="1">
              <a:spcBef>
                <a:spcPct val="20000"/>
              </a:spcBef>
              <a:buFont typeface="Arial"/>
              <a:buChar char="–"/>
              <a:defRPr sz="1500" kern="1200">
                <a:solidFill>
                  <a:schemeClr val="tx1"/>
                </a:solidFill>
                <a:latin typeface="Arial"/>
                <a:ea typeface="+mn-ea"/>
                <a:cs typeface="Arial"/>
              </a:defRPr>
            </a:lvl2pPr>
            <a:lvl3pPr marL="857494" indent="-171499" algn="l" defTabSz="342997" rtl="0" eaLnBrk="1" latinLnBrk="0" hangingPunct="1">
              <a:spcBef>
                <a:spcPct val="20000"/>
              </a:spcBef>
              <a:buFont typeface="Arial"/>
              <a:buChar char="•"/>
              <a:defRPr sz="1350" kern="1200">
                <a:solidFill>
                  <a:schemeClr val="tx1"/>
                </a:solidFill>
                <a:latin typeface="Arial"/>
                <a:ea typeface="+mn-ea"/>
                <a:cs typeface="Arial"/>
              </a:defRPr>
            </a:lvl3pPr>
            <a:lvl4pPr marL="1200490" indent="-171499" algn="l" defTabSz="342997" rtl="0" eaLnBrk="1" latinLnBrk="0" hangingPunct="1">
              <a:spcBef>
                <a:spcPct val="20000"/>
              </a:spcBef>
              <a:buFont typeface="Arial"/>
              <a:buChar char="–"/>
              <a:defRPr sz="1200" kern="1200">
                <a:solidFill>
                  <a:schemeClr val="tx1"/>
                </a:solidFill>
                <a:latin typeface="Arial"/>
                <a:ea typeface="+mn-ea"/>
                <a:cs typeface="Arial"/>
              </a:defRPr>
            </a:lvl4pPr>
            <a:lvl5pPr marL="1543487" indent="-171499" algn="l" defTabSz="342997" rtl="0" eaLnBrk="1" latinLnBrk="0" hangingPunct="1">
              <a:spcBef>
                <a:spcPct val="20000"/>
              </a:spcBef>
              <a:buFont typeface="Arial"/>
              <a:buChar char="»"/>
              <a:defRPr sz="1200" kern="1200">
                <a:solidFill>
                  <a:schemeClr val="tx1"/>
                </a:solidFill>
                <a:latin typeface="Arial"/>
                <a:ea typeface="+mn-ea"/>
                <a:cs typeface="Arial"/>
              </a:defRPr>
            </a:lvl5pPr>
            <a:lvl6pPr marL="1886484" indent="-171499" algn="l" defTabSz="342997" rtl="0" eaLnBrk="1" latinLnBrk="0" hangingPunct="1">
              <a:spcBef>
                <a:spcPct val="20000"/>
              </a:spcBef>
              <a:buFont typeface="Arial"/>
              <a:buChar char="•"/>
              <a:defRPr sz="1500" kern="1200">
                <a:solidFill>
                  <a:schemeClr val="tx1"/>
                </a:solidFill>
                <a:latin typeface="+mn-lt"/>
                <a:ea typeface="+mn-ea"/>
                <a:cs typeface="+mn-cs"/>
              </a:defRPr>
            </a:lvl6pPr>
            <a:lvl7pPr marL="2229481" indent="-171499" algn="l" defTabSz="342997" rtl="0" eaLnBrk="1" latinLnBrk="0" hangingPunct="1">
              <a:spcBef>
                <a:spcPct val="20000"/>
              </a:spcBef>
              <a:buFont typeface="Arial"/>
              <a:buChar char="•"/>
              <a:defRPr sz="1500" kern="1200">
                <a:solidFill>
                  <a:schemeClr val="tx1"/>
                </a:solidFill>
                <a:latin typeface="+mn-lt"/>
                <a:ea typeface="+mn-ea"/>
                <a:cs typeface="+mn-cs"/>
              </a:defRPr>
            </a:lvl7pPr>
            <a:lvl8pPr marL="2572479" indent="-171499" algn="l" defTabSz="342997" rtl="0" eaLnBrk="1" latinLnBrk="0" hangingPunct="1">
              <a:spcBef>
                <a:spcPct val="20000"/>
              </a:spcBef>
              <a:buFont typeface="Arial"/>
              <a:buChar char="•"/>
              <a:defRPr sz="1500" kern="1200">
                <a:solidFill>
                  <a:schemeClr val="tx1"/>
                </a:solidFill>
                <a:latin typeface="+mn-lt"/>
                <a:ea typeface="+mn-ea"/>
                <a:cs typeface="+mn-cs"/>
              </a:defRPr>
            </a:lvl8pPr>
            <a:lvl9pPr marL="2915475" indent="-171499" algn="l" defTabSz="342997" rtl="0" eaLnBrk="1" latinLnBrk="0" hangingPunct="1">
              <a:spcBef>
                <a:spcPct val="20000"/>
              </a:spcBef>
              <a:buFont typeface="Arial"/>
              <a:buChar char="•"/>
              <a:defRPr sz="1500" kern="1200">
                <a:solidFill>
                  <a:schemeClr val="tx1"/>
                </a:solidFill>
                <a:latin typeface="+mn-lt"/>
                <a:ea typeface="+mn-ea"/>
                <a:cs typeface="+mn-cs"/>
              </a:defRPr>
            </a:lvl9pPr>
          </a:lstStyle>
          <a:p>
            <a:pPr marL="457200" indent="-457200">
              <a:spcBef>
                <a:spcPts val="0"/>
              </a:spcBef>
              <a:spcAft>
                <a:spcPts val="1200"/>
              </a:spcAft>
              <a:buFont typeface="+mj-lt"/>
              <a:buAutoNum type="arabicPeriod"/>
            </a:pPr>
            <a:r>
              <a:rPr lang="en-US" sz="2000" dirty="0">
                <a:latin typeface="Arial" panose="020B0604020202020204" pitchFamily="34" charset="0"/>
                <a:cs typeface="Arial" panose="020B0604020202020204" pitchFamily="34" charset="0"/>
              </a:rPr>
              <a:t>Champion the importance of employee health and the value of EAP.  Make EAP referrals for those in need.</a:t>
            </a:r>
          </a:p>
          <a:p>
            <a:pPr marL="457200" indent="-457200">
              <a:spcBef>
                <a:spcPts val="0"/>
              </a:spcBef>
              <a:spcAft>
                <a:spcPts val="300"/>
              </a:spcAft>
              <a:buFont typeface="+mj-lt"/>
              <a:buAutoNum type="arabicPeriod"/>
            </a:pPr>
            <a:r>
              <a:rPr lang="en-US" sz="2000" dirty="0">
                <a:latin typeface="Arial" panose="020B0604020202020204" pitchFamily="34" charset="0"/>
                <a:cs typeface="Arial" panose="020B0604020202020204" pitchFamily="34" charset="0"/>
              </a:rPr>
              <a:t>Seek ways to communicate EAP to employees</a:t>
            </a:r>
          </a:p>
          <a:p>
            <a:pPr marL="642938" lvl="1" indent="-241300">
              <a:spcBef>
                <a:spcPts val="0"/>
              </a:spcBef>
              <a:spcAft>
                <a:spcPts val="300"/>
              </a:spcAft>
            </a:pPr>
            <a:r>
              <a:rPr lang="en-US" sz="1800" dirty="0">
                <a:latin typeface="Arial" panose="020B0604020202020204" pitchFamily="34" charset="0"/>
                <a:cs typeface="Arial" panose="020B0604020202020204" pitchFamily="34" charset="0"/>
              </a:rPr>
              <a:t>Webinars / supervisory training</a:t>
            </a:r>
          </a:p>
          <a:p>
            <a:pPr marL="642938" lvl="1" indent="-241300">
              <a:spcBef>
                <a:spcPts val="0"/>
              </a:spcBef>
              <a:spcAft>
                <a:spcPts val="300"/>
              </a:spcAft>
            </a:pPr>
            <a:r>
              <a:rPr lang="en-US" sz="1800" dirty="0">
                <a:latin typeface="Arial" panose="020B0604020202020204" pitchFamily="34" charset="0"/>
                <a:cs typeface="Arial" panose="020B0604020202020204" pitchFamily="34" charset="0"/>
              </a:rPr>
              <a:t>Onsite presentations by local providers</a:t>
            </a:r>
          </a:p>
          <a:p>
            <a:pPr marL="642938" lvl="1" indent="-241300">
              <a:spcBef>
                <a:spcPts val="0"/>
              </a:spcBef>
              <a:spcAft>
                <a:spcPts val="300"/>
              </a:spcAft>
            </a:pPr>
            <a:r>
              <a:rPr lang="en-US" sz="1800" dirty="0">
                <a:latin typeface="Arial" panose="020B0604020202020204" pitchFamily="34" charset="0"/>
                <a:cs typeface="Arial" panose="020B0604020202020204" pitchFamily="34" charset="0"/>
              </a:rPr>
              <a:t>Print media</a:t>
            </a:r>
          </a:p>
          <a:p>
            <a:pPr marL="987512" lvl="2" indent="-285750">
              <a:spcBef>
                <a:spcPts val="0"/>
              </a:spcBef>
              <a:buFont typeface="Courier New" panose="02070309020205020404" pitchFamily="49" charset="0"/>
              <a:buChar char="o"/>
            </a:pPr>
            <a:r>
              <a:rPr lang="en-US" sz="1600" dirty="0">
                <a:latin typeface="Arial" panose="020B0604020202020204" pitchFamily="34" charset="0"/>
                <a:cs typeface="Arial" panose="020B0604020202020204" pitchFamily="34" charset="0"/>
              </a:rPr>
              <a:t>printable pdf and link to </a:t>
            </a:r>
            <a:r>
              <a:rPr lang="en-US" sz="1600" dirty="0">
                <a:latin typeface="Arial" panose="020B0604020202020204" pitchFamily="34" charset="0"/>
                <a:cs typeface="Arial" panose="020B0604020202020204" pitchFamily="34" charset="0"/>
                <a:hlinkClick r:id="rId4"/>
              </a:rPr>
              <a:t>catpublications.com</a:t>
            </a:r>
            <a:r>
              <a:rPr lang="en-US" sz="1600" dirty="0">
                <a:latin typeface="Arial" panose="020B0604020202020204" pitchFamily="34" charset="0"/>
                <a:cs typeface="Arial" panose="020B0604020202020204" pitchFamily="34" charset="0"/>
              </a:rPr>
              <a:t> for print-on-demand</a:t>
            </a:r>
          </a:p>
          <a:p>
            <a:pPr marL="987512" lvl="2" indent="-285750">
              <a:spcBef>
                <a:spcPts val="0"/>
              </a:spcBef>
              <a:buFont typeface="Courier New" panose="02070309020205020404" pitchFamily="49" charset="0"/>
              <a:buChar char="o"/>
            </a:pPr>
            <a:r>
              <a:rPr lang="en-US" sz="1600" dirty="0">
                <a:latin typeface="Arial" panose="020B0604020202020204" pitchFamily="34" charset="0"/>
                <a:cs typeface="Arial" panose="020B0604020202020204" pitchFamily="34" charset="0"/>
              </a:rPr>
              <a:t>EAP.cat.com</a:t>
            </a:r>
          </a:p>
          <a:p>
            <a:pPr marL="987512" lvl="2" indent="-285750">
              <a:spcBef>
                <a:spcPts val="0"/>
              </a:spcBef>
              <a:buFont typeface="Courier New" panose="02070309020205020404" pitchFamily="49" charset="0"/>
              <a:buChar char="o"/>
            </a:pPr>
            <a:r>
              <a:rPr lang="en-US" sz="1600" dirty="0">
                <a:latin typeface="Arial" panose="020B0604020202020204" pitchFamily="34" charset="0"/>
                <a:cs typeface="Arial" panose="020B0604020202020204" pitchFamily="34" charset="0"/>
              </a:rPr>
              <a:t>CaterpillarEAP.com</a:t>
            </a:r>
          </a:p>
          <a:p>
            <a:pPr marL="987512" lvl="2" indent="-285750">
              <a:spcBef>
                <a:spcPts val="0"/>
              </a:spcBef>
              <a:buFont typeface="Courier New" panose="02070309020205020404" pitchFamily="49" charset="0"/>
              <a:buChar char="o"/>
            </a:pPr>
            <a:r>
              <a:rPr lang="en-US" sz="1600" dirty="0">
                <a:latin typeface="Arial" panose="020B0604020202020204" pitchFamily="34" charset="0"/>
                <a:cs typeface="Arial" panose="020B0604020202020204" pitchFamily="34" charset="0"/>
              </a:rPr>
              <a:t>Plasma images</a:t>
            </a:r>
          </a:p>
          <a:p>
            <a:pPr marL="457200" indent="-457200">
              <a:spcBef>
                <a:spcPts val="1200"/>
              </a:spcBef>
              <a:spcAft>
                <a:spcPts val="600"/>
              </a:spcAft>
              <a:buFont typeface="+mj-lt"/>
              <a:buAutoNum type="arabicPeriod"/>
            </a:pPr>
            <a:r>
              <a:rPr lang="en-US" sz="2000" b="1" dirty="0">
                <a:solidFill>
                  <a:srgbClr val="007FAC"/>
                </a:solidFill>
                <a:latin typeface="Arial" panose="020B0604020202020204" pitchFamily="34" charset="0"/>
                <a:cs typeface="Arial" panose="020B0604020202020204" pitchFamily="34" charset="0"/>
              </a:rPr>
              <a:t>Let us know who you are.  We want to link key EAP stakeholders to regional account managers and local providers.  </a:t>
            </a:r>
          </a:p>
          <a:p>
            <a:pPr marL="342900" indent="-342900">
              <a:spcBef>
                <a:spcPts val="0"/>
              </a:spcBef>
              <a:spcAft>
                <a:spcPts val="600"/>
              </a:spcAft>
            </a:pPr>
            <a:endParaRPr lang="en-US" sz="2000" dirty="0">
              <a:latin typeface="Arial" panose="020B0604020202020204" pitchFamily="34" charset="0"/>
              <a:cs typeface="Arial" panose="020B0604020202020204" pitchFamily="34" charset="0"/>
            </a:endParaRPr>
          </a:p>
          <a:p>
            <a:pPr marL="0" indent="0">
              <a:spcBef>
                <a:spcPts val="0"/>
              </a:spcBef>
              <a:spcAft>
                <a:spcPts val="1200"/>
              </a:spcAft>
              <a:buFont typeface="Arial"/>
              <a:buNone/>
            </a:pPr>
            <a:endParaRPr lang="en-US" sz="1600" dirty="0"/>
          </a:p>
        </p:txBody>
      </p:sp>
    </p:spTree>
    <p:extLst>
      <p:ext uri="{BB962C8B-B14F-4D97-AF65-F5344CB8AC3E}">
        <p14:creationId xmlns:p14="http://schemas.microsoft.com/office/powerpoint/2010/main" val="2773623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68C0E3-7AAA-4F42-9022-6810669D924B}"/>
              </a:ext>
            </a:extLst>
          </p:cNvPr>
          <p:cNvSpPr txBox="1"/>
          <p:nvPr/>
        </p:nvSpPr>
        <p:spPr>
          <a:xfrm>
            <a:off x="476250" y="457200"/>
            <a:ext cx="5334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Global EAP Support</a:t>
            </a:r>
          </a:p>
        </p:txBody>
      </p:sp>
      <p:sp>
        <p:nvSpPr>
          <p:cNvPr id="7" name="TextBox 6">
            <a:extLst>
              <a:ext uri="{FF2B5EF4-FFF2-40B4-BE49-F238E27FC236}">
                <a16:creationId xmlns:a16="http://schemas.microsoft.com/office/drawing/2014/main" id="{9C82EA56-1FB5-42E8-BA4E-B055B46B23C2}"/>
              </a:ext>
            </a:extLst>
          </p:cNvPr>
          <p:cNvSpPr txBox="1"/>
          <p:nvPr/>
        </p:nvSpPr>
        <p:spPr>
          <a:xfrm>
            <a:off x="476250" y="1676400"/>
            <a:ext cx="5638800" cy="26161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Global EAP Governance</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 John Pompe,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Global Manager of EAP and Employee Health Programs, Caterpillar Inc.</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pompejc@cat.com</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Rob Peters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LCSW, Coordinator of EAP and Employee Health Programs, Caterpillar Inc.</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Peters_Rob@cat.com</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28C945F-FCAC-47EA-A7E9-43381301C7F7}"/>
              </a:ext>
            </a:extLst>
          </p:cNvPr>
          <p:cNvSpPr txBox="1"/>
          <p:nvPr/>
        </p:nvSpPr>
        <p:spPr>
          <a:xfrm>
            <a:off x="6248400" y="1143000"/>
            <a:ext cx="5638800" cy="49141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CA" sz="16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Morneau Shepell Regional Customer Success Managers</a:t>
            </a:r>
            <a:endParaRPr kumimoji="0" lang="en-US" sz="16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North America and Global</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Christine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Walanka</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Director, Global Customer Success</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C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cwalanka@morneaushepell.com</a:t>
            </a:r>
            <a:endParaRPr kumimoji="0" lang="en-C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Latin America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Yesenia Limon, Customer Success Manager, LAC</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C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ylimon@morneaushepell.com</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Asia Pacific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Aakanksha</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Gupta, Customer Success Manager, APAC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C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agupta@morneaushepell.com</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Europe, Middle-East and Africa</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Ben Peters, Senior Customer Success Manager, EMEA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C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8"/>
              </a:rPr>
              <a:t>bpeters@morneaushepell.com</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05851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6"/>
          <p:cNvSpPr txBox="1">
            <a:spLocks noChangeArrowheads="1"/>
          </p:cNvSpPr>
          <p:nvPr/>
        </p:nvSpPr>
        <p:spPr bwMode="auto">
          <a:xfrm>
            <a:off x="6932951" y="1524000"/>
            <a:ext cx="368562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5400" dirty="0">
                <a:latin typeface="Arial" panose="020B0604020202020204" pitchFamily="34" charset="0"/>
                <a:cs typeface="Arial" panose="020B0604020202020204" pitchFamily="34" charset="0"/>
              </a:rPr>
              <a:t>Questions?</a:t>
            </a:r>
            <a:endParaRPr lang="en-US" altLang="en-US" sz="4000" dirty="0">
              <a:latin typeface="Arial" panose="020B0604020202020204" pitchFamily="34" charset="0"/>
              <a:cs typeface="Arial" panose="020B0604020202020204" pitchFamily="34" charset="0"/>
            </a:endParaRPr>
          </a:p>
        </p:txBody>
      </p:sp>
      <p:pic>
        <p:nvPicPr>
          <p:cNvPr id="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19858"/>
          <a:stretch/>
        </p:blipFill>
        <p:spPr bwMode="auto">
          <a:xfrm>
            <a:off x="1219200" y="239842"/>
            <a:ext cx="4876800" cy="4043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5C1A78E1-CE6C-4224-A38C-1CC1A4A704C7}"/>
              </a:ext>
            </a:extLst>
          </p:cNvPr>
          <p:cNvPicPr>
            <a:picLocks noChangeAspect="1"/>
          </p:cNvPicPr>
          <p:nvPr/>
        </p:nvPicPr>
        <p:blipFill>
          <a:blip r:embed="rId4"/>
          <a:stretch>
            <a:fillRect/>
          </a:stretch>
        </p:blipFill>
        <p:spPr>
          <a:xfrm>
            <a:off x="8739265" y="4930196"/>
            <a:ext cx="1274008" cy="338554"/>
          </a:xfrm>
          <a:prstGeom prst="rect">
            <a:avLst/>
          </a:prstGeom>
        </p:spPr>
      </p:pic>
      <p:sp>
        <p:nvSpPr>
          <p:cNvPr id="6" name="TextBox 5">
            <a:extLst>
              <a:ext uri="{FF2B5EF4-FFF2-40B4-BE49-F238E27FC236}">
                <a16:creationId xmlns:a16="http://schemas.microsoft.com/office/drawing/2014/main" id="{E6A528FD-26BB-4E53-8EF4-8AADB54A0534}"/>
              </a:ext>
            </a:extLst>
          </p:cNvPr>
          <p:cNvSpPr txBox="1"/>
          <p:nvPr/>
        </p:nvSpPr>
        <p:spPr>
          <a:xfrm>
            <a:off x="7437076" y="4983166"/>
            <a:ext cx="1410185" cy="307777"/>
          </a:xfrm>
          <a:prstGeom prst="rect">
            <a:avLst/>
          </a:prstGeom>
          <a:noFill/>
        </p:spPr>
        <p:txBody>
          <a:bodyPr wrap="square" rtlCol="0">
            <a:spAutoFit/>
          </a:bodyPr>
          <a:lstStyle/>
          <a:p>
            <a:pPr algn="ctr"/>
            <a:r>
              <a:rPr lang="en-US" sz="1400" i="1" dirty="0">
                <a:solidFill>
                  <a:srgbClr val="00535E"/>
                </a:solidFill>
              </a:rPr>
              <a:t>Powered by:</a:t>
            </a:r>
          </a:p>
        </p:txBody>
      </p:sp>
      <p:sp>
        <p:nvSpPr>
          <p:cNvPr id="7" name="Text Box 6">
            <a:extLst>
              <a:ext uri="{FF2B5EF4-FFF2-40B4-BE49-F238E27FC236}">
                <a16:creationId xmlns:a16="http://schemas.microsoft.com/office/drawing/2014/main" id="{5E156C37-7D4B-49DF-A77B-8E1B6B7C8652}"/>
              </a:ext>
            </a:extLst>
          </p:cNvPr>
          <p:cNvSpPr txBox="1">
            <a:spLocks noChangeArrowheads="1"/>
          </p:cNvSpPr>
          <p:nvPr/>
        </p:nvSpPr>
        <p:spPr bwMode="auto">
          <a:xfrm>
            <a:off x="7239000" y="4282966"/>
            <a:ext cx="321652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2200" dirty="0">
                <a:latin typeface="Arial" panose="020B0604020202020204" pitchFamily="34" charset="0"/>
                <a:cs typeface="Arial" panose="020B0604020202020204" pitchFamily="34" charset="0"/>
              </a:rPr>
              <a:t>Caterpillar’s Global EAP</a:t>
            </a:r>
          </a:p>
        </p:txBody>
      </p:sp>
      <p:sp>
        <p:nvSpPr>
          <p:cNvPr id="10" name="TextBox 9">
            <a:extLst>
              <a:ext uri="{FF2B5EF4-FFF2-40B4-BE49-F238E27FC236}">
                <a16:creationId xmlns:a16="http://schemas.microsoft.com/office/drawing/2014/main" id="{9220BFA0-6586-4766-936F-D4487422B336}"/>
              </a:ext>
            </a:extLst>
          </p:cNvPr>
          <p:cNvSpPr txBox="1"/>
          <p:nvPr/>
        </p:nvSpPr>
        <p:spPr>
          <a:xfrm>
            <a:off x="332282" y="4921630"/>
            <a:ext cx="5077918" cy="984885"/>
          </a:xfrm>
          <a:prstGeom prst="rect">
            <a:avLst/>
          </a:prstGeom>
          <a:noFill/>
        </p:spPr>
        <p:txBody>
          <a:bodyPr wrap="square" rtlCol="0">
            <a:spAutoFit/>
          </a:bodyPr>
          <a:lstStyle/>
          <a:p>
            <a:pPr>
              <a:spcAft>
                <a:spcPts val="600"/>
              </a:spcAft>
            </a:pPr>
            <a:r>
              <a:rPr lang="en-CA" sz="1600" dirty="0">
                <a:latin typeface="Arial" panose="020B0604020202020204" pitchFamily="34" charset="0"/>
                <a:cs typeface="Arial" panose="020B0604020202020204" pitchFamily="34" charset="0"/>
              </a:rPr>
              <a:t>For local and regional access information, visit: </a:t>
            </a:r>
          </a:p>
          <a:p>
            <a:pPr>
              <a:spcAft>
                <a:spcPts val="600"/>
              </a:spcAft>
            </a:pPr>
            <a:r>
              <a:rPr lang="en-CA" sz="1600" dirty="0">
                <a:latin typeface="Arial" panose="020B0604020202020204" pitchFamily="34" charset="0"/>
                <a:cs typeface="Arial" panose="020B0604020202020204" pitchFamily="34" charset="0"/>
                <a:hlinkClick r:id="rId5"/>
              </a:rPr>
              <a:t>CaterpillarEAP.com </a:t>
            </a:r>
            <a:r>
              <a:rPr lang="en-CA" sz="1600" dirty="0">
                <a:latin typeface="Arial" panose="020B0604020202020204" pitchFamily="34" charset="0"/>
                <a:cs typeface="Arial" panose="020B0604020202020204" pitchFamily="34" charset="0"/>
              </a:rPr>
              <a:t>or </a:t>
            </a:r>
            <a:r>
              <a:rPr lang="en-CA" sz="1600" dirty="0">
                <a:solidFill>
                  <a:srgbClr val="00B0F0"/>
                </a:solidFill>
                <a:latin typeface="Arial" panose="020B0604020202020204" pitchFamily="34" charset="0"/>
                <a:cs typeface="Arial" panose="020B0604020202020204" pitchFamily="34" charset="0"/>
                <a:hlinkClick r:id="rId6"/>
              </a:rPr>
              <a:t>EAP.cat.com</a:t>
            </a:r>
            <a:endParaRPr lang="en-CA" sz="1600" dirty="0">
              <a:solidFill>
                <a:srgbClr val="00B0F0"/>
              </a:solidFill>
              <a:latin typeface="Arial" panose="020B0604020202020204" pitchFamily="34" charset="0"/>
              <a:cs typeface="Arial" panose="020B0604020202020204" pitchFamily="34" charset="0"/>
            </a:endParaRPr>
          </a:p>
          <a:p>
            <a:pPr>
              <a:spcAft>
                <a:spcPts val="600"/>
              </a:spcAft>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0915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89562-6A81-4DD7-BEF0-9E081518B0CF}"/>
              </a:ext>
            </a:extLst>
          </p:cNvPr>
          <p:cNvSpPr txBox="1">
            <a:spLocks/>
          </p:cNvSpPr>
          <p:nvPr/>
        </p:nvSpPr>
        <p:spPr>
          <a:xfrm>
            <a:off x="979714" y="2353689"/>
            <a:ext cx="10515600" cy="531960"/>
          </a:xfrm>
          <a:prstGeom prst="rect">
            <a:avLst/>
          </a:prstGeom>
        </p:spPr>
        <p:txBody>
          <a:bodyPr/>
          <a:lstStyle>
            <a:lvl1pPr algn="l" defTabSz="342997" rtl="0" eaLnBrk="1" latinLnBrk="0" hangingPunct="1">
              <a:spcBef>
                <a:spcPct val="0"/>
              </a:spcBef>
              <a:buNone/>
              <a:defRPr sz="2800" kern="1200">
                <a:solidFill>
                  <a:schemeClr val="tx1"/>
                </a:solidFill>
                <a:latin typeface="Arial Black"/>
                <a:ea typeface="+mj-ea"/>
                <a:cs typeface="Arial Black"/>
              </a:defRPr>
            </a:lvl1pPr>
          </a:lstStyle>
          <a:p>
            <a:r>
              <a:rPr lang="en-US" sz="4400" dirty="0">
                <a:latin typeface="Arial" panose="020B0604020202020204" pitchFamily="34" charset="0"/>
                <a:cs typeface="Arial" panose="020B0604020202020204" pitchFamily="34" charset="0"/>
              </a:rPr>
              <a:t>Agenda</a:t>
            </a:r>
          </a:p>
        </p:txBody>
      </p:sp>
      <p:sp>
        <p:nvSpPr>
          <p:cNvPr id="3" name="Content Placeholder 3">
            <a:extLst>
              <a:ext uri="{FF2B5EF4-FFF2-40B4-BE49-F238E27FC236}">
                <a16:creationId xmlns:a16="http://schemas.microsoft.com/office/drawing/2014/main" id="{6A8C9708-7E2E-4377-A4C6-1827F8703188}"/>
              </a:ext>
            </a:extLst>
          </p:cNvPr>
          <p:cNvSpPr txBox="1">
            <a:spLocks/>
          </p:cNvSpPr>
          <p:nvPr/>
        </p:nvSpPr>
        <p:spPr>
          <a:xfrm>
            <a:off x="4038600" y="2133600"/>
            <a:ext cx="6521676" cy="2864224"/>
          </a:xfrm>
          <a:prstGeom prst="rect">
            <a:avLst/>
          </a:prstGeom>
        </p:spPr>
        <p:txBody>
          <a:bodyPr/>
          <a:lstStyle>
            <a:lvl1pPr marL="257248" indent="-257248" algn="l" defTabSz="342997" rtl="0" eaLnBrk="1" latinLnBrk="0" hangingPunct="1">
              <a:spcBef>
                <a:spcPct val="20000"/>
              </a:spcBef>
              <a:buFont typeface="Arial"/>
              <a:buChar char="•"/>
              <a:defRPr sz="1800" kern="1200">
                <a:solidFill>
                  <a:schemeClr val="tx1"/>
                </a:solidFill>
                <a:latin typeface="Arial"/>
                <a:ea typeface="+mn-ea"/>
                <a:cs typeface="Arial"/>
              </a:defRPr>
            </a:lvl1pPr>
            <a:lvl2pPr marL="557370" indent="-214373" algn="l" defTabSz="342997" rtl="0" eaLnBrk="1" latinLnBrk="0" hangingPunct="1">
              <a:spcBef>
                <a:spcPct val="20000"/>
              </a:spcBef>
              <a:buFont typeface="Arial"/>
              <a:buChar char="–"/>
              <a:defRPr sz="1500" kern="1200">
                <a:solidFill>
                  <a:schemeClr val="tx1"/>
                </a:solidFill>
                <a:latin typeface="Arial"/>
                <a:ea typeface="+mn-ea"/>
                <a:cs typeface="Arial"/>
              </a:defRPr>
            </a:lvl2pPr>
            <a:lvl3pPr marL="857494" indent="-171499" algn="l" defTabSz="342997" rtl="0" eaLnBrk="1" latinLnBrk="0" hangingPunct="1">
              <a:spcBef>
                <a:spcPct val="20000"/>
              </a:spcBef>
              <a:buFont typeface="Arial"/>
              <a:buChar char="•"/>
              <a:defRPr sz="1350" kern="1200">
                <a:solidFill>
                  <a:schemeClr val="tx1"/>
                </a:solidFill>
                <a:latin typeface="Arial"/>
                <a:ea typeface="+mn-ea"/>
                <a:cs typeface="Arial"/>
              </a:defRPr>
            </a:lvl3pPr>
            <a:lvl4pPr marL="1200490" indent="-171499" algn="l" defTabSz="342997" rtl="0" eaLnBrk="1" latinLnBrk="0" hangingPunct="1">
              <a:spcBef>
                <a:spcPct val="20000"/>
              </a:spcBef>
              <a:buFont typeface="Arial"/>
              <a:buChar char="–"/>
              <a:defRPr sz="1200" kern="1200">
                <a:solidFill>
                  <a:schemeClr val="tx1"/>
                </a:solidFill>
                <a:latin typeface="Arial"/>
                <a:ea typeface="+mn-ea"/>
                <a:cs typeface="Arial"/>
              </a:defRPr>
            </a:lvl4pPr>
            <a:lvl5pPr marL="1543487" indent="-171499" algn="l" defTabSz="342997" rtl="0" eaLnBrk="1" latinLnBrk="0" hangingPunct="1">
              <a:spcBef>
                <a:spcPct val="20000"/>
              </a:spcBef>
              <a:buFont typeface="Arial"/>
              <a:buChar char="»"/>
              <a:defRPr sz="1200" kern="1200">
                <a:solidFill>
                  <a:schemeClr val="tx1"/>
                </a:solidFill>
                <a:latin typeface="Arial"/>
                <a:ea typeface="+mn-ea"/>
                <a:cs typeface="Arial"/>
              </a:defRPr>
            </a:lvl5pPr>
            <a:lvl6pPr marL="1886484" indent="-171499" algn="l" defTabSz="342997" rtl="0" eaLnBrk="1" latinLnBrk="0" hangingPunct="1">
              <a:spcBef>
                <a:spcPct val="20000"/>
              </a:spcBef>
              <a:buFont typeface="Arial"/>
              <a:buChar char="•"/>
              <a:defRPr sz="1500" kern="1200">
                <a:solidFill>
                  <a:schemeClr val="tx1"/>
                </a:solidFill>
                <a:latin typeface="+mn-lt"/>
                <a:ea typeface="+mn-ea"/>
                <a:cs typeface="+mn-cs"/>
              </a:defRPr>
            </a:lvl6pPr>
            <a:lvl7pPr marL="2229481" indent="-171499" algn="l" defTabSz="342997" rtl="0" eaLnBrk="1" latinLnBrk="0" hangingPunct="1">
              <a:spcBef>
                <a:spcPct val="20000"/>
              </a:spcBef>
              <a:buFont typeface="Arial"/>
              <a:buChar char="•"/>
              <a:defRPr sz="1500" kern="1200">
                <a:solidFill>
                  <a:schemeClr val="tx1"/>
                </a:solidFill>
                <a:latin typeface="+mn-lt"/>
                <a:ea typeface="+mn-ea"/>
                <a:cs typeface="+mn-cs"/>
              </a:defRPr>
            </a:lvl7pPr>
            <a:lvl8pPr marL="2572479" indent="-171499" algn="l" defTabSz="342997" rtl="0" eaLnBrk="1" latinLnBrk="0" hangingPunct="1">
              <a:spcBef>
                <a:spcPct val="20000"/>
              </a:spcBef>
              <a:buFont typeface="Arial"/>
              <a:buChar char="•"/>
              <a:defRPr sz="1500" kern="1200">
                <a:solidFill>
                  <a:schemeClr val="tx1"/>
                </a:solidFill>
                <a:latin typeface="+mn-lt"/>
                <a:ea typeface="+mn-ea"/>
                <a:cs typeface="+mn-cs"/>
              </a:defRPr>
            </a:lvl8pPr>
            <a:lvl9pPr marL="2915475" indent="-171499" algn="l" defTabSz="342997" rtl="0" eaLnBrk="1" latinLnBrk="0" hangingPunct="1">
              <a:spcBef>
                <a:spcPct val="20000"/>
              </a:spcBef>
              <a:buFont typeface="Arial"/>
              <a:buChar char="•"/>
              <a:defRPr sz="1500" kern="1200">
                <a:solidFill>
                  <a:schemeClr val="tx1"/>
                </a:solidFill>
                <a:latin typeface="+mn-lt"/>
                <a:ea typeface="+mn-ea"/>
                <a:cs typeface="+mn-cs"/>
              </a:defRPr>
            </a:lvl9pPr>
          </a:lstStyle>
          <a:p>
            <a:pPr marL="342900" indent="-342900"/>
            <a:r>
              <a:rPr lang="en-US" sz="2400" dirty="0">
                <a:latin typeface="Arial" panose="020B0604020202020204" pitchFamily="34" charset="0"/>
                <a:cs typeface="Arial" panose="020B0604020202020204" pitchFamily="34" charset="0"/>
              </a:rPr>
              <a:t>Project review</a:t>
            </a:r>
          </a:p>
          <a:p>
            <a:pPr marL="342900" indent="-342900"/>
            <a:r>
              <a:rPr lang="en-US" sz="2400" dirty="0">
                <a:latin typeface="Arial" panose="020B0604020202020204" pitchFamily="34" charset="0"/>
                <a:cs typeface="Arial" panose="020B0604020202020204" pitchFamily="34" charset="0"/>
              </a:rPr>
              <a:t>EAP Orientation</a:t>
            </a:r>
          </a:p>
          <a:p>
            <a:pPr marL="342900" indent="-342900"/>
            <a:r>
              <a:rPr lang="en-US" sz="2400" dirty="0">
                <a:latin typeface="Arial" panose="020B0604020202020204" pitchFamily="34" charset="0"/>
                <a:cs typeface="Arial" panose="020B0604020202020204" pitchFamily="34" charset="0"/>
              </a:rPr>
              <a:t>The role of HR and Leaders</a:t>
            </a:r>
          </a:p>
          <a:p>
            <a:pPr marL="342900" indent="-342900"/>
            <a:r>
              <a:rPr lang="en-US" sz="2400" dirty="0">
                <a:latin typeface="Arial" panose="020B0604020202020204" pitchFamily="34" charset="0"/>
                <a:cs typeface="Arial" panose="020B0604020202020204" pitchFamily="34" charset="0"/>
              </a:rPr>
              <a:t>What we need from you</a:t>
            </a:r>
          </a:p>
          <a:p>
            <a:pPr marL="0" indent="0">
              <a:buFont typeface="Arial"/>
              <a:buNone/>
            </a:pPr>
            <a:endParaRPr lang="en-US" dirty="0"/>
          </a:p>
        </p:txBody>
      </p:sp>
    </p:spTree>
    <p:extLst>
      <p:ext uri="{BB962C8B-B14F-4D97-AF65-F5344CB8AC3E}">
        <p14:creationId xmlns:p14="http://schemas.microsoft.com/office/powerpoint/2010/main" val="4172426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143000"/>
            <a:ext cx="5275130" cy="4062651"/>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Total Health is Caterpillar’s commitment to the health of Caterpillar employees and their families.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We fulfill this commitment through a partnership with our global businesses to provide benefits and resources that help our people achieve their best health. </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Employee Assistance Program (EAP) </a:t>
            </a:r>
            <a:r>
              <a:rPr lang="en-US" sz="2000" dirty="0">
                <a:latin typeface="Arial" panose="020B0604020202020204" pitchFamily="34" charset="0"/>
                <a:cs typeface="Arial" panose="020B0604020202020204" pitchFamily="34" charset="0"/>
              </a:rPr>
              <a:t>supports nearly every dimension of employee health.</a:t>
            </a:r>
          </a:p>
          <a:p>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E4F2575-8A0B-43B0-AF16-004594C7C0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905000"/>
            <a:ext cx="486923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033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64420-181E-411F-AB88-814C6A4E6CEA}"/>
              </a:ext>
            </a:extLst>
          </p:cNvPr>
          <p:cNvSpPr txBox="1">
            <a:spLocks/>
          </p:cNvSpPr>
          <p:nvPr/>
        </p:nvSpPr>
        <p:spPr>
          <a:xfrm>
            <a:off x="398463" y="829706"/>
            <a:ext cx="6346826" cy="650960"/>
          </a:xfrm>
          <a:prstGeom prst="rect">
            <a:avLst/>
          </a:prstGeom>
        </p:spPr>
        <p:txBody>
          <a:bodyPr/>
          <a:lstStyle>
            <a:lvl1pPr algn="l" defTabSz="342997" rtl="0" eaLnBrk="1" latinLnBrk="0" hangingPunct="1">
              <a:spcBef>
                <a:spcPct val="0"/>
              </a:spcBef>
              <a:buNone/>
              <a:defRPr sz="2800" kern="1200">
                <a:solidFill>
                  <a:schemeClr val="tx1"/>
                </a:solidFill>
                <a:latin typeface="Arial Black"/>
                <a:ea typeface="+mj-ea"/>
                <a:cs typeface="Arial Black"/>
              </a:defRPr>
            </a:lvl1pPr>
          </a:lstStyle>
          <a:p>
            <a:r>
              <a:rPr lang="en-CA" sz="3600" dirty="0">
                <a:latin typeface="Arial" panose="020B0604020202020204" pitchFamily="34" charset="0"/>
                <a:cs typeface="Arial" panose="020B0604020202020204" pitchFamily="34" charset="0"/>
              </a:rPr>
              <a:t>What is EAP?</a:t>
            </a:r>
          </a:p>
        </p:txBody>
      </p:sp>
      <p:sp>
        <p:nvSpPr>
          <p:cNvPr id="3" name="Rectangle 3">
            <a:extLst>
              <a:ext uri="{FF2B5EF4-FFF2-40B4-BE49-F238E27FC236}">
                <a16:creationId xmlns:a16="http://schemas.microsoft.com/office/drawing/2014/main" id="{487044EA-2343-4427-B3C4-66897C083057}"/>
              </a:ext>
            </a:extLst>
          </p:cNvPr>
          <p:cNvSpPr>
            <a:spLocks noChangeArrowheads="1"/>
          </p:cNvSpPr>
          <p:nvPr/>
        </p:nvSpPr>
        <p:spPr bwMode="auto">
          <a:xfrm>
            <a:off x="533400" y="1790700"/>
            <a:ext cx="77724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533400" indent="-533400">
              <a:lnSpc>
                <a:spcPts val="2400"/>
              </a:lnSpc>
              <a:buClr>
                <a:schemeClr val="bg1"/>
              </a:buClr>
              <a:buChar char="—"/>
              <a:tabLst>
                <a:tab pos="457200" algn="l"/>
                <a:tab pos="914400" algn="l"/>
              </a:tabLst>
              <a:defRPr sz="2100">
                <a:solidFill>
                  <a:schemeClr val="tx1"/>
                </a:solidFill>
                <a:latin typeface="Arial Narrow" panose="020B0606020202030204" pitchFamily="34" charset="0"/>
              </a:defRPr>
            </a:lvl1pPr>
            <a:lvl2pPr marL="1079500" indent="-508000">
              <a:lnSpc>
                <a:spcPts val="3000"/>
              </a:lnSpc>
              <a:buClr>
                <a:schemeClr val="bg1"/>
              </a:buClr>
              <a:buChar char="•"/>
              <a:tabLst>
                <a:tab pos="457200" algn="l"/>
                <a:tab pos="914400" algn="l"/>
              </a:tabLst>
              <a:defRPr sz="2000">
                <a:solidFill>
                  <a:schemeClr val="tx1"/>
                </a:solidFill>
                <a:latin typeface="Arial Narrow" panose="020B0606020202030204" pitchFamily="34" charset="0"/>
              </a:defRPr>
            </a:lvl2pPr>
            <a:lvl3pPr marL="1563688" indent="-533400">
              <a:spcBef>
                <a:spcPct val="20000"/>
              </a:spcBef>
              <a:buChar char="•"/>
              <a:tabLst>
                <a:tab pos="457200" algn="l"/>
                <a:tab pos="914400" algn="l"/>
              </a:tabLst>
              <a:defRPr sz="2100">
                <a:solidFill>
                  <a:schemeClr val="tx1"/>
                </a:solidFill>
                <a:latin typeface="Arial Narrow" panose="020B0606020202030204" pitchFamily="34" charset="0"/>
              </a:defRPr>
            </a:lvl3pPr>
            <a:lvl4pPr marL="2138363" indent="-533400">
              <a:spcBef>
                <a:spcPct val="20000"/>
              </a:spcBef>
              <a:buChar char="–"/>
              <a:tabLst>
                <a:tab pos="457200" algn="l"/>
                <a:tab pos="914400" algn="l"/>
              </a:tabLst>
              <a:defRPr sz="2100">
                <a:solidFill>
                  <a:schemeClr val="tx1"/>
                </a:solidFill>
                <a:latin typeface="Arial Narrow" panose="020B0606020202030204" pitchFamily="34" charset="0"/>
              </a:defRPr>
            </a:lvl4pPr>
            <a:lvl5pPr marL="2595563" indent="-533400">
              <a:spcBef>
                <a:spcPct val="20000"/>
              </a:spcBef>
              <a:buChar char="»"/>
              <a:tabLst>
                <a:tab pos="457200" algn="l"/>
                <a:tab pos="914400" algn="l"/>
              </a:tabLst>
              <a:defRPr sz="2100">
                <a:solidFill>
                  <a:schemeClr val="tx1"/>
                </a:solidFill>
                <a:latin typeface="Arial Narrow" panose="020B0606020202030204" pitchFamily="34" charset="0"/>
              </a:defRPr>
            </a:lvl5pPr>
            <a:lvl6pPr marL="3052763" indent="-533400" fontAlgn="base">
              <a:spcBef>
                <a:spcPct val="20000"/>
              </a:spcBef>
              <a:spcAft>
                <a:spcPct val="0"/>
              </a:spcAft>
              <a:buChar char="»"/>
              <a:tabLst>
                <a:tab pos="457200" algn="l"/>
                <a:tab pos="914400" algn="l"/>
              </a:tabLst>
              <a:defRPr sz="2100">
                <a:solidFill>
                  <a:schemeClr val="tx1"/>
                </a:solidFill>
                <a:latin typeface="Arial Narrow" panose="020B0606020202030204" pitchFamily="34" charset="0"/>
              </a:defRPr>
            </a:lvl6pPr>
            <a:lvl7pPr marL="3509963" indent="-533400" fontAlgn="base">
              <a:spcBef>
                <a:spcPct val="20000"/>
              </a:spcBef>
              <a:spcAft>
                <a:spcPct val="0"/>
              </a:spcAft>
              <a:buChar char="»"/>
              <a:tabLst>
                <a:tab pos="457200" algn="l"/>
                <a:tab pos="914400" algn="l"/>
              </a:tabLst>
              <a:defRPr sz="2100">
                <a:solidFill>
                  <a:schemeClr val="tx1"/>
                </a:solidFill>
                <a:latin typeface="Arial Narrow" panose="020B0606020202030204" pitchFamily="34" charset="0"/>
              </a:defRPr>
            </a:lvl7pPr>
            <a:lvl8pPr marL="3967163" indent="-533400" fontAlgn="base">
              <a:spcBef>
                <a:spcPct val="20000"/>
              </a:spcBef>
              <a:spcAft>
                <a:spcPct val="0"/>
              </a:spcAft>
              <a:buChar char="»"/>
              <a:tabLst>
                <a:tab pos="457200" algn="l"/>
                <a:tab pos="914400" algn="l"/>
              </a:tabLst>
              <a:defRPr sz="2100">
                <a:solidFill>
                  <a:schemeClr val="tx1"/>
                </a:solidFill>
                <a:latin typeface="Arial Narrow" panose="020B0606020202030204" pitchFamily="34" charset="0"/>
              </a:defRPr>
            </a:lvl8pPr>
            <a:lvl9pPr marL="4424363" indent="-533400" fontAlgn="base">
              <a:spcBef>
                <a:spcPct val="20000"/>
              </a:spcBef>
              <a:spcAft>
                <a:spcPct val="0"/>
              </a:spcAft>
              <a:buChar char="»"/>
              <a:tabLst>
                <a:tab pos="457200" algn="l"/>
                <a:tab pos="914400" algn="l"/>
              </a:tabLst>
              <a:defRPr sz="2100">
                <a:solidFill>
                  <a:schemeClr val="tx1"/>
                </a:solidFill>
                <a:latin typeface="Arial Narrow" panose="020B0606020202030204" pitchFamily="34" charset="0"/>
              </a:defRPr>
            </a:lvl9pPr>
          </a:lstStyle>
          <a:p>
            <a:pPr marL="0" indent="0" eaLnBrk="1" hangingPunct="1">
              <a:lnSpc>
                <a:spcPts val="3800"/>
              </a:lnSpc>
              <a:spcBef>
                <a:spcPts val="1800"/>
              </a:spcBef>
              <a:buClrTx/>
              <a:buNone/>
            </a:pPr>
            <a:r>
              <a:rPr lang="en-US" altLang="en-US" sz="2400" dirty="0">
                <a:latin typeface="Arial" panose="020B0604020202020204" pitchFamily="34" charset="0"/>
              </a:rPr>
              <a:t>Employee Assistance Program or “EAP” is a workplace program that can help you and your dependents with a variety or problems and challenges, before they impact your lives at work or at home.</a:t>
            </a:r>
          </a:p>
          <a:p>
            <a:pPr marL="0" indent="0" eaLnBrk="1" hangingPunct="1">
              <a:lnSpc>
                <a:spcPts val="3800"/>
              </a:lnSpc>
              <a:spcBef>
                <a:spcPts val="1800"/>
              </a:spcBef>
              <a:buClrTx/>
              <a:buNone/>
            </a:pPr>
            <a:r>
              <a:rPr lang="en-US" altLang="en-US" sz="2400" dirty="0">
                <a:latin typeface="Arial" panose="020B0604020202020204" pitchFamily="34" charset="0"/>
              </a:rPr>
              <a:t>EAP is available to all regular full and part time Caterpillar employees and their eligible family members.*  </a:t>
            </a:r>
          </a:p>
        </p:txBody>
      </p:sp>
      <p:pic>
        <p:nvPicPr>
          <p:cNvPr id="4" name="Picture 5">
            <a:extLst>
              <a:ext uri="{FF2B5EF4-FFF2-40B4-BE49-F238E27FC236}">
                <a16:creationId xmlns:a16="http://schemas.microsoft.com/office/drawing/2014/main" id="{99E9E057-2293-4ACD-92C6-6A1B6F8EA3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2921"/>
          <a:stretch>
            <a:fillRect/>
          </a:stretch>
        </p:blipFill>
        <p:spPr bwMode="auto">
          <a:xfrm>
            <a:off x="8763000" y="1336760"/>
            <a:ext cx="3030537"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3">
            <a:extLst>
              <a:ext uri="{FF2B5EF4-FFF2-40B4-BE49-F238E27FC236}">
                <a16:creationId xmlns:a16="http://schemas.microsoft.com/office/drawing/2014/main" id="{5F697E92-C825-446A-9D1C-ED15E15D88E8}"/>
              </a:ext>
            </a:extLst>
          </p:cNvPr>
          <p:cNvSpPr txBox="1">
            <a:spLocks noChangeArrowheads="1"/>
          </p:cNvSpPr>
          <p:nvPr/>
        </p:nvSpPr>
        <p:spPr bwMode="auto">
          <a:xfrm rot="21400057">
            <a:off x="9071310" y="1892616"/>
            <a:ext cx="2428185"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a:lnSpc>
                <a:spcPct val="90000"/>
              </a:lnSpc>
              <a:spcBef>
                <a:spcPts val="1000"/>
              </a:spcBef>
              <a:buFont typeface="Arial" panose="020B0604020202020204" pitchFamily="34" charset="0"/>
              <a:buChar char="•"/>
              <a:defRPr sz="2800">
                <a:solidFill>
                  <a:schemeClr val="tx1"/>
                </a:solidFill>
                <a:latin typeface="Arial Narrow" panose="020B0606020202030204" pitchFamily="34" charset="0"/>
              </a:defRPr>
            </a:lvl1pPr>
            <a:lvl2pPr marL="685800" indent="-228600">
              <a:lnSpc>
                <a:spcPct val="90000"/>
              </a:lnSpc>
              <a:spcBef>
                <a:spcPts val="500"/>
              </a:spcBef>
              <a:buFont typeface="Arial Narrow" panose="020B0606020202030204" pitchFamily="34" charset="0"/>
              <a:buChar char="−"/>
              <a:defRPr sz="2400">
                <a:solidFill>
                  <a:schemeClr val="tx1"/>
                </a:solidFill>
                <a:latin typeface="Arial Narrow" panose="020B0606020202030204" pitchFamily="34" charset="0"/>
              </a:defRPr>
            </a:lvl2pPr>
            <a:lvl3pPr marL="1143000" indent="-228600">
              <a:lnSpc>
                <a:spcPct val="90000"/>
              </a:lnSpc>
              <a:spcBef>
                <a:spcPts val="500"/>
              </a:spcBef>
              <a:buFont typeface="Wingdings" panose="05000000000000000000" pitchFamily="2" charset="2"/>
              <a:buChar char="§"/>
              <a:defRPr sz="2000">
                <a:solidFill>
                  <a:schemeClr val="tx1"/>
                </a:solidFill>
                <a:latin typeface="Arial Narrow" panose="020B0606020202030204" pitchFamily="34" charset="0"/>
              </a:defRPr>
            </a:lvl3pPr>
            <a:lvl4pPr marL="1600200" indent="-228600">
              <a:lnSpc>
                <a:spcPct val="90000"/>
              </a:lnSpc>
              <a:spcBef>
                <a:spcPts val="500"/>
              </a:spcBef>
              <a:buFont typeface="Arial Narrow" panose="020B0606020202030204" pitchFamily="34" charset="0"/>
              <a:buChar char="−"/>
              <a:defRPr>
                <a:solidFill>
                  <a:schemeClr val="tx1"/>
                </a:solidFill>
                <a:latin typeface="Arial Narrow" panose="020B0606020202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Narrow" panose="020B0606020202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9pPr>
          </a:lstStyle>
          <a:p>
            <a:pPr>
              <a:lnSpc>
                <a:spcPct val="100000"/>
              </a:lnSpc>
              <a:spcBef>
                <a:spcPts val="600"/>
              </a:spcBef>
              <a:buFont typeface="Wingdings" panose="05000000000000000000" pitchFamily="2" charset="2"/>
              <a:buChar char="§"/>
            </a:pPr>
            <a:r>
              <a:rPr lang="en-US" altLang="en-US" sz="1400" dirty="0">
                <a:latin typeface="Arial" panose="020B0604020202020204" pitchFamily="34" charset="0"/>
              </a:rPr>
              <a:t>EAP is not new to Caterpillar.  </a:t>
            </a:r>
          </a:p>
          <a:p>
            <a:pPr>
              <a:lnSpc>
                <a:spcPct val="100000"/>
              </a:lnSpc>
              <a:spcBef>
                <a:spcPts val="600"/>
              </a:spcBef>
              <a:buFont typeface="Wingdings" panose="05000000000000000000" pitchFamily="2" charset="2"/>
              <a:buChar char="§"/>
            </a:pPr>
            <a:r>
              <a:rPr lang="en-US" altLang="en-US" sz="1400" dirty="0">
                <a:latin typeface="Arial" panose="020B0604020202020204" pitchFamily="34" charset="0"/>
              </a:rPr>
              <a:t>In fact, Caterpillar was one of the first companies to ever deploy an EAP. </a:t>
            </a:r>
          </a:p>
          <a:p>
            <a:pPr>
              <a:lnSpc>
                <a:spcPct val="100000"/>
              </a:lnSpc>
              <a:spcBef>
                <a:spcPts val="600"/>
              </a:spcBef>
              <a:buFont typeface="Wingdings" panose="05000000000000000000" pitchFamily="2" charset="2"/>
              <a:buChar char="§"/>
            </a:pPr>
            <a:r>
              <a:rPr lang="en-US" altLang="en-US" sz="1400" dirty="0">
                <a:latin typeface="Arial" panose="020B0604020202020204" pitchFamily="34" charset="0"/>
              </a:rPr>
              <a:t>Some locations have had EAP-type services since the 1940s</a:t>
            </a:r>
          </a:p>
          <a:p>
            <a:pPr eaLnBrk="1" hangingPunct="1">
              <a:lnSpc>
                <a:spcPct val="100000"/>
              </a:lnSpc>
              <a:spcBef>
                <a:spcPts val="600"/>
              </a:spcBef>
              <a:buFont typeface="Constantia" panose="02030602050306030303" pitchFamily="18" charset="0"/>
              <a:buAutoNum type="arabicPeriod"/>
            </a:pPr>
            <a:endParaRPr lang="en-US" altLang="en-US" sz="1400" dirty="0">
              <a:latin typeface="Arial" panose="020B0604020202020204" pitchFamily="34" charset="0"/>
              <a:cs typeface="Arial" panose="020B0604020202020204" pitchFamily="34" charset="0"/>
            </a:endParaRPr>
          </a:p>
        </p:txBody>
      </p:sp>
      <p:sp>
        <p:nvSpPr>
          <p:cNvPr id="6" name="Rectangle 3">
            <a:extLst>
              <a:ext uri="{FF2B5EF4-FFF2-40B4-BE49-F238E27FC236}">
                <a16:creationId xmlns:a16="http://schemas.microsoft.com/office/drawing/2014/main" id="{DE03BE54-A479-4FDC-B28D-F448A8E4B541}"/>
              </a:ext>
            </a:extLst>
          </p:cNvPr>
          <p:cNvSpPr>
            <a:spLocks noChangeArrowheads="1"/>
          </p:cNvSpPr>
          <p:nvPr/>
        </p:nvSpPr>
        <p:spPr bwMode="auto">
          <a:xfrm>
            <a:off x="4922737" y="5390119"/>
            <a:ext cx="7680526" cy="90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533400" indent="-533400">
              <a:lnSpc>
                <a:spcPts val="2400"/>
              </a:lnSpc>
              <a:buClr>
                <a:schemeClr val="bg1"/>
              </a:buClr>
              <a:buChar char="—"/>
              <a:tabLst>
                <a:tab pos="457200" algn="l"/>
                <a:tab pos="914400" algn="l"/>
              </a:tabLst>
              <a:defRPr sz="2100">
                <a:solidFill>
                  <a:schemeClr val="tx1"/>
                </a:solidFill>
                <a:latin typeface="Arial Narrow" panose="020B0606020202030204" pitchFamily="34" charset="0"/>
              </a:defRPr>
            </a:lvl1pPr>
            <a:lvl2pPr marL="1079500" indent="-508000">
              <a:lnSpc>
                <a:spcPts val="3000"/>
              </a:lnSpc>
              <a:buClr>
                <a:schemeClr val="bg1"/>
              </a:buClr>
              <a:buChar char="•"/>
              <a:tabLst>
                <a:tab pos="457200" algn="l"/>
                <a:tab pos="914400" algn="l"/>
              </a:tabLst>
              <a:defRPr sz="2000">
                <a:solidFill>
                  <a:schemeClr val="tx1"/>
                </a:solidFill>
                <a:latin typeface="Arial Narrow" panose="020B0606020202030204" pitchFamily="34" charset="0"/>
              </a:defRPr>
            </a:lvl2pPr>
            <a:lvl3pPr marL="1563688" indent="-533400">
              <a:spcBef>
                <a:spcPct val="20000"/>
              </a:spcBef>
              <a:buChar char="•"/>
              <a:tabLst>
                <a:tab pos="457200" algn="l"/>
                <a:tab pos="914400" algn="l"/>
              </a:tabLst>
              <a:defRPr sz="2100">
                <a:solidFill>
                  <a:schemeClr val="tx1"/>
                </a:solidFill>
                <a:latin typeface="Arial Narrow" panose="020B0606020202030204" pitchFamily="34" charset="0"/>
              </a:defRPr>
            </a:lvl3pPr>
            <a:lvl4pPr marL="2138363" indent="-533400">
              <a:spcBef>
                <a:spcPct val="20000"/>
              </a:spcBef>
              <a:buChar char="–"/>
              <a:tabLst>
                <a:tab pos="457200" algn="l"/>
                <a:tab pos="914400" algn="l"/>
              </a:tabLst>
              <a:defRPr sz="2100">
                <a:solidFill>
                  <a:schemeClr val="tx1"/>
                </a:solidFill>
                <a:latin typeface="Arial Narrow" panose="020B0606020202030204" pitchFamily="34" charset="0"/>
              </a:defRPr>
            </a:lvl4pPr>
            <a:lvl5pPr marL="2595563" indent="-533400">
              <a:spcBef>
                <a:spcPct val="20000"/>
              </a:spcBef>
              <a:buChar char="»"/>
              <a:tabLst>
                <a:tab pos="457200" algn="l"/>
                <a:tab pos="914400" algn="l"/>
              </a:tabLst>
              <a:defRPr sz="2100">
                <a:solidFill>
                  <a:schemeClr val="tx1"/>
                </a:solidFill>
                <a:latin typeface="Arial Narrow" panose="020B0606020202030204" pitchFamily="34" charset="0"/>
              </a:defRPr>
            </a:lvl5pPr>
            <a:lvl6pPr marL="3052763" indent="-533400" fontAlgn="base">
              <a:spcBef>
                <a:spcPct val="20000"/>
              </a:spcBef>
              <a:spcAft>
                <a:spcPct val="0"/>
              </a:spcAft>
              <a:buChar char="»"/>
              <a:tabLst>
                <a:tab pos="457200" algn="l"/>
                <a:tab pos="914400" algn="l"/>
              </a:tabLst>
              <a:defRPr sz="2100">
                <a:solidFill>
                  <a:schemeClr val="tx1"/>
                </a:solidFill>
                <a:latin typeface="Arial Narrow" panose="020B0606020202030204" pitchFamily="34" charset="0"/>
              </a:defRPr>
            </a:lvl6pPr>
            <a:lvl7pPr marL="3509963" indent="-533400" fontAlgn="base">
              <a:spcBef>
                <a:spcPct val="20000"/>
              </a:spcBef>
              <a:spcAft>
                <a:spcPct val="0"/>
              </a:spcAft>
              <a:buChar char="»"/>
              <a:tabLst>
                <a:tab pos="457200" algn="l"/>
                <a:tab pos="914400" algn="l"/>
              </a:tabLst>
              <a:defRPr sz="2100">
                <a:solidFill>
                  <a:schemeClr val="tx1"/>
                </a:solidFill>
                <a:latin typeface="Arial Narrow" panose="020B0606020202030204" pitchFamily="34" charset="0"/>
              </a:defRPr>
            </a:lvl7pPr>
            <a:lvl8pPr marL="3967163" indent="-533400" fontAlgn="base">
              <a:spcBef>
                <a:spcPct val="20000"/>
              </a:spcBef>
              <a:spcAft>
                <a:spcPct val="0"/>
              </a:spcAft>
              <a:buChar char="»"/>
              <a:tabLst>
                <a:tab pos="457200" algn="l"/>
                <a:tab pos="914400" algn="l"/>
              </a:tabLst>
              <a:defRPr sz="2100">
                <a:solidFill>
                  <a:schemeClr val="tx1"/>
                </a:solidFill>
                <a:latin typeface="Arial Narrow" panose="020B0606020202030204" pitchFamily="34" charset="0"/>
              </a:defRPr>
            </a:lvl8pPr>
            <a:lvl9pPr marL="4424363" indent="-533400" fontAlgn="base">
              <a:spcBef>
                <a:spcPct val="20000"/>
              </a:spcBef>
              <a:spcAft>
                <a:spcPct val="0"/>
              </a:spcAft>
              <a:buChar char="»"/>
              <a:tabLst>
                <a:tab pos="457200" algn="l"/>
                <a:tab pos="914400" algn="l"/>
              </a:tabLst>
              <a:defRPr sz="2100">
                <a:solidFill>
                  <a:schemeClr val="tx1"/>
                </a:solidFill>
                <a:latin typeface="Arial Narrow" panose="020B0606020202030204" pitchFamily="34" charset="0"/>
              </a:defRPr>
            </a:lvl9pPr>
          </a:lstStyle>
          <a:p>
            <a:pPr marL="0" indent="0" eaLnBrk="1" hangingPunct="1">
              <a:lnSpc>
                <a:spcPts val="3800"/>
              </a:lnSpc>
              <a:spcBef>
                <a:spcPts val="1600"/>
              </a:spcBef>
              <a:buClrTx/>
              <a:buNone/>
            </a:pPr>
            <a:r>
              <a:rPr lang="en-US" altLang="en-US" sz="1600" dirty="0">
                <a:solidFill>
                  <a:schemeClr val="bg1">
                    <a:lumMod val="65000"/>
                  </a:schemeClr>
                </a:solidFill>
                <a:latin typeface="Arial" panose="020B0604020202020204" pitchFamily="34" charset="0"/>
              </a:rPr>
              <a:t>* Local eligible of family members will vary.  Check with your HR representative.</a:t>
            </a:r>
          </a:p>
        </p:txBody>
      </p:sp>
    </p:spTree>
    <p:extLst>
      <p:ext uri="{BB962C8B-B14F-4D97-AF65-F5344CB8AC3E}">
        <p14:creationId xmlns:p14="http://schemas.microsoft.com/office/powerpoint/2010/main" val="2429735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9"/>
          <p:cNvSpPr>
            <a:spLocks noChangeArrowheads="1"/>
          </p:cNvSpPr>
          <p:nvPr/>
        </p:nvSpPr>
        <p:spPr bwMode="auto">
          <a:xfrm>
            <a:off x="152400" y="271861"/>
            <a:ext cx="10536382" cy="6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lnSpc>
                <a:spcPct val="110000"/>
              </a:lnSpc>
              <a:spcBef>
                <a:spcPct val="50000"/>
              </a:spcBef>
              <a:buSzPct val="50000"/>
              <a:buFont typeface="Monotype Sorts" pitchFamily="2" charset="2"/>
              <a:buNone/>
            </a:pPr>
            <a:r>
              <a:rPr lang="en-US" altLang="en-US" sz="3600" dirty="0">
                <a:latin typeface="Arial" panose="020B0604020202020204" pitchFamily="34" charset="0"/>
                <a:cs typeface="Arial" panose="020B0604020202020204" pitchFamily="34" charset="0"/>
              </a:rPr>
              <a:t>Why does Caterpillar offer EAP? </a:t>
            </a:r>
          </a:p>
        </p:txBody>
      </p:sp>
      <p:pic>
        <p:nvPicPr>
          <p:cNvPr id="4" name="Picture 3">
            <a:extLst>
              <a:ext uri="{FF2B5EF4-FFF2-40B4-BE49-F238E27FC236}">
                <a16:creationId xmlns:a16="http://schemas.microsoft.com/office/drawing/2014/main" id="{EDBA01F3-BA91-45CC-8502-BED3FCBA7AC6}"/>
              </a:ext>
            </a:extLst>
          </p:cNvPr>
          <p:cNvPicPr>
            <a:picLocks noChangeAspect="1"/>
          </p:cNvPicPr>
          <p:nvPr/>
        </p:nvPicPr>
        <p:blipFill>
          <a:blip r:embed="rId3"/>
          <a:stretch>
            <a:fillRect/>
          </a:stretch>
        </p:blipFill>
        <p:spPr>
          <a:xfrm>
            <a:off x="2334550" y="1285466"/>
            <a:ext cx="7269840" cy="4287067"/>
          </a:xfrm>
          <a:prstGeom prst="rect">
            <a:avLst/>
          </a:prstGeom>
        </p:spPr>
      </p:pic>
    </p:spTree>
    <p:extLst>
      <p:ext uri="{BB962C8B-B14F-4D97-AF65-F5344CB8AC3E}">
        <p14:creationId xmlns:p14="http://schemas.microsoft.com/office/powerpoint/2010/main" val="3505044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2752" y="294132"/>
            <a:ext cx="7772400" cy="1143000"/>
          </a:xfrm>
          <a:prstGeom prst="rect">
            <a:avLst/>
          </a:prstGeom>
        </p:spPr>
        <p:txBody>
          <a:bodyPr>
            <a:normAutofit/>
          </a:bodyPr>
          <a:lstStyle/>
          <a:p>
            <a:pPr>
              <a:defRPr/>
            </a:pPr>
            <a:r>
              <a:rPr lang="en-US" sz="3200" dirty="0">
                <a:latin typeface="Arial" panose="020B0604020202020204" pitchFamily="34" charset="0"/>
                <a:cs typeface="Arial" panose="020B0604020202020204" pitchFamily="34" charset="0"/>
              </a:rPr>
              <a:t>Why is EAP important for employees?</a:t>
            </a:r>
          </a:p>
        </p:txBody>
      </p:sp>
      <p:sp>
        <p:nvSpPr>
          <p:cNvPr id="3" name="Content Placeholder 2"/>
          <p:cNvSpPr>
            <a:spLocks noGrp="1"/>
          </p:cNvSpPr>
          <p:nvPr>
            <p:ph idx="4294967295"/>
          </p:nvPr>
        </p:nvSpPr>
        <p:spPr>
          <a:xfrm>
            <a:off x="7315200" y="4219049"/>
            <a:ext cx="4791456" cy="1536218"/>
          </a:xfrm>
          <a:prstGeom prst="rect">
            <a:avLst/>
          </a:prstGeom>
        </p:spPr>
        <p:txBody>
          <a:bodyPr>
            <a:normAutofit fontScale="92500" lnSpcReduction="20000"/>
          </a:bodyPr>
          <a:lstStyle/>
          <a:p>
            <a:pPr marL="0" indent="0" eaLnBrk="1" hangingPunct="1">
              <a:spcBef>
                <a:spcPct val="40000"/>
              </a:spcBef>
              <a:buSzPct val="100000"/>
              <a:buNone/>
              <a:defRPr/>
            </a:pPr>
            <a:r>
              <a:rPr lang="en-US" altLang="en-US" sz="2600" dirty="0">
                <a:latin typeface="Arial" panose="020B0604020202020204" pitchFamily="34" charset="0"/>
                <a:cs typeface="Arial" panose="020B0604020202020204" pitchFamily="34" charset="0"/>
              </a:rPr>
              <a:t>We recognize the importance of:</a:t>
            </a:r>
          </a:p>
          <a:p>
            <a:pPr marL="457200" indent="-292100">
              <a:spcBef>
                <a:spcPct val="40000"/>
              </a:spcBef>
              <a:buClr>
                <a:srgbClr val="FF9900"/>
              </a:buClr>
              <a:buSzPct val="100000"/>
              <a:defRPr/>
            </a:pPr>
            <a:r>
              <a:rPr lang="en-US" altLang="en-US" sz="2100" dirty="0">
                <a:latin typeface="Arial" panose="020B0604020202020204" pitchFamily="34" charset="0"/>
                <a:cs typeface="Arial" panose="020B0604020202020204" pitchFamily="34" charset="0"/>
              </a:rPr>
              <a:t>Resolving personal issues early</a:t>
            </a:r>
          </a:p>
          <a:p>
            <a:pPr marL="457200" indent="-292100">
              <a:spcBef>
                <a:spcPct val="40000"/>
              </a:spcBef>
              <a:buClr>
                <a:srgbClr val="FF9900"/>
              </a:buClr>
              <a:buSzPct val="100000"/>
              <a:defRPr/>
            </a:pPr>
            <a:r>
              <a:rPr lang="en-US" altLang="en-US" sz="2100" dirty="0">
                <a:latin typeface="Arial" panose="020B0604020202020204" pitchFamily="34" charset="0"/>
                <a:cs typeface="Arial" panose="020B0604020202020204" pitchFamily="34" charset="0"/>
              </a:rPr>
              <a:t>Finding the right balance</a:t>
            </a:r>
          </a:p>
          <a:p>
            <a:pPr marL="457200" indent="-292100">
              <a:spcBef>
                <a:spcPct val="40000"/>
              </a:spcBef>
              <a:buClr>
                <a:srgbClr val="FF9900"/>
              </a:buClr>
              <a:buSzPct val="100000"/>
              <a:defRPr/>
            </a:pPr>
            <a:r>
              <a:rPr lang="en-US" altLang="en-US" sz="2100" dirty="0">
                <a:latin typeface="Arial" panose="020B0604020202020204" pitchFamily="34" charset="0"/>
                <a:cs typeface="Arial" panose="020B0604020202020204" pitchFamily="34" charset="0"/>
              </a:rPr>
              <a:t>Staying Healthy</a:t>
            </a:r>
          </a:p>
          <a:p>
            <a:pPr marL="0" indent="0" eaLnBrk="1" hangingPunct="1">
              <a:spcBef>
                <a:spcPct val="40000"/>
              </a:spcBef>
              <a:buSzPct val="100000"/>
              <a:buNone/>
              <a:defRPr/>
            </a:pPr>
            <a:endParaRPr lang="en-US" altLang="en-US" sz="2200" dirty="0">
              <a:latin typeface="Arial" panose="020B0604020202020204" pitchFamily="34" charset="0"/>
              <a:cs typeface="Arial" panose="020B0604020202020204" pitchFamily="34" charset="0"/>
            </a:endParaRPr>
          </a:p>
          <a:p>
            <a:pPr>
              <a:defRPr/>
            </a:pPr>
            <a:endParaRPr lang="en-US" sz="2600" dirty="0">
              <a:latin typeface="Arial" panose="020B0604020202020204" pitchFamily="34" charset="0"/>
              <a:cs typeface="Arial" panose="020B0604020202020204" pitchFamily="34" charset="0"/>
            </a:endParaRPr>
          </a:p>
        </p:txBody>
      </p:sp>
      <p:sp>
        <p:nvSpPr>
          <p:cNvPr id="7" name="Rectangle 6"/>
          <p:cNvSpPr/>
          <p:nvPr/>
        </p:nvSpPr>
        <p:spPr>
          <a:xfrm>
            <a:off x="886912" y="2565737"/>
            <a:ext cx="3744487"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a:ln/>
                <a:solidFill>
                  <a:srgbClr val="FFC000"/>
                </a:solidFill>
              </a:rPr>
              <a:t>Sometimes</a:t>
            </a:r>
          </a:p>
        </p:txBody>
      </p:sp>
      <p:sp>
        <p:nvSpPr>
          <p:cNvPr id="9" name="Rectangle 8"/>
          <p:cNvSpPr/>
          <p:nvPr/>
        </p:nvSpPr>
        <p:spPr>
          <a:xfrm>
            <a:off x="886912" y="1143000"/>
            <a:ext cx="2203808"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a:ln/>
                <a:solidFill>
                  <a:srgbClr val="FFC000"/>
                </a:solidFill>
              </a:rPr>
              <a:t>Rarely</a:t>
            </a:r>
          </a:p>
        </p:txBody>
      </p:sp>
      <p:sp>
        <p:nvSpPr>
          <p:cNvPr id="10" name="Rectangle 9"/>
          <p:cNvSpPr/>
          <p:nvPr/>
        </p:nvSpPr>
        <p:spPr>
          <a:xfrm>
            <a:off x="907686" y="4011406"/>
            <a:ext cx="2437077"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a:ln/>
                <a:solidFill>
                  <a:srgbClr val="FFC000"/>
                </a:solidFill>
              </a:rPr>
              <a:t>Always</a:t>
            </a:r>
          </a:p>
        </p:txBody>
      </p:sp>
      <p:sp>
        <p:nvSpPr>
          <p:cNvPr id="11" name="Content Placeholder 2"/>
          <p:cNvSpPr txBox="1">
            <a:spLocks/>
          </p:cNvSpPr>
          <p:nvPr/>
        </p:nvSpPr>
        <p:spPr>
          <a:xfrm>
            <a:off x="7315201" y="1481429"/>
            <a:ext cx="4489364" cy="586460"/>
          </a:xfrm>
          <a:prstGeom prst="rect">
            <a:avLst/>
          </a:prstGeom>
        </p:spPr>
        <p:txBody>
          <a:bodyPr vert="horz" lIns="91440" tIns="45720" rIns="91440" bIns="45720" rtlCol="0">
            <a:noAutofit/>
          </a:bodyPr>
          <a:lstStyle>
            <a:lvl1pPr marL="257248" indent="-257248" algn="l" defTabSz="342997" rtl="0" eaLnBrk="1" latinLnBrk="0" hangingPunct="1">
              <a:spcBef>
                <a:spcPct val="20000"/>
              </a:spcBef>
              <a:buFont typeface="Arial"/>
              <a:buChar char="•"/>
              <a:defRPr sz="1800" kern="1200">
                <a:solidFill>
                  <a:schemeClr val="tx1"/>
                </a:solidFill>
                <a:latin typeface="Arial"/>
                <a:ea typeface="+mn-ea"/>
                <a:cs typeface="Arial"/>
              </a:defRPr>
            </a:lvl1pPr>
            <a:lvl2pPr marL="557370" indent="-214373" algn="l" defTabSz="342997" rtl="0" eaLnBrk="1" latinLnBrk="0" hangingPunct="1">
              <a:spcBef>
                <a:spcPct val="20000"/>
              </a:spcBef>
              <a:buFont typeface="Arial"/>
              <a:buChar char="–"/>
              <a:defRPr sz="1500" kern="1200">
                <a:solidFill>
                  <a:schemeClr val="tx1"/>
                </a:solidFill>
                <a:latin typeface="Arial"/>
                <a:ea typeface="+mn-ea"/>
                <a:cs typeface="Arial"/>
              </a:defRPr>
            </a:lvl2pPr>
            <a:lvl3pPr marL="857494" indent="-171499" algn="l" defTabSz="342997" rtl="0" eaLnBrk="1" latinLnBrk="0" hangingPunct="1">
              <a:spcBef>
                <a:spcPct val="20000"/>
              </a:spcBef>
              <a:buFont typeface="Arial"/>
              <a:buChar char="•"/>
              <a:defRPr sz="1350" kern="1200">
                <a:solidFill>
                  <a:schemeClr val="tx1"/>
                </a:solidFill>
                <a:latin typeface="Arial"/>
                <a:ea typeface="+mn-ea"/>
                <a:cs typeface="Arial"/>
              </a:defRPr>
            </a:lvl3pPr>
            <a:lvl4pPr marL="1200490" indent="-171499" algn="l" defTabSz="342997" rtl="0" eaLnBrk="1" latinLnBrk="0" hangingPunct="1">
              <a:spcBef>
                <a:spcPct val="20000"/>
              </a:spcBef>
              <a:buFont typeface="Arial"/>
              <a:buChar char="–"/>
              <a:defRPr sz="1200" kern="1200">
                <a:solidFill>
                  <a:schemeClr val="tx1"/>
                </a:solidFill>
                <a:latin typeface="Arial"/>
                <a:ea typeface="+mn-ea"/>
                <a:cs typeface="Arial"/>
              </a:defRPr>
            </a:lvl4pPr>
            <a:lvl5pPr marL="1543487" indent="-171499" algn="l" defTabSz="342997" rtl="0" eaLnBrk="1" latinLnBrk="0" hangingPunct="1">
              <a:spcBef>
                <a:spcPct val="20000"/>
              </a:spcBef>
              <a:buFont typeface="Arial"/>
              <a:buChar char="»"/>
              <a:defRPr sz="1200" kern="1200">
                <a:solidFill>
                  <a:schemeClr val="tx1"/>
                </a:solidFill>
                <a:latin typeface="Arial"/>
                <a:ea typeface="+mn-ea"/>
                <a:cs typeface="Arial"/>
              </a:defRPr>
            </a:lvl5pPr>
            <a:lvl6pPr marL="1886484" indent="-171499" algn="l" defTabSz="342997" rtl="0" eaLnBrk="1" latinLnBrk="0" hangingPunct="1">
              <a:spcBef>
                <a:spcPct val="20000"/>
              </a:spcBef>
              <a:buFont typeface="Arial"/>
              <a:buChar char="•"/>
              <a:defRPr sz="1500" kern="1200">
                <a:solidFill>
                  <a:schemeClr val="tx1"/>
                </a:solidFill>
                <a:latin typeface="+mn-lt"/>
                <a:ea typeface="+mn-ea"/>
                <a:cs typeface="+mn-cs"/>
              </a:defRPr>
            </a:lvl6pPr>
            <a:lvl7pPr marL="2229481" indent="-171499" algn="l" defTabSz="342997" rtl="0" eaLnBrk="1" latinLnBrk="0" hangingPunct="1">
              <a:spcBef>
                <a:spcPct val="20000"/>
              </a:spcBef>
              <a:buFont typeface="Arial"/>
              <a:buChar char="•"/>
              <a:defRPr sz="1500" kern="1200">
                <a:solidFill>
                  <a:schemeClr val="tx1"/>
                </a:solidFill>
                <a:latin typeface="+mn-lt"/>
                <a:ea typeface="+mn-ea"/>
                <a:cs typeface="+mn-cs"/>
              </a:defRPr>
            </a:lvl7pPr>
            <a:lvl8pPr marL="2572479" indent="-171499" algn="l" defTabSz="342997" rtl="0" eaLnBrk="1" latinLnBrk="0" hangingPunct="1">
              <a:spcBef>
                <a:spcPct val="20000"/>
              </a:spcBef>
              <a:buFont typeface="Arial"/>
              <a:buChar char="•"/>
              <a:defRPr sz="1500" kern="1200">
                <a:solidFill>
                  <a:schemeClr val="tx1"/>
                </a:solidFill>
                <a:latin typeface="+mn-lt"/>
                <a:ea typeface="+mn-ea"/>
                <a:cs typeface="+mn-cs"/>
              </a:defRPr>
            </a:lvl8pPr>
            <a:lvl9pPr marL="2915475" indent="-171499" algn="l" defTabSz="342997" rtl="0" eaLnBrk="1" latinLnBrk="0" hangingPunct="1">
              <a:spcBef>
                <a:spcPct val="20000"/>
              </a:spcBef>
              <a:buFont typeface="Arial"/>
              <a:buChar char="•"/>
              <a:defRPr sz="1500" kern="1200">
                <a:solidFill>
                  <a:schemeClr val="tx1"/>
                </a:solidFill>
                <a:latin typeface="+mn-lt"/>
                <a:ea typeface="+mn-ea"/>
                <a:cs typeface="+mn-cs"/>
              </a:defRPr>
            </a:lvl9pPr>
          </a:lstStyle>
          <a:p>
            <a:pPr marL="0" indent="0">
              <a:spcBef>
                <a:spcPct val="40000"/>
              </a:spcBef>
              <a:buSzPct val="100000"/>
              <a:buNone/>
              <a:defRPr/>
            </a:pPr>
            <a:r>
              <a:rPr lang="en-US" altLang="en-US" sz="2400" dirty="0">
                <a:latin typeface="Arial" panose="020B0604020202020204" pitchFamily="34" charset="0"/>
                <a:cs typeface="Arial" panose="020B0604020202020204" pitchFamily="34" charset="0"/>
              </a:rPr>
              <a:t>Life’s demands come neatly packaged one at a time.</a:t>
            </a:r>
          </a:p>
          <a:p>
            <a:pPr marL="0" indent="0">
              <a:buNone/>
              <a:defRPr/>
            </a:pPr>
            <a:endParaRPr lang="en-US" sz="2400" dirty="0">
              <a:latin typeface="Arial" panose="020B0604020202020204" pitchFamily="34" charset="0"/>
              <a:cs typeface="Arial" panose="020B0604020202020204" pitchFamily="34" charset="0"/>
            </a:endParaRPr>
          </a:p>
        </p:txBody>
      </p:sp>
      <p:sp>
        <p:nvSpPr>
          <p:cNvPr id="12" name="Content Placeholder 2"/>
          <p:cNvSpPr txBox="1">
            <a:spLocks/>
          </p:cNvSpPr>
          <p:nvPr/>
        </p:nvSpPr>
        <p:spPr>
          <a:xfrm>
            <a:off x="7315200" y="2682951"/>
            <a:ext cx="4648200" cy="762000"/>
          </a:xfrm>
          <a:prstGeom prst="rect">
            <a:avLst/>
          </a:prstGeom>
        </p:spPr>
        <p:txBody>
          <a:bodyPr vert="horz" lIns="91440" tIns="45720" rIns="91440" bIns="45720" rtlCol="0">
            <a:noAutofit/>
          </a:bodyPr>
          <a:lstStyle>
            <a:lvl1pPr marL="257248" indent="-257248" algn="l" defTabSz="342997" rtl="0" eaLnBrk="1" latinLnBrk="0" hangingPunct="1">
              <a:spcBef>
                <a:spcPct val="20000"/>
              </a:spcBef>
              <a:buFont typeface="Arial"/>
              <a:buChar char="•"/>
              <a:defRPr sz="1800" kern="1200">
                <a:solidFill>
                  <a:schemeClr val="tx1"/>
                </a:solidFill>
                <a:latin typeface="Arial"/>
                <a:ea typeface="+mn-ea"/>
                <a:cs typeface="Arial"/>
              </a:defRPr>
            </a:lvl1pPr>
            <a:lvl2pPr marL="557370" indent="-214373" algn="l" defTabSz="342997" rtl="0" eaLnBrk="1" latinLnBrk="0" hangingPunct="1">
              <a:spcBef>
                <a:spcPct val="20000"/>
              </a:spcBef>
              <a:buFont typeface="Arial"/>
              <a:buChar char="–"/>
              <a:defRPr sz="1500" kern="1200">
                <a:solidFill>
                  <a:schemeClr val="tx1"/>
                </a:solidFill>
                <a:latin typeface="Arial"/>
                <a:ea typeface="+mn-ea"/>
                <a:cs typeface="Arial"/>
              </a:defRPr>
            </a:lvl2pPr>
            <a:lvl3pPr marL="857494" indent="-171499" algn="l" defTabSz="342997" rtl="0" eaLnBrk="1" latinLnBrk="0" hangingPunct="1">
              <a:spcBef>
                <a:spcPct val="20000"/>
              </a:spcBef>
              <a:buFont typeface="Arial"/>
              <a:buChar char="•"/>
              <a:defRPr sz="1350" kern="1200">
                <a:solidFill>
                  <a:schemeClr val="tx1"/>
                </a:solidFill>
                <a:latin typeface="Arial"/>
                <a:ea typeface="+mn-ea"/>
                <a:cs typeface="Arial"/>
              </a:defRPr>
            </a:lvl3pPr>
            <a:lvl4pPr marL="1200490" indent="-171499" algn="l" defTabSz="342997" rtl="0" eaLnBrk="1" latinLnBrk="0" hangingPunct="1">
              <a:spcBef>
                <a:spcPct val="20000"/>
              </a:spcBef>
              <a:buFont typeface="Arial"/>
              <a:buChar char="–"/>
              <a:defRPr sz="1200" kern="1200">
                <a:solidFill>
                  <a:schemeClr val="tx1"/>
                </a:solidFill>
                <a:latin typeface="Arial"/>
                <a:ea typeface="+mn-ea"/>
                <a:cs typeface="Arial"/>
              </a:defRPr>
            </a:lvl4pPr>
            <a:lvl5pPr marL="1543487" indent="-171499" algn="l" defTabSz="342997" rtl="0" eaLnBrk="1" latinLnBrk="0" hangingPunct="1">
              <a:spcBef>
                <a:spcPct val="20000"/>
              </a:spcBef>
              <a:buFont typeface="Arial"/>
              <a:buChar char="»"/>
              <a:defRPr sz="1200" kern="1200">
                <a:solidFill>
                  <a:schemeClr val="tx1"/>
                </a:solidFill>
                <a:latin typeface="Arial"/>
                <a:ea typeface="+mn-ea"/>
                <a:cs typeface="Arial"/>
              </a:defRPr>
            </a:lvl5pPr>
            <a:lvl6pPr marL="1886484" indent="-171499" algn="l" defTabSz="342997" rtl="0" eaLnBrk="1" latinLnBrk="0" hangingPunct="1">
              <a:spcBef>
                <a:spcPct val="20000"/>
              </a:spcBef>
              <a:buFont typeface="Arial"/>
              <a:buChar char="•"/>
              <a:defRPr sz="1500" kern="1200">
                <a:solidFill>
                  <a:schemeClr val="tx1"/>
                </a:solidFill>
                <a:latin typeface="+mn-lt"/>
                <a:ea typeface="+mn-ea"/>
                <a:cs typeface="+mn-cs"/>
              </a:defRPr>
            </a:lvl6pPr>
            <a:lvl7pPr marL="2229481" indent="-171499" algn="l" defTabSz="342997" rtl="0" eaLnBrk="1" latinLnBrk="0" hangingPunct="1">
              <a:spcBef>
                <a:spcPct val="20000"/>
              </a:spcBef>
              <a:buFont typeface="Arial"/>
              <a:buChar char="•"/>
              <a:defRPr sz="1500" kern="1200">
                <a:solidFill>
                  <a:schemeClr val="tx1"/>
                </a:solidFill>
                <a:latin typeface="+mn-lt"/>
                <a:ea typeface="+mn-ea"/>
                <a:cs typeface="+mn-cs"/>
              </a:defRPr>
            </a:lvl7pPr>
            <a:lvl8pPr marL="2572479" indent="-171499" algn="l" defTabSz="342997" rtl="0" eaLnBrk="1" latinLnBrk="0" hangingPunct="1">
              <a:spcBef>
                <a:spcPct val="20000"/>
              </a:spcBef>
              <a:buFont typeface="Arial"/>
              <a:buChar char="•"/>
              <a:defRPr sz="1500" kern="1200">
                <a:solidFill>
                  <a:schemeClr val="tx1"/>
                </a:solidFill>
                <a:latin typeface="+mn-lt"/>
                <a:ea typeface="+mn-ea"/>
                <a:cs typeface="+mn-cs"/>
              </a:defRPr>
            </a:lvl8pPr>
            <a:lvl9pPr marL="2915475" indent="-171499" algn="l" defTabSz="342997" rtl="0" eaLnBrk="1" latinLnBrk="0" hangingPunct="1">
              <a:spcBef>
                <a:spcPct val="20000"/>
              </a:spcBef>
              <a:buFont typeface="Arial"/>
              <a:buChar char="•"/>
              <a:defRPr sz="1500" kern="1200">
                <a:solidFill>
                  <a:schemeClr val="tx1"/>
                </a:solidFill>
                <a:latin typeface="+mn-lt"/>
                <a:ea typeface="+mn-ea"/>
                <a:cs typeface="+mn-cs"/>
              </a:defRPr>
            </a:lvl9pPr>
          </a:lstStyle>
          <a:p>
            <a:pPr marL="0" indent="0">
              <a:spcBef>
                <a:spcPct val="40000"/>
              </a:spcBef>
              <a:buSzPct val="100000"/>
              <a:buNone/>
              <a:defRPr/>
            </a:pPr>
            <a:r>
              <a:rPr lang="en-US" altLang="en-US" sz="2400" dirty="0">
                <a:latin typeface="Arial" panose="020B0604020202020204" pitchFamily="34" charset="0"/>
                <a:cs typeface="Arial" panose="020B0604020202020204" pitchFamily="34" charset="0"/>
              </a:rPr>
              <a:t>We all face circumstances that distract from our important roles at home and work. </a:t>
            </a:r>
            <a:endParaRPr lang="en-US" sz="2400" dirty="0">
              <a:latin typeface="Arial" panose="020B0604020202020204" pitchFamily="34" charset="0"/>
              <a:cs typeface="Arial" panose="020B0604020202020204" pitchFamily="34" charset="0"/>
            </a:endParaRPr>
          </a:p>
        </p:txBody>
      </p:sp>
      <p:sp>
        <p:nvSpPr>
          <p:cNvPr id="4" name="Arrow: Right 3">
            <a:extLst>
              <a:ext uri="{FF2B5EF4-FFF2-40B4-BE49-F238E27FC236}">
                <a16:creationId xmlns:a16="http://schemas.microsoft.com/office/drawing/2014/main" id="{864DC3A7-1E57-418B-BE77-83860571565F}"/>
              </a:ext>
            </a:extLst>
          </p:cNvPr>
          <p:cNvSpPr/>
          <p:nvPr/>
        </p:nvSpPr>
        <p:spPr>
          <a:xfrm>
            <a:off x="0" y="1566052"/>
            <a:ext cx="7315200" cy="586460"/>
          </a:xfrm>
          <a:prstGeom prst="rightArrow">
            <a:avLst/>
          </a:prstGeom>
          <a:solidFill>
            <a:srgbClr val="FF99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DEDBF0EE-FFF0-4C7E-B897-CE90AFBE56B5}"/>
              </a:ext>
            </a:extLst>
          </p:cNvPr>
          <p:cNvSpPr/>
          <p:nvPr/>
        </p:nvSpPr>
        <p:spPr>
          <a:xfrm>
            <a:off x="0" y="4429336"/>
            <a:ext cx="7315200" cy="586460"/>
          </a:xfrm>
          <a:prstGeom prst="rightArrow">
            <a:avLst/>
          </a:prstGeom>
          <a:solidFill>
            <a:srgbClr val="FF99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Arrow: Right 16">
            <a:extLst>
              <a:ext uri="{FF2B5EF4-FFF2-40B4-BE49-F238E27FC236}">
                <a16:creationId xmlns:a16="http://schemas.microsoft.com/office/drawing/2014/main" id="{F16A8BEE-FEA6-484F-B989-1CDCEDF606B8}"/>
              </a:ext>
            </a:extLst>
          </p:cNvPr>
          <p:cNvSpPr/>
          <p:nvPr/>
        </p:nvSpPr>
        <p:spPr>
          <a:xfrm>
            <a:off x="0" y="2971800"/>
            <a:ext cx="7315200" cy="586460"/>
          </a:xfrm>
          <a:prstGeom prst="rightArrow">
            <a:avLst/>
          </a:prstGeom>
          <a:solidFill>
            <a:srgbClr val="FF99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078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00242" y="265176"/>
            <a:ext cx="10591800" cy="1143000"/>
          </a:xfrm>
          <a:prstGeom prst="rect">
            <a:avLst/>
          </a:prstGeom>
        </p:spPr>
        <p:txBody>
          <a:bodyPr vert="horz" lIns="91440" tIns="45720" rIns="91440" bIns="45720" rtlCol="0" anchor="ctr">
            <a:normAutofit/>
          </a:bodyPr>
          <a:lstStyle>
            <a:lvl1pPr algn="l" defTabSz="342997" rtl="0" eaLnBrk="1" latinLnBrk="0" hangingPunct="1">
              <a:spcBef>
                <a:spcPct val="0"/>
              </a:spcBef>
              <a:buNone/>
              <a:defRPr sz="2800" kern="1200">
                <a:solidFill>
                  <a:schemeClr val="tx1"/>
                </a:solidFill>
                <a:latin typeface="Arial Black"/>
                <a:ea typeface="+mj-ea"/>
                <a:cs typeface="Arial Black"/>
              </a:defRPr>
            </a:lvl1pPr>
          </a:lstStyle>
          <a:p>
            <a:pPr>
              <a:defRPr/>
            </a:pPr>
            <a:r>
              <a:rPr lang="en-US" sz="3200" dirty="0">
                <a:latin typeface="Arial" panose="020B0604020202020204" pitchFamily="34" charset="0"/>
                <a:cs typeface="Arial" panose="020B0604020202020204" pitchFamily="34" charset="0"/>
              </a:rPr>
              <a:t>EAP services support nearly every dimension of health</a:t>
            </a:r>
          </a:p>
        </p:txBody>
      </p:sp>
      <p:pic>
        <p:nvPicPr>
          <p:cNvPr id="10" name="Picture 9">
            <a:extLst>
              <a:ext uri="{FF2B5EF4-FFF2-40B4-BE49-F238E27FC236}">
                <a16:creationId xmlns:a16="http://schemas.microsoft.com/office/drawing/2014/main" id="{DC7A675F-7444-4990-8A83-1AD7BFF071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628900"/>
            <a:ext cx="3932844"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874D0E4-6030-4302-B357-1A082DBE0547}"/>
              </a:ext>
            </a:extLst>
          </p:cNvPr>
          <p:cNvPicPr>
            <a:picLocks noChangeAspect="1"/>
          </p:cNvPicPr>
          <p:nvPr/>
        </p:nvPicPr>
        <p:blipFill>
          <a:blip r:embed="rId4"/>
          <a:stretch>
            <a:fillRect/>
          </a:stretch>
        </p:blipFill>
        <p:spPr>
          <a:xfrm>
            <a:off x="6107288" y="1524000"/>
            <a:ext cx="6084711" cy="3962400"/>
          </a:xfrm>
          <a:prstGeom prst="rect">
            <a:avLst/>
          </a:prstGeom>
        </p:spPr>
      </p:pic>
      <p:cxnSp>
        <p:nvCxnSpPr>
          <p:cNvPr id="11" name="Straight Connector 10">
            <a:extLst>
              <a:ext uri="{FF2B5EF4-FFF2-40B4-BE49-F238E27FC236}">
                <a16:creationId xmlns:a16="http://schemas.microsoft.com/office/drawing/2014/main" id="{98B5C8CF-E1E3-4FFE-8F28-0377AF366BF9}"/>
              </a:ext>
            </a:extLst>
          </p:cNvPr>
          <p:cNvCxnSpPr/>
          <p:nvPr/>
        </p:nvCxnSpPr>
        <p:spPr>
          <a:xfrm>
            <a:off x="5181600" y="1981200"/>
            <a:ext cx="0" cy="304800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7620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181703" y="1972217"/>
            <a:ext cx="3082580" cy="3585597"/>
          </a:xfrm>
          <a:prstGeom prst="rect">
            <a:avLst/>
          </a:prstGeom>
        </p:spPr>
        <p:txBody>
          <a:bodyPr wrap="square">
            <a:spAutoFit/>
          </a:bodyPr>
          <a:lstStyle/>
          <a:p>
            <a:r>
              <a:rPr lang="en-US" sz="1400" b="1" dirty="0">
                <a:solidFill>
                  <a:srgbClr val="82C341"/>
                </a:solidFill>
                <a:latin typeface="Arial" panose="020B0604020202020204" pitchFamily="34" charset="0"/>
                <a:cs typeface="Arial" panose="020B0604020202020204" pitchFamily="34" charset="0"/>
              </a:rPr>
              <a:t>Legal advice/referrals</a:t>
            </a:r>
            <a:endParaRPr lang="en-US" sz="1400" dirty="0">
              <a:solidFill>
                <a:srgbClr val="82C341"/>
              </a:solidFill>
              <a:latin typeface="Arial" panose="020B0604020202020204" pitchFamily="34" charset="0"/>
              <a:cs typeface="Arial" panose="020B0604020202020204" pitchFamily="34" charset="0"/>
            </a:endParaRPr>
          </a:p>
          <a:p>
            <a:pPr marL="285750" indent="-173038">
              <a:buFont typeface="Arial" panose="020B0604020202020204" pitchFamily="34" charset="0"/>
              <a:buChar char="•"/>
            </a:pPr>
            <a:r>
              <a:rPr lang="en-US" sz="1250" dirty="0">
                <a:solidFill>
                  <a:srgbClr val="82C341"/>
                </a:solidFill>
                <a:latin typeface="Arial" panose="020B0604020202020204" pitchFamily="34" charset="0"/>
                <a:cs typeface="Arial" panose="020B0604020202020204" pitchFamily="34" charset="0"/>
              </a:rPr>
              <a:t>Civil, consumer, domestic, family</a:t>
            </a:r>
          </a:p>
          <a:p>
            <a:pPr marL="285750" indent="-173038">
              <a:buFont typeface="Arial" panose="020B0604020202020204" pitchFamily="34" charset="0"/>
              <a:buChar char="•"/>
            </a:pPr>
            <a:r>
              <a:rPr lang="en-US" sz="1250" dirty="0">
                <a:solidFill>
                  <a:srgbClr val="82C341"/>
                </a:solidFill>
                <a:latin typeface="Arial" panose="020B0604020202020204" pitchFamily="34" charset="0"/>
                <a:cs typeface="Arial" panose="020B0604020202020204" pitchFamily="34" charset="0"/>
              </a:rPr>
              <a:t>Landlord/ tenant </a:t>
            </a:r>
          </a:p>
          <a:p>
            <a:pPr marL="285750" indent="-173038">
              <a:spcAft>
                <a:spcPts val="600"/>
              </a:spcAft>
              <a:buFont typeface="Arial" panose="020B0604020202020204" pitchFamily="34" charset="0"/>
              <a:buChar char="•"/>
            </a:pPr>
            <a:r>
              <a:rPr lang="en-US" sz="1250" dirty="0">
                <a:solidFill>
                  <a:srgbClr val="82C341"/>
                </a:solidFill>
                <a:latin typeface="Arial" panose="020B0604020202020204" pitchFamily="34" charset="0"/>
                <a:cs typeface="Arial" panose="020B0604020202020204" pitchFamily="34" charset="0"/>
              </a:rPr>
              <a:t>Estate matters/Real estate</a:t>
            </a:r>
            <a:endParaRPr lang="en-US" sz="1400" dirty="0">
              <a:solidFill>
                <a:srgbClr val="82C341"/>
              </a:solidFill>
              <a:latin typeface="Arial" panose="020B0604020202020204" pitchFamily="34" charset="0"/>
              <a:cs typeface="Arial" panose="020B0604020202020204" pitchFamily="34" charset="0"/>
            </a:endParaRPr>
          </a:p>
          <a:p>
            <a:r>
              <a:rPr lang="en-US" sz="1400" b="1" dirty="0">
                <a:solidFill>
                  <a:srgbClr val="82C341"/>
                </a:solidFill>
                <a:latin typeface="Arial" panose="020B0604020202020204" pitchFamily="34" charset="0"/>
                <a:cs typeface="Arial" panose="020B0604020202020204" pitchFamily="34" charset="0"/>
              </a:rPr>
              <a:t>Financial Planning/Review</a:t>
            </a:r>
            <a:endParaRPr lang="en-US" sz="1400" dirty="0">
              <a:solidFill>
                <a:srgbClr val="82C341"/>
              </a:solidFill>
              <a:latin typeface="Arial" panose="020B0604020202020204" pitchFamily="34" charset="0"/>
              <a:cs typeface="Arial" panose="020B0604020202020204" pitchFamily="34" charset="0"/>
            </a:endParaRPr>
          </a:p>
          <a:p>
            <a:pPr marL="285750" indent="-222250">
              <a:buFont typeface="Arial" panose="020B0604020202020204" pitchFamily="34" charset="0"/>
              <a:buChar char="•"/>
            </a:pPr>
            <a:r>
              <a:rPr lang="en-US" sz="1250" dirty="0">
                <a:solidFill>
                  <a:srgbClr val="82C341"/>
                </a:solidFill>
                <a:latin typeface="Arial" panose="020B0604020202020204" pitchFamily="34" charset="0"/>
                <a:cs typeface="Arial" panose="020B0604020202020204" pitchFamily="34" charset="0"/>
              </a:rPr>
              <a:t>Debt management and consolidation</a:t>
            </a:r>
          </a:p>
          <a:p>
            <a:pPr marL="285750" indent="-222250">
              <a:buFont typeface="Arial" panose="020B0604020202020204" pitchFamily="34" charset="0"/>
              <a:buChar char="•"/>
            </a:pPr>
            <a:r>
              <a:rPr lang="en-US" sz="1250" dirty="0">
                <a:solidFill>
                  <a:srgbClr val="82C341"/>
                </a:solidFill>
                <a:latin typeface="Arial" panose="020B0604020202020204" pitchFamily="34" charset="0"/>
                <a:cs typeface="Arial" panose="020B0604020202020204" pitchFamily="34" charset="0"/>
              </a:rPr>
              <a:t>Credit counseling and coaching</a:t>
            </a:r>
          </a:p>
          <a:p>
            <a:pPr marL="285750" indent="-222250">
              <a:buFont typeface="Arial" panose="020B0604020202020204" pitchFamily="34" charset="0"/>
              <a:buChar char="•"/>
            </a:pPr>
            <a:r>
              <a:rPr lang="en-US" sz="1250" dirty="0">
                <a:solidFill>
                  <a:srgbClr val="82C341"/>
                </a:solidFill>
                <a:latin typeface="Arial" panose="020B0604020202020204" pitchFamily="34" charset="0"/>
                <a:cs typeface="Arial" panose="020B0604020202020204" pitchFamily="34" charset="0"/>
              </a:rPr>
              <a:t>Retirement and estate planning</a:t>
            </a:r>
          </a:p>
          <a:p>
            <a:pPr marL="285750" indent="-222250">
              <a:buFont typeface="Arial" panose="020B0604020202020204" pitchFamily="34" charset="0"/>
              <a:buChar char="•"/>
            </a:pPr>
            <a:r>
              <a:rPr lang="en-US" sz="1250" dirty="0">
                <a:solidFill>
                  <a:srgbClr val="82C341"/>
                </a:solidFill>
                <a:latin typeface="Arial" panose="020B0604020202020204" pitchFamily="34" charset="0"/>
                <a:cs typeface="Arial" panose="020B0604020202020204" pitchFamily="34" charset="0"/>
              </a:rPr>
              <a:t>Tax planning and preparation</a:t>
            </a:r>
          </a:p>
          <a:p>
            <a:pPr marL="285750" indent="-222250">
              <a:spcAft>
                <a:spcPts val="600"/>
              </a:spcAft>
              <a:buFont typeface="Arial" panose="020B0604020202020204" pitchFamily="34" charset="0"/>
              <a:buChar char="•"/>
            </a:pPr>
            <a:r>
              <a:rPr lang="en-US" sz="1250" dirty="0">
                <a:solidFill>
                  <a:srgbClr val="82C341"/>
                </a:solidFill>
                <a:latin typeface="Arial" panose="020B0604020202020204" pitchFamily="34" charset="0"/>
                <a:cs typeface="Arial" panose="020B0604020202020204" pitchFamily="34" charset="0"/>
              </a:rPr>
              <a:t>Budgeting</a:t>
            </a:r>
          </a:p>
          <a:p>
            <a:r>
              <a:rPr lang="en-US" sz="1400" b="1" dirty="0">
                <a:solidFill>
                  <a:srgbClr val="82C341"/>
                </a:solidFill>
                <a:latin typeface="Arial" panose="020B0604020202020204" pitchFamily="34" charset="0"/>
                <a:cs typeface="Arial" panose="020B0604020202020204" pitchFamily="34" charset="0"/>
              </a:rPr>
              <a:t>Relocation support</a:t>
            </a:r>
            <a:endParaRPr lang="en-US" sz="1400" dirty="0">
              <a:solidFill>
                <a:srgbClr val="82C341"/>
              </a:solidFill>
              <a:latin typeface="Arial" panose="020B0604020202020204" pitchFamily="34" charset="0"/>
              <a:cs typeface="Arial" panose="020B0604020202020204" pitchFamily="34" charset="0"/>
            </a:endParaRPr>
          </a:p>
          <a:p>
            <a:pPr marL="285750" indent="-173038">
              <a:buFont typeface="Arial" panose="020B0604020202020204" pitchFamily="34" charset="0"/>
              <a:buChar char="•"/>
            </a:pPr>
            <a:r>
              <a:rPr lang="en-US" sz="1250" dirty="0">
                <a:solidFill>
                  <a:srgbClr val="82C341"/>
                </a:solidFill>
                <a:latin typeface="Arial" panose="020B0604020202020204" pitchFamily="34" charset="0"/>
                <a:cs typeface="Arial" panose="020B0604020202020204" pitchFamily="34" charset="0"/>
              </a:rPr>
              <a:t>ISE predeparture counseling</a:t>
            </a:r>
          </a:p>
          <a:p>
            <a:pPr marL="285750" indent="-173038">
              <a:buFont typeface="Arial" panose="020B0604020202020204" pitchFamily="34" charset="0"/>
              <a:buChar char="•"/>
            </a:pPr>
            <a:r>
              <a:rPr lang="en-US" sz="1250" dirty="0">
                <a:solidFill>
                  <a:srgbClr val="82C341"/>
                </a:solidFill>
                <a:latin typeface="Arial" panose="020B0604020202020204" pitchFamily="34" charset="0"/>
                <a:cs typeface="Arial" panose="020B0604020202020204" pitchFamily="34" charset="0"/>
              </a:rPr>
              <a:t>Educational information, including the Living Abroad website</a:t>
            </a:r>
          </a:p>
          <a:p>
            <a:pPr marL="285750" indent="-173038">
              <a:buFont typeface="Arial" panose="020B0604020202020204" pitchFamily="34" charset="0"/>
              <a:buChar char="•"/>
            </a:pPr>
            <a:r>
              <a:rPr lang="en-US" sz="1250" dirty="0">
                <a:solidFill>
                  <a:srgbClr val="82C341"/>
                </a:solidFill>
                <a:latin typeface="Arial" panose="020B0604020202020204" pitchFamily="34" charset="0"/>
                <a:cs typeface="Arial" panose="020B0604020202020204" pitchFamily="34" charset="0"/>
              </a:rPr>
              <a:t>School Choice International</a:t>
            </a:r>
          </a:p>
          <a:p>
            <a:pPr marL="285750" indent="-173038">
              <a:buFont typeface="Arial" panose="020B0604020202020204" pitchFamily="34" charset="0"/>
              <a:buChar char="•"/>
            </a:pPr>
            <a:r>
              <a:rPr lang="en-US" sz="1250" dirty="0">
                <a:solidFill>
                  <a:srgbClr val="82C341"/>
                </a:solidFill>
                <a:latin typeface="Arial" panose="020B0604020202020204" pitchFamily="34" charset="0"/>
                <a:cs typeface="Arial" panose="020B0604020202020204" pitchFamily="34" charset="0"/>
              </a:rPr>
              <a:t>Global support for families in transition</a:t>
            </a:r>
          </a:p>
        </p:txBody>
      </p:sp>
      <p:grpSp>
        <p:nvGrpSpPr>
          <p:cNvPr id="28" name="Group 27"/>
          <p:cNvGrpSpPr/>
          <p:nvPr/>
        </p:nvGrpSpPr>
        <p:grpSpPr>
          <a:xfrm>
            <a:off x="3276600" y="1281899"/>
            <a:ext cx="2903459" cy="3854316"/>
            <a:chOff x="3238317" y="2288475"/>
            <a:chExt cx="2680116" cy="3608258"/>
          </a:xfrm>
        </p:grpSpPr>
        <p:sp>
          <p:nvSpPr>
            <p:cNvPr id="31" name="Rectangle 30"/>
            <p:cNvSpPr/>
            <p:nvPr/>
          </p:nvSpPr>
          <p:spPr bwMode="auto">
            <a:xfrm>
              <a:off x="3238317" y="2288475"/>
              <a:ext cx="2651760" cy="425655"/>
            </a:xfrm>
            <a:prstGeom prst="rect">
              <a:avLst/>
            </a:prstGeom>
            <a:solidFill>
              <a:srgbClr val="3366CC"/>
            </a:solidFill>
            <a:ln w="254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defRPr/>
              </a:pPr>
              <a:r>
                <a:rPr lang="en-CA" kern="0" dirty="0">
                  <a:solidFill>
                    <a:schemeClr val="bg1"/>
                  </a:solidFill>
                  <a:latin typeface="Arial" panose="020B0604020202020204" pitchFamily="34" charset="0"/>
                  <a:ea typeface="ヒラギノ角ゴ ProN W3" charset="0"/>
                  <a:cs typeface="Arial" panose="020B0604020202020204" pitchFamily="34" charset="0"/>
                  <a:sym typeface="Calibri" charset="0"/>
                </a:rPr>
                <a:t>Work/Health/Life</a:t>
              </a:r>
              <a:endParaRPr lang="en-US" kern="0" dirty="0">
                <a:solidFill>
                  <a:schemeClr val="bg1"/>
                </a:solidFill>
                <a:latin typeface="Arial" panose="020B0604020202020204" pitchFamily="34" charset="0"/>
                <a:ea typeface="ヒラギノ角ゴ ProN W3" charset="0"/>
                <a:cs typeface="Arial" panose="020B0604020202020204" pitchFamily="34" charset="0"/>
                <a:sym typeface="Calibri" charset="0"/>
              </a:endParaRPr>
            </a:p>
          </p:txBody>
        </p:sp>
        <p:sp>
          <p:nvSpPr>
            <p:cNvPr id="32" name="Content Placeholder 2"/>
            <p:cNvSpPr txBox="1">
              <a:spLocks/>
            </p:cNvSpPr>
            <p:nvPr/>
          </p:nvSpPr>
          <p:spPr>
            <a:xfrm>
              <a:off x="3349025" y="2938430"/>
              <a:ext cx="2569408" cy="295830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CA" sz="1400" dirty="0">
                  <a:solidFill>
                    <a:srgbClr val="3366CC"/>
                  </a:solidFill>
                  <a:latin typeface="Arial" panose="020B0604020202020204" pitchFamily="34" charset="0"/>
                  <a:cs typeface="Arial" panose="020B0604020202020204" pitchFamily="34" charset="0"/>
                </a:rPr>
                <a:t>Work-life services involve assessment, coaching, and referrals for a variety of other personal concerns:</a:t>
              </a:r>
            </a:p>
            <a:p>
              <a:pPr marL="0" indent="0">
                <a:spcBef>
                  <a:spcPts val="0"/>
                </a:spcBef>
                <a:buNone/>
                <a:defRPr/>
              </a:pPr>
              <a:endParaRPr lang="en-CA" sz="800" dirty="0">
                <a:solidFill>
                  <a:srgbClr val="3366CC"/>
                </a:solidFill>
                <a:latin typeface="Arial" panose="020B0604020202020204" pitchFamily="34" charset="0"/>
                <a:cs typeface="Arial" panose="020B0604020202020204" pitchFamily="34" charset="0"/>
              </a:endParaRPr>
            </a:p>
            <a:p>
              <a:pPr marL="0" indent="0">
                <a:spcBef>
                  <a:spcPts val="0"/>
                </a:spcBef>
                <a:buNone/>
                <a:defRPr/>
              </a:pPr>
              <a:r>
                <a:rPr lang="en-CA" sz="1400" b="1" dirty="0">
                  <a:solidFill>
                    <a:srgbClr val="3366CC"/>
                  </a:solidFill>
                  <a:latin typeface="Arial" panose="020B0604020202020204" pitchFamily="34" charset="0"/>
                  <a:cs typeface="Arial" panose="020B0604020202020204" pitchFamily="34" charset="0"/>
                </a:rPr>
                <a:t>Family Support coaching and referrals</a:t>
              </a:r>
            </a:p>
            <a:p>
              <a:pPr indent="-230188">
                <a:spcBef>
                  <a:spcPts val="0"/>
                </a:spcBef>
                <a:defRPr/>
              </a:pPr>
              <a:r>
                <a:rPr lang="en-CA" sz="1400" dirty="0">
                  <a:solidFill>
                    <a:srgbClr val="3366CC"/>
                  </a:solidFill>
                  <a:latin typeface="Arial" panose="020B0604020202020204" pitchFamily="34" charset="0"/>
                  <a:cs typeface="Arial" panose="020B0604020202020204" pitchFamily="34" charset="0"/>
                </a:rPr>
                <a:t>Child care</a:t>
              </a:r>
            </a:p>
            <a:p>
              <a:pPr indent="-230188">
                <a:spcBef>
                  <a:spcPts val="0"/>
                </a:spcBef>
                <a:defRPr/>
              </a:pPr>
              <a:r>
                <a:rPr lang="en-CA" sz="1400" dirty="0">
                  <a:solidFill>
                    <a:srgbClr val="3366CC"/>
                  </a:solidFill>
                  <a:latin typeface="Arial" panose="020B0604020202020204" pitchFamily="34" charset="0"/>
                  <a:cs typeface="Arial" panose="020B0604020202020204" pitchFamily="34" charset="0"/>
                </a:rPr>
                <a:t>Elder care </a:t>
              </a:r>
            </a:p>
            <a:p>
              <a:pPr indent="-230188">
                <a:spcBef>
                  <a:spcPts val="0"/>
                </a:spcBef>
                <a:defRPr/>
              </a:pPr>
              <a:r>
                <a:rPr lang="en-CA" sz="1400" dirty="0">
                  <a:solidFill>
                    <a:srgbClr val="3366CC"/>
                  </a:solidFill>
                  <a:latin typeface="Arial" panose="020B0604020202020204" pitchFamily="34" charset="0"/>
                  <a:cs typeface="Arial" panose="020B0604020202020204" pitchFamily="34" charset="0"/>
                </a:rPr>
                <a:t>Caregiving </a:t>
              </a:r>
            </a:p>
            <a:p>
              <a:pPr indent="-230188">
                <a:spcBef>
                  <a:spcPts val="0"/>
                </a:spcBef>
                <a:spcAft>
                  <a:spcPts val="300"/>
                </a:spcAft>
                <a:defRPr/>
              </a:pPr>
              <a:r>
                <a:rPr lang="en-CA" sz="1400" dirty="0">
                  <a:solidFill>
                    <a:srgbClr val="3366CC"/>
                  </a:solidFill>
                  <a:latin typeface="Arial" panose="020B0604020202020204" pitchFamily="34" charset="0"/>
                  <a:cs typeface="Arial" panose="020B0604020202020204" pitchFamily="34" charset="0"/>
                </a:rPr>
                <a:t>Parenting</a:t>
              </a:r>
            </a:p>
            <a:p>
              <a:pPr marL="0" indent="0">
                <a:spcBef>
                  <a:spcPts val="0"/>
                </a:spcBef>
                <a:buNone/>
                <a:defRPr/>
              </a:pPr>
              <a:r>
                <a:rPr lang="en-CA" sz="1400" b="1" dirty="0">
                  <a:solidFill>
                    <a:srgbClr val="3366CC"/>
                  </a:solidFill>
                  <a:latin typeface="Arial" panose="020B0604020202020204" pitchFamily="34" charset="0"/>
                  <a:cs typeface="Arial" panose="020B0604020202020204" pitchFamily="34" charset="0"/>
                </a:rPr>
                <a:t>Lifestyle Coaching referrals</a:t>
              </a:r>
            </a:p>
            <a:p>
              <a:pPr indent="-230188">
                <a:spcBef>
                  <a:spcPts val="0"/>
                </a:spcBef>
                <a:defRPr/>
              </a:pPr>
              <a:r>
                <a:rPr lang="en-CA" sz="1400" dirty="0">
                  <a:solidFill>
                    <a:srgbClr val="3366CC"/>
                  </a:solidFill>
                  <a:latin typeface="Arial" panose="020B0604020202020204" pitchFamily="34" charset="0"/>
                  <a:cs typeface="Arial" panose="020B0604020202020204" pitchFamily="34" charset="0"/>
                </a:rPr>
                <a:t>Smoking Cessation</a:t>
              </a:r>
            </a:p>
            <a:p>
              <a:pPr indent="-230188">
                <a:spcBef>
                  <a:spcPts val="0"/>
                </a:spcBef>
                <a:defRPr/>
              </a:pPr>
              <a:r>
                <a:rPr lang="en-CA" sz="1400" dirty="0">
                  <a:solidFill>
                    <a:srgbClr val="3366CC"/>
                  </a:solidFill>
                  <a:latin typeface="Arial" panose="020B0604020202020204" pitchFamily="34" charset="0"/>
                  <a:cs typeface="Arial" panose="020B0604020202020204" pitchFamily="34" charset="0"/>
                </a:rPr>
                <a:t>Parenting </a:t>
              </a:r>
            </a:p>
            <a:p>
              <a:pPr indent="-230188">
                <a:spcBef>
                  <a:spcPts val="0"/>
                </a:spcBef>
                <a:defRPr/>
              </a:pPr>
              <a:r>
                <a:rPr lang="en-CA" sz="1400" dirty="0">
                  <a:solidFill>
                    <a:srgbClr val="3366CC"/>
                  </a:solidFill>
                  <a:latin typeface="Arial" panose="020B0604020202020204" pitchFamily="34" charset="0"/>
                  <a:cs typeface="Arial" panose="020B0604020202020204" pitchFamily="34" charset="0"/>
                </a:rPr>
                <a:t>Weight Loss</a:t>
              </a:r>
            </a:p>
            <a:p>
              <a:pPr indent="-230188">
                <a:spcBef>
                  <a:spcPts val="0"/>
                </a:spcBef>
                <a:defRPr/>
              </a:pPr>
              <a:r>
                <a:rPr lang="en-CA" sz="1400" dirty="0">
                  <a:solidFill>
                    <a:srgbClr val="3366CC"/>
                  </a:solidFill>
                  <a:latin typeface="Arial" panose="020B0604020202020204" pitchFamily="34" charset="0"/>
                  <a:cs typeface="Arial" panose="020B0604020202020204" pitchFamily="34" charset="0"/>
                </a:rPr>
                <a:t>Physical Activity</a:t>
              </a:r>
            </a:p>
            <a:p>
              <a:pPr marL="0" indent="0">
                <a:spcBef>
                  <a:spcPts val="0"/>
                </a:spcBef>
                <a:buNone/>
                <a:defRPr/>
              </a:pPr>
              <a:endParaRPr lang="en-CA" sz="600" dirty="0">
                <a:solidFill>
                  <a:srgbClr val="3366CC"/>
                </a:solidFill>
                <a:latin typeface="Arial" panose="020B0604020202020204" pitchFamily="34" charset="0"/>
                <a:cs typeface="Arial" panose="020B0604020202020204" pitchFamily="34" charset="0"/>
              </a:endParaRPr>
            </a:p>
            <a:p>
              <a:pPr marL="0" indent="0">
                <a:spcBef>
                  <a:spcPts val="0"/>
                </a:spcBef>
                <a:spcAft>
                  <a:spcPts val="800"/>
                </a:spcAft>
                <a:buNone/>
                <a:defRPr/>
              </a:pPr>
              <a:endParaRPr lang="en-US" sz="1400" dirty="0">
                <a:solidFill>
                  <a:srgbClr val="3366CC"/>
                </a:solidFill>
                <a:latin typeface="Arial" panose="020B0604020202020204" pitchFamily="34" charset="0"/>
                <a:cs typeface="Arial" panose="020B0604020202020204" pitchFamily="34" charset="0"/>
              </a:endParaRPr>
            </a:p>
          </p:txBody>
        </p:sp>
      </p:grpSp>
      <p:cxnSp>
        <p:nvCxnSpPr>
          <p:cNvPr id="29" name="Straight Connector 28"/>
          <p:cNvCxnSpPr>
            <a:cxnSpLocks/>
          </p:cNvCxnSpPr>
          <p:nvPr/>
        </p:nvCxnSpPr>
        <p:spPr bwMode="auto">
          <a:xfrm>
            <a:off x="6177914" y="2060924"/>
            <a:ext cx="2145" cy="3425476"/>
          </a:xfrm>
          <a:prstGeom prst="line">
            <a:avLst/>
          </a:prstGeom>
          <a:blipFill dpi="0" rotWithShape="0">
            <a:blip r:embed="rId3"/>
            <a:srcRect/>
            <a:tile tx="0" ty="0" sx="100000" sy="100000" flip="none" algn="tl"/>
          </a:blipFill>
          <a:ln w="9525" cap="flat" cmpd="sng" algn="ctr">
            <a:solidFill>
              <a:schemeClr val="bg1">
                <a:lumMod val="9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Connector 22"/>
          <p:cNvCxnSpPr>
            <a:cxnSpLocks/>
          </p:cNvCxnSpPr>
          <p:nvPr/>
        </p:nvCxnSpPr>
        <p:spPr bwMode="auto">
          <a:xfrm>
            <a:off x="3228975" y="2060924"/>
            <a:ext cx="0" cy="3425476"/>
          </a:xfrm>
          <a:prstGeom prst="line">
            <a:avLst/>
          </a:prstGeom>
          <a:blipFill dpi="0" rotWithShape="0">
            <a:blip r:embed="rId3"/>
            <a:srcRect/>
            <a:tile tx="0" ty="0" sx="100000" sy="100000" flip="none" algn="tl"/>
          </a:blipFill>
          <a:ln w="9525" cap="flat" cmpd="sng" algn="ctr">
            <a:solidFill>
              <a:schemeClr val="bg1">
                <a:lumMod val="9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5" name="Rectangle 24"/>
          <p:cNvSpPr/>
          <p:nvPr/>
        </p:nvSpPr>
        <p:spPr bwMode="auto">
          <a:xfrm>
            <a:off x="304818" y="1281898"/>
            <a:ext cx="2872740" cy="454683"/>
          </a:xfrm>
          <a:prstGeom prst="rect">
            <a:avLst/>
          </a:prstGeom>
          <a:solidFill>
            <a:srgbClr val="00ACCD"/>
          </a:solidFill>
          <a:ln w="254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defRPr/>
            </a:pPr>
            <a:r>
              <a:rPr lang="en-CA" kern="0" dirty="0">
                <a:solidFill>
                  <a:schemeClr val="bg1"/>
                </a:solidFill>
                <a:latin typeface="Arial" panose="020B0604020202020204" pitchFamily="34" charset="0"/>
                <a:cs typeface="Arial" panose="020B0604020202020204" pitchFamily="34" charset="0"/>
                <a:sym typeface="Calibri" charset="0"/>
              </a:rPr>
              <a:t>Cl</a:t>
            </a:r>
            <a:r>
              <a:rPr lang="en-CA" kern="0" dirty="0">
                <a:solidFill>
                  <a:schemeClr val="bg1"/>
                </a:solidFill>
                <a:latin typeface="Arial" panose="020B0604020202020204" pitchFamily="34" charset="0"/>
                <a:cs typeface="Arial" panose="020B0604020202020204" pitchFamily="34" charset="0"/>
              </a:rPr>
              <a:t>inical counseling</a:t>
            </a:r>
            <a:endParaRPr lang="en-US" kern="0" dirty="0">
              <a:solidFill>
                <a:schemeClr val="bg1"/>
              </a:solidFill>
              <a:latin typeface="Arial" panose="020B0604020202020204" pitchFamily="34" charset="0"/>
              <a:cs typeface="Arial" panose="020B0604020202020204" pitchFamily="34" charset="0"/>
              <a:sym typeface="Calibri" charset="0"/>
            </a:endParaRPr>
          </a:p>
        </p:txBody>
      </p:sp>
      <p:sp>
        <p:nvSpPr>
          <p:cNvPr id="54" name="Content Placeholder 2">
            <a:extLst>
              <a:ext uri="{FF2B5EF4-FFF2-40B4-BE49-F238E27FC236}">
                <a16:creationId xmlns:a16="http://schemas.microsoft.com/office/drawing/2014/main" id="{C7F8BE00-A18E-4AC3-AFED-3DF10AE22FD0}"/>
              </a:ext>
            </a:extLst>
          </p:cNvPr>
          <p:cNvSpPr txBox="1">
            <a:spLocks/>
          </p:cNvSpPr>
          <p:nvPr/>
        </p:nvSpPr>
        <p:spPr>
          <a:xfrm>
            <a:off x="389846" y="1972217"/>
            <a:ext cx="2916959" cy="459078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defRPr/>
            </a:pPr>
            <a:r>
              <a:rPr lang="en-CA" sz="1400" dirty="0">
                <a:solidFill>
                  <a:srgbClr val="00ACCD"/>
                </a:solidFill>
                <a:latin typeface="Arial" panose="020B0604020202020204" pitchFamily="34" charset="0"/>
                <a:cs typeface="Arial" panose="020B0604020202020204" pitchFamily="34" charset="0"/>
              </a:rPr>
              <a:t>Up to 6 sessions with a professional counselor per family member, per year, per problem</a:t>
            </a:r>
          </a:p>
          <a:p>
            <a:pPr>
              <a:spcBef>
                <a:spcPts val="0"/>
              </a:spcBef>
              <a:spcAft>
                <a:spcPts val="600"/>
              </a:spcAft>
              <a:buFont typeface="Arial" panose="020B0604020202020204" pitchFamily="34" charset="0"/>
              <a:buChar char="•"/>
              <a:defRPr/>
            </a:pPr>
            <a:r>
              <a:rPr lang="en-CA" sz="1400" dirty="0">
                <a:solidFill>
                  <a:srgbClr val="00ACCD"/>
                </a:solidFill>
                <a:latin typeface="Arial" panose="020B0604020202020204" pitchFamily="34" charset="0"/>
                <a:cs typeface="Arial" panose="020B0604020202020204" pitchFamily="34" charset="0"/>
              </a:rPr>
              <a:t>Relationships and conflict management</a:t>
            </a:r>
          </a:p>
          <a:p>
            <a:pPr>
              <a:spcBef>
                <a:spcPts val="0"/>
              </a:spcBef>
              <a:spcAft>
                <a:spcPts val="600"/>
              </a:spcAft>
              <a:buFont typeface="Arial" panose="020B0604020202020204" pitchFamily="34" charset="0"/>
              <a:buChar char="•"/>
              <a:defRPr/>
            </a:pPr>
            <a:r>
              <a:rPr lang="en-CA" sz="1400" dirty="0">
                <a:solidFill>
                  <a:srgbClr val="00ACCD"/>
                </a:solidFill>
                <a:latin typeface="Arial" panose="020B0604020202020204" pitchFamily="34" charset="0"/>
                <a:cs typeface="Arial" panose="020B0604020202020204" pitchFamily="34" charset="0"/>
              </a:rPr>
              <a:t>Personal / emotional issues</a:t>
            </a:r>
          </a:p>
          <a:p>
            <a:pPr>
              <a:spcBef>
                <a:spcPts val="0"/>
              </a:spcBef>
              <a:spcAft>
                <a:spcPts val="600"/>
              </a:spcAft>
              <a:buFont typeface="Arial" panose="020B0604020202020204" pitchFamily="34" charset="0"/>
              <a:buChar char="•"/>
              <a:defRPr/>
            </a:pPr>
            <a:r>
              <a:rPr lang="en-CA" sz="1400" dirty="0">
                <a:solidFill>
                  <a:srgbClr val="00ACCD"/>
                </a:solidFill>
                <a:latin typeface="Arial" panose="020B0604020202020204" pitchFamily="34" charset="0"/>
                <a:cs typeface="Arial" panose="020B0604020202020204" pitchFamily="34" charset="0"/>
              </a:rPr>
              <a:t>Work / family  issues </a:t>
            </a:r>
          </a:p>
          <a:p>
            <a:pPr>
              <a:spcBef>
                <a:spcPts val="0"/>
              </a:spcBef>
              <a:spcAft>
                <a:spcPts val="600"/>
              </a:spcAft>
              <a:buFont typeface="Arial" panose="020B0604020202020204" pitchFamily="34" charset="0"/>
              <a:buChar char="•"/>
              <a:defRPr/>
            </a:pPr>
            <a:r>
              <a:rPr lang="en-CA" sz="1400" dirty="0">
                <a:solidFill>
                  <a:srgbClr val="00ACCD"/>
                </a:solidFill>
                <a:latin typeface="Arial" panose="020B0604020202020204" pitchFamily="34" charset="0"/>
                <a:cs typeface="Arial" panose="020B0604020202020204" pitchFamily="34" charset="0"/>
              </a:rPr>
              <a:t>Change / transition / stress</a:t>
            </a:r>
          </a:p>
          <a:p>
            <a:pPr>
              <a:spcBef>
                <a:spcPts val="0"/>
              </a:spcBef>
              <a:spcAft>
                <a:spcPts val="600"/>
              </a:spcAft>
              <a:buFont typeface="Arial" panose="020B0604020202020204" pitchFamily="34" charset="0"/>
              <a:buChar char="•"/>
              <a:defRPr/>
            </a:pPr>
            <a:r>
              <a:rPr lang="en-CA" sz="1400" dirty="0">
                <a:solidFill>
                  <a:srgbClr val="00ACCD"/>
                </a:solidFill>
                <a:latin typeface="Arial" panose="020B0604020202020204" pitchFamily="34" charset="0"/>
                <a:cs typeface="Arial" panose="020B0604020202020204" pitchFamily="34" charset="0"/>
              </a:rPr>
              <a:t>Grief and loss</a:t>
            </a:r>
          </a:p>
          <a:p>
            <a:pPr>
              <a:spcBef>
                <a:spcPts val="0"/>
              </a:spcBef>
              <a:spcAft>
                <a:spcPts val="600"/>
              </a:spcAft>
              <a:buFont typeface="Arial" panose="020B0604020202020204" pitchFamily="34" charset="0"/>
              <a:buChar char="•"/>
              <a:defRPr/>
            </a:pPr>
            <a:r>
              <a:rPr lang="en-CA" sz="1400" dirty="0">
                <a:solidFill>
                  <a:srgbClr val="00ACCD"/>
                </a:solidFill>
                <a:latin typeface="Arial" panose="020B0604020202020204" pitchFamily="34" charset="0"/>
                <a:cs typeface="Arial" panose="020B0604020202020204" pitchFamily="34" charset="0"/>
              </a:rPr>
              <a:t>Depression and anxiety</a:t>
            </a:r>
          </a:p>
          <a:p>
            <a:pPr>
              <a:spcBef>
                <a:spcPts val="0"/>
              </a:spcBef>
              <a:spcAft>
                <a:spcPts val="600"/>
              </a:spcAft>
              <a:buFont typeface="Arial" panose="020B0604020202020204" pitchFamily="34" charset="0"/>
              <a:buChar char="•"/>
              <a:defRPr/>
            </a:pPr>
            <a:r>
              <a:rPr lang="en-CA" sz="1400" dirty="0">
                <a:solidFill>
                  <a:srgbClr val="00ACCD"/>
                </a:solidFill>
                <a:latin typeface="Arial" panose="020B0604020202020204" pitchFamily="34" charset="0"/>
                <a:cs typeface="Arial" panose="020B0604020202020204" pitchFamily="34" charset="0"/>
              </a:rPr>
              <a:t>Addictive behavior</a:t>
            </a:r>
          </a:p>
          <a:p>
            <a:pPr>
              <a:spcBef>
                <a:spcPts val="0"/>
              </a:spcBef>
              <a:spcAft>
                <a:spcPts val="600"/>
              </a:spcAft>
              <a:buFont typeface="Arial" panose="020B0604020202020204" pitchFamily="34" charset="0"/>
              <a:buChar char="•"/>
              <a:defRPr/>
            </a:pPr>
            <a:r>
              <a:rPr lang="en-CA" sz="1400" dirty="0">
                <a:solidFill>
                  <a:srgbClr val="00ACCD"/>
                </a:solidFill>
                <a:latin typeface="Arial" panose="020B0604020202020204" pitchFamily="34" charset="0"/>
                <a:cs typeface="Arial" panose="020B0604020202020204" pitchFamily="34" charset="0"/>
              </a:rPr>
              <a:t>24/7 Crisis and emergency response</a:t>
            </a:r>
          </a:p>
        </p:txBody>
      </p:sp>
      <p:sp>
        <p:nvSpPr>
          <p:cNvPr id="13" name="Title 1"/>
          <p:cNvSpPr>
            <a:spLocks noGrp="1"/>
          </p:cNvSpPr>
          <p:nvPr>
            <p:ph type="title"/>
          </p:nvPr>
        </p:nvSpPr>
        <p:spPr>
          <a:xfrm>
            <a:off x="298598" y="331195"/>
            <a:ext cx="8666276" cy="565783"/>
          </a:xfrm>
        </p:spPr>
        <p:txBody>
          <a:bodyPr/>
          <a:lstStyle/>
          <a:p>
            <a:r>
              <a:rPr lang="en-CA" sz="3200" b="0" dirty="0">
                <a:solidFill>
                  <a:schemeClr val="tx1"/>
                </a:solidFill>
                <a:latin typeface="Arial" panose="020B0604020202020204" pitchFamily="34" charset="0"/>
                <a:cs typeface="Arial" panose="020B0604020202020204" pitchFamily="34" charset="0"/>
              </a:rPr>
              <a:t>How EAP supports Caterpillar and our People</a:t>
            </a:r>
            <a:endParaRPr lang="en-US" sz="3200" b="0" dirty="0">
              <a:solidFill>
                <a:schemeClr val="tx1"/>
              </a:solidFill>
              <a:latin typeface="Arial" panose="020B0604020202020204" pitchFamily="34" charset="0"/>
              <a:cs typeface="Arial" panose="020B0604020202020204" pitchFamily="34" charset="0"/>
            </a:endParaRPr>
          </a:p>
        </p:txBody>
      </p:sp>
      <p:grpSp>
        <p:nvGrpSpPr>
          <p:cNvPr id="15" name="Group 14"/>
          <p:cNvGrpSpPr/>
          <p:nvPr/>
        </p:nvGrpSpPr>
        <p:grpSpPr>
          <a:xfrm>
            <a:off x="6234107" y="1281898"/>
            <a:ext cx="2920893" cy="3586424"/>
            <a:chOff x="6340992" y="2278430"/>
            <a:chExt cx="2696209" cy="3586424"/>
          </a:xfrm>
        </p:grpSpPr>
        <p:sp>
          <p:nvSpPr>
            <p:cNvPr id="17" name="Rectangle 16"/>
            <p:cNvSpPr/>
            <p:nvPr/>
          </p:nvSpPr>
          <p:spPr bwMode="auto">
            <a:xfrm>
              <a:off x="6340992" y="2278430"/>
              <a:ext cx="2651760" cy="457200"/>
            </a:xfrm>
            <a:prstGeom prst="rect">
              <a:avLst/>
            </a:prstGeom>
            <a:solidFill>
              <a:srgbClr val="92D050"/>
            </a:solidFill>
            <a:ln w="254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defRPr/>
              </a:pPr>
              <a:r>
                <a:rPr lang="en-CA" kern="0" dirty="0">
                  <a:solidFill>
                    <a:schemeClr val="bg1"/>
                  </a:solidFill>
                  <a:latin typeface="Arial" panose="020B0604020202020204" pitchFamily="34" charset="0"/>
                  <a:ea typeface="ヒラギノ角ゴ ProN W3" charset="0"/>
                  <a:cs typeface="Arial" panose="020B0604020202020204" pitchFamily="34" charset="0"/>
                  <a:sym typeface="Calibri" charset="0"/>
                </a:rPr>
                <a:t>Professional Consultation</a:t>
              </a:r>
              <a:endParaRPr lang="en-US" kern="0" dirty="0">
                <a:solidFill>
                  <a:schemeClr val="bg1"/>
                </a:solidFill>
                <a:latin typeface="Arial" panose="020B0604020202020204" pitchFamily="34" charset="0"/>
                <a:ea typeface="ヒラギノ角ゴ ProN W3" charset="0"/>
                <a:cs typeface="Arial" panose="020B0604020202020204" pitchFamily="34" charset="0"/>
                <a:sym typeface="Calibri" charset="0"/>
              </a:endParaRPr>
            </a:p>
          </p:txBody>
        </p:sp>
        <p:sp>
          <p:nvSpPr>
            <p:cNvPr id="19" name="Content Placeholder 2"/>
            <p:cNvSpPr txBox="1">
              <a:spLocks/>
            </p:cNvSpPr>
            <p:nvPr/>
          </p:nvSpPr>
          <p:spPr>
            <a:xfrm>
              <a:off x="6393496" y="2895310"/>
              <a:ext cx="2643705" cy="296954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0"/>
                </a:spcBef>
                <a:spcAft>
                  <a:spcPts val="800"/>
                </a:spcAft>
                <a:buNone/>
                <a:defRPr/>
              </a:pPr>
              <a:endParaRPr lang="en-CA" sz="1400" dirty="0">
                <a:solidFill>
                  <a:srgbClr val="82C341"/>
                </a:solidFill>
                <a:latin typeface="Arial" panose="020B0604020202020204" pitchFamily="34" charset="0"/>
                <a:cs typeface="Arial" panose="020B0604020202020204" pitchFamily="34" charset="0"/>
              </a:endParaRPr>
            </a:p>
          </p:txBody>
        </p:sp>
      </p:grpSp>
      <p:sp>
        <p:nvSpPr>
          <p:cNvPr id="43" name="TextBox 42"/>
          <p:cNvSpPr txBox="1"/>
          <p:nvPr/>
        </p:nvSpPr>
        <p:spPr>
          <a:xfrm>
            <a:off x="-228600" y="5629229"/>
            <a:ext cx="12649199" cy="553998"/>
          </a:xfrm>
          <a:prstGeom prst="rect">
            <a:avLst/>
          </a:prstGeom>
          <a:noFill/>
        </p:spPr>
        <p:txBody>
          <a:bodyPr wrap="square" rtlCol="0">
            <a:spAutoFit/>
          </a:bodyPr>
          <a:lstStyle/>
          <a:p>
            <a:pPr algn="ctr"/>
            <a:r>
              <a:rPr lang="en-CA" sz="1500" dirty="0">
                <a:latin typeface="Arial" panose="020B0604020202020204" pitchFamily="34" charset="0"/>
                <a:cs typeface="Arial" panose="020B0604020202020204" pitchFamily="34" charset="0"/>
              </a:rPr>
              <a:t>To learn more about your EAP services, visit </a:t>
            </a:r>
            <a:r>
              <a:rPr lang="en-CA" sz="1500" dirty="0">
                <a:latin typeface="Arial" panose="020B0604020202020204" pitchFamily="34" charset="0"/>
                <a:cs typeface="Arial" panose="020B0604020202020204" pitchFamily="34" charset="0"/>
                <a:hlinkClick r:id="rId4"/>
              </a:rPr>
              <a:t>CaterpillarEAP.com </a:t>
            </a:r>
            <a:r>
              <a:rPr lang="en-CA" sz="1500" dirty="0">
                <a:latin typeface="Arial" panose="020B0604020202020204" pitchFamily="34" charset="0"/>
                <a:cs typeface="Arial" panose="020B0604020202020204" pitchFamily="34" charset="0"/>
              </a:rPr>
              <a:t>or </a:t>
            </a:r>
            <a:r>
              <a:rPr lang="en-CA" sz="1500" dirty="0">
                <a:latin typeface="Arial" panose="020B0604020202020204" pitchFamily="34" charset="0"/>
                <a:cs typeface="Arial" panose="020B0604020202020204" pitchFamily="34" charset="0"/>
                <a:hlinkClick r:id="rId5"/>
              </a:rPr>
              <a:t>EAP.cat.com</a:t>
            </a:r>
            <a:endParaRPr lang="en-CA" sz="1500" dirty="0">
              <a:latin typeface="Arial" panose="020B0604020202020204" pitchFamily="34" charset="0"/>
              <a:cs typeface="Arial" panose="020B0604020202020204" pitchFamily="34" charset="0"/>
            </a:endParaRPr>
          </a:p>
          <a:p>
            <a:pPr algn="ctr"/>
            <a:endParaRPr lang="en-US" sz="1500" dirty="0">
              <a:latin typeface="Arial" panose="020B0604020202020204" pitchFamily="34" charset="0"/>
              <a:cs typeface="Arial" panose="020B0604020202020204" pitchFamily="34" charset="0"/>
            </a:endParaRPr>
          </a:p>
        </p:txBody>
      </p:sp>
      <p:grpSp>
        <p:nvGrpSpPr>
          <p:cNvPr id="46" name="Group 45">
            <a:extLst>
              <a:ext uri="{FF2B5EF4-FFF2-40B4-BE49-F238E27FC236}">
                <a16:creationId xmlns:a16="http://schemas.microsoft.com/office/drawing/2014/main" id="{F213CEC6-1E43-43FF-992E-3B4C4A86ECE8}"/>
              </a:ext>
            </a:extLst>
          </p:cNvPr>
          <p:cNvGrpSpPr/>
          <p:nvPr/>
        </p:nvGrpSpPr>
        <p:grpSpPr>
          <a:xfrm>
            <a:off x="9190905" y="1286077"/>
            <a:ext cx="2944487" cy="3393686"/>
            <a:chOff x="471838" y="1431371"/>
            <a:chExt cx="2717988" cy="3393686"/>
          </a:xfrm>
        </p:grpSpPr>
        <p:grpSp>
          <p:nvGrpSpPr>
            <p:cNvPr id="47" name="Group 46">
              <a:extLst>
                <a:ext uri="{FF2B5EF4-FFF2-40B4-BE49-F238E27FC236}">
                  <a16:creationId xmlns:a16="http://schemas.microsoft.com/office/drawing/2014/main" id="{5CAA121B-4BBA-42D7-B6B8-06102464386E}"/>
                </a:ext>
              </a:extLst>
            </p:cNvPr>
            <p:cNvGrpSpPr/>
            <p:nvPr/>
          </p:nvGrpSpPr>
          <p:grpSpPr>
            <a:xfrm>
              <a:off x="471838" y="1431371"/>
              <a:ext cx="2692578" cy="3393686"/>
              <a:chOff x="161302" y="2278430"/>
              <a:chExt cx="2692578" cy="3393686"/>
            </a:xfrm>
          </p:grpSpPr>
          <p:sp>
            <p:nvSpPr>
              <p:cNvPr id="50" name="Rectangle 49">
                <a:extLst>
                  <a:ext uri="{FF2B5EF4-FFF2-40B4-BE49-F238E27FC236}">
                    <a16:creationId xmlns:a16="http://schemas.microsoft.com/office/drawing/2014/main" id="{F14B6C96-94F5-481C-A95F-63204D2D3AB3}"/>
                  </a:ext>
                </a:extLst>
              </p:cNvPr>
              <p:cNvSpPr/>
              <p:nvPr/>
            </p:nvSpPr>
            <p:spPr bwMode="auto">
              <a:xfrm>
                <a:off x="175774" y="2278430"/>
                <a:ext cx="2651760" cy="457200"/>
              </a:xfrm>
              <a:prstGeom prst="rect">
                <a:avLst/>
              </a:prstGeom>
              <a:solidFill>
                <a:srgbClr val="FF9900"/>
              </a:solidFill>
              <a:ln w="254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defRPr/>
                </a:pPr>
                <a:r>
                  <a:rPr lang="en-CA" kern="0" dirty="0">
                    <a:solidFill>
                      <a:schemeClr val="bg1"/>
                    </a:solidFill>
                    <a:latin typeface="Arial" panose="020B0604020202020204" pitchFamily="34" charset="0"/>
                    <a:cs typeface="Arial" panose="020B0604020202020204" pitchFamily="34" charset="0"/>
                    <a:sym typeface="Calibri" charset="0"/>
                  </a:rPr>
                  <a:t>Workplace Support</a:t>
                </a:r>
                <a:endParaRPr lang="en-US" kern="0" dirty="0">
                  <a:solidFill>
                    <a:schemeClr val="bg1"/>
                  </a:solidFill>
                  <a:latin typeface="Arial" panose="020B0604020202020204" pitchFamily="34" charset="0"/>
                  <a:cs typeface="Arial" panose="020B0604020202020204" pitchFamily="34" charset="0"/>
                  <a:sym typeface="Calibri" charset="0"/>
                </a:endParaRPr>
              </a:p>
            </p:txBody>
          </p:sp>
          <p:sp>
            <p:nvSpPr>
              <p:cNvPr id="51" name="Content Placeholder 2">
                <a:extLst>
                  <a:ext uri="{FF2B5EF4-FFF2-40B4-BE49-F238E27FC236}">
                    <a16:creationId xmlns:a16="http://schemas.microsoft.com/office/drawing/2014/main" id="{F0E6E6FB-6E3D-4729-8ED8-EFBE7BDC8467}"/>
                  </a:ext>
                </a:extLst>
              </p:cNvPr>
              <p:cNvSpPr txBox="1">
                <a:spLocks/>
              </p:cNvSpPr>
              <p:nvPr/>
            </p:nvSpPr>
            <p:spPr>
              <a:xfrm>
                <a:off x="161302" y="3031145"/>
                <a:ext cx="2692578" cy="26409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30188">
                  <a:lnSpc>
                    <a:spcPct val="90000"/>
                  </a:lnSpc>
                  <a:spcBef>
                    <a:spcPts val="0"/>
                  </a:spcBef>
                  <a:spcAft>
                    <a:spcPts val="800"/>
                  </a:spcAft>
                  <a:buFont typeface="Arial" panose="020B0604020202020204" pitchFamily="34" charset="0"/>
                  <a:buChar char="•"/>
                  <a:defRPr/>
                </a:pPr>
                <a:r>
                  <a:rPr lang="en-CA" sz="1400" dirty="0">
                    <a:solidFill>
                      <a:srgbClr val="FF9900"/>
                    </a:solidFill>
                    <a:latin typeface="Arial" panose="020B0604020202020204" pitchFamily="34" charset="0"/>
                    <a:cs typeface="Arial" panose="020B0604020202020204" pitchFamily="34" charset="0"/>
                  </a:rPr>
                  <a:t>Consultation</a:t>
                </a:r>
              </a:p>
              <a:p>
                <a:pPr indent="-230188">
                  <a:lnSpc>
                    <a:spcPct val="90000"/>
                  </a:lnSpc>
                  <a:spcBef>
                    <a:spcPts val="0"/>
                  </a:spcBef>
                  <a:spcAft>
                    <a:spcPts val="800"/>
                  </a:spcAft>
                  <a:buFont typeface="Arial" panose="020B0604020202020204" pitchFamily="34" charset="0"/>
                  <a:buChar char="•"/>
                  <a:defRPr/>
                </a:pPr>
                <a:r>
                  <a:rPr lang="en-CA" sz="1400" dirty="0">
                    <a:solidFill>
                      <a:srgbClr val="FF9900"/>
                    </a:solidFill>
                    <a:latin typeface="Arial" panose="020B0604020202020204" pitchFamily="34" charset="0"/>
                    <a:cs typeface="Arial" panose="020B0604020202020204" pitchFamily="34" charset="0"/>
                  </a:rPr>
                  <a:t>Training and education</a:t>
                </a:r>
              </a:p>
              <a:p>
                <a:pPr indent="-230188">
                  <a:lnSpc>
                    <a:spcPct val="90000"/>
                  </a:lnSpc>
                  <a:spcBef>
                    <a:spcPts val="0"/>
                  </a:spcBef>
                  <a:spcAft>
                    <a:spcPts val="800"/>
                  </a:spcAft>
                  <a:buFont typeface="Arial" panose="020B0604020202020204" pitchFamily="34" charset="0"/>
                  <a:buChar char="•"/>
                  <a:defRPr/>
                </a:pPr>
                <a:r>
                  <a:rPr lang="en-CA" sz="1400" dirty="0">
                    <a:solidFill>
                      <a:srgbClr val="FF9900"/>
                    </a:solidFill>
                    <a:latin typeface="Arial" panose="020B0604020202020204" pitchFamily="34" charset="0"/>
                    <a:cs typeface="Arial" panose="020B0604020202020204" pitchFamily="34" charset="0"/>
                  </a:rPr>
                  <a:t>Emergency response</a:t>
                </a:r>
              </a:p>
              <a:p>
                <a:pPr indent="-230188">
                  <a:lnSpc>
                    <a:spcPct val="90000"/>
                  </a:lnSpc>
                  <a:spcBef>
                    <a:spcPts val="0"/>
                  </a:spcBef>
                  <a:spcAft>
                    <a:spcPts val="800"/>
                  </a:spcAft>
                  <a:buFont typeface="Arial" panose="020B0604020202020204" pitchFamily="34" charset="0"/>
                  <a:buChar char="•"/>
                  <a:defRPr/>
                </a:pPr>
                <a:r>
                  <a:rPr lang="en-CA" sz="1400" dirty="0">
                    <a:solidFill>
                      <a:srgbClr val="FF9900"/>
                    </a:solidFill>
                    <a:latin typeface="Arial" panose="020B0604020202020204" pitchFamily="34" charset="0"/>
                    <a:cs typeface="Arial" panose="020B0604020202020204" pitchFamily="34" charset="0"/>
                  </a:rPr>
                  <a:t>Threat assessment</a:t>
                </a:r>
              </a:p>
              <a:p>
                <a:pPr indent="-230188">
                  <a:lnSpc>
                    <a:spcPct val="90000"/>
                  </a:lnSpc>
                  <a:spcBef>
                    <a:spcPts val="0"/>
                  </a:spcBef>
                  <a:spcAft>
                    <a:spcPts val="800"/>
                  </a:spcAft>
                  <a:buFont typeface="Arial" panose="020B0604020202020204" pitchFamily="34" charset="0"/>
                  <a:buChar char="•"/>
                  <a:defRPr/>
                </a:pPr>
                <a:r>
                  <a:rPr lang="en-CA" sz="1400" dirty="0">
                    <a:solidFill>
                      <a:srgbClr val="FF9900"/>
                    </a:solidFill>
                    <a:latin typeface="Arial" panose="020B0604020202020204" pitchFamily="34" charset="0"/>
                    <a:cs typeface="Arial" panose="020B0604020202020204" pitchFamily="34" charset="0"/>
                  </a:rPr>
                  <a:t>Organizational development and engagement</a:t>
                </a:r>
              </a:p>
              <a:p>
                <a:pPr indent="-230188">
                  <a:lnSpc>
                    <a:spcPct val="90000"/>
                  </a:lnSpc>
                  <a:spcBef>
                    <a:spcPts val="0"/>
                  </a:spcBef>
                  <a:spcAft>
                    <a:spcPts val="800"/>
                  </a:spcAft>
                  <a:buFont typeface="Arial" panose="020B0604020202020204" pitchFamily="34" charset="0"/>
                  <a:buChar char="•"/>
                  <a:defRPr/>
                </a:pPr>
                <a:r>
                  <a:rPr lang="en-CA" sz="1400" dirty="0">
                    <a:solidFill>
                      <a:srgbClr val="FF9900"/>
                    </a:solidFill>
                    <a:latin typeface="Arial" panose="020B0604020202020204" pitchFamily="34" charset="0"/>
                    <a:cs typeface="Arial" panose="020B0604020202020204" pitchFamily="34" charset="0"/>
                  </a:rPr>
                  <a:t>Benefit management</a:t>
                </a:r>
              </a:p>
              <a:p>
                <a:pPr indent="-230188">
                  <a:lnSpc>
                    <a:spcPct val="90000"/>
                  </a:lnSpc>
                  <a:spcBef>
                    <a:spcPts val="0"/>
                  </a:spcBef>
                  <a:spcAft>
                    <a:spcPts val="800"/>
                  </a:spcAft>
                  <a:buFont typeface="Arial" panose="020B0604020202020204" pitchFamily="34" charset="0"/>
                  <a:buChar char="•"/>
                  <a:defRPr/>
                </a:pPr>
                <a:r>
                  <a:rPr lang="en-CA" sz="1400" dirty="0">
                    <a:solidFill>
                      <a:srgbClr val="FF9900"/>
                    </a:solidFill>
                    <a:latin typeface="Arial" panose="020B0604020202020204" pitchFamily="34" charset="0"/>
                    <a:cs typeface="Arial" panose="020B0604020202020204" pitchFamily="34" charset="0"/>
                  </a:rPr>
                  <a:t>Occupational health</a:t>
                </a:r>
              </a:p>
              <a:p>
                <a:pPr indent="-230188">
                  <a:lnSpc>
                    <a:spcPct val="90000"/>
                  </a:lnSpc>
                  <a:spcBef>
                    <a:spcPts val="0"/>
                  </a:spcBef>
                  <a:spcAft>
                    <a:spcPts val="800"/>
                  </a:spcAft>
                  <a:buFont typeface="Arial" panose="020B0604020202020204" pitchFamily="34" charset="0"/>
                  <a:buChar char="•"/>
                  <a:defRPr/>
                </a:pPr>
                <a:r>
                  <a:rPr lang="en-CA" sz="1400" dirty="0">
                    <a:solidFill>
                      <a:srgbClr val="FF9900"/>
                    </a:solidFill>
                    <a:latin typeface="Arial" panose="020B0604020202020204" pitchFamily="34" charset="0"/>
                    <a:cs typeface="Arial" panose="020B0604020202020204" pitchFamily="34" charset="0"/>
                  </a:rPr>
                  <a:t>Wellness</a:t>
                </a:r>
              </a:p>
            </p:txBody>
          </p:sp>
        </p:grpSp>
        <p:cxnSp>
          <p:nvCxnSpPr>
            <p:cNvPr id="48" name="Straight Connector 47">
              <a:extLst>
                <a:ext uri="{FF2B5EF4-FFF2-40B4-BE49-F238E27FC236}">
                  <a16:creationId xmlns:a16="http://schemas.microsoft.com/office/drawing/2014/main" id="{F354FA50-3D73-4E45-9A1B-675BD3DD2143}"/>
                </a:ext>
              </a:extLst>
            </p:cNvPr>
            <p:cNvCxnSpPr/>
            <p:nvPr/>
          </p:nvCxnSpPr>
          <p:spPr bwMode="auto">
            <a:xfrm>
              <a:off x="3189826" y="1913923"/>
              <a:ext cx="0" cy="2459251"/>
            </a:xfrm>
            <a:prstGeom prst="line">
              <a:avLst/>
            </a:prstGeom>
            <a:blipFill dpi="0" rotWithShape="0">
              <a:blip r:embed="rId3"/>
              <a:srcRect/>
              <a:tile tx="0" ty="0" sx="100000" sy="100000" flip="none" algn="tl"/>
            </a:blip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52" name="Straight Connector 51">
            <a:extLst>
              <a:ext uri="{FF2B5EF4-FFF2-40B4-BE49-F238E27FC236}">
                <a16:creationId xmlns:a16="http://schemas.microsoft.com/office/drawing/2014/main" id="{A7AE64B2-A13D-42E0-942E-ADE9804523B8}"/>
              </a:ext>
            </a:extLst>
          </p:cNvPr>
          <p:cNvCxnSpPr>
            <a:cxnSpLocks/>
          </p:cNvCxnSpPr>
          <p:nvPr/>
        </p:nvCxnSpPr>
        <p:spPr bwMode="auto">
          <a:xfrm>
            <a:off x="9206583" y="2060924"/>
            <a:ext cx="0" cy="3425476"/>
          </a:xfrm>
          <a:prstGeom prst="line">
            <a:avLst/>
          </a:prstGeom>
          <a:blipFill dpi="0" rotWithShape="0">
            <a:blip r:embed="rId3"/>
            <a:srcRect/>
            <a:tile tx="0" ty="0" sx="100000" sy="100000" flip="none" algn="tl"/>
          </a:blipFill>
          <a:ln w="9525" cap="flat" cmpd="sng" algn="ctr">
            <a:solidFill>
              <a:schemeClr val="bg1">
                <a:lumMod val="9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212955021"/>
      </p:ext>
    </p:extLst>
  </p:cSld>
  <p:clrMapOvr>
    <a:masterClrMapping/>
  </p:clrMapOvr>
  <p:transition advTm="25465"/>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otal Health">
  <a:themeElements>
    <a:clrScheme name="RGB 213,142,0">
      <a:dk1>
        <a:srgbClr val="000000"/>
      </a:dk1>
      <a:lt1>
        <a:srgbClr val="FFFFFF"/>
      </a:lt1>
      <a:dk2>
        <a:srgbClr val="000000"/>
      </a:dk2>
      <a:lt2>
        <a:srgbClr val="808080"/>
      </a:lt2>
      <a:accent1>
        <a:srgbClr val="FFCD11"/>
      </a:accent1>
      <a:accent2>
        <a:srgbClr val="B2B2B2"/>
      </a:accent2>
      <a:accent3>
        <a:srgbClr val="FFFFFF"/>
      </a:accent3>
      <a:accent4>
        <a:srgbClr val="000000"/>
      </a:accent4>
      <a:accent5>
        <a:srgbClr val="FFE3AA"/>
      </a:accent5>
      <a:accent6>
        <a:srgbClr val="A1A1A1"/>
      </a:accent6>
      <a:hlink>
        <a:srgbClr val="000000"/>
      </a:hlink>
      <a:folHlink>
        <a:srgbClr val="000000"/>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55151</TotalTime>
  <Words>5223</Words>
  <Application>Microsoft Office PowerPoint</Application>
  <PresentationFormat>Widescreen</PresentationFormat>
  <Paragraphs>535</Paragraphs>
  <Slides>28</Slides>
  <Notes>25</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28</vt:i4>
      </vt:variant>
    </vt:vector>
  </HeadingPairs>
  <TitlesOfParts>
    <vt:vector size="48" baseType="lpstr">
      <vt:lpstr>MS PGothic</vt:lpstr>
      <vt:lpstr>MS PGothic</vt:lpstr>
      <vt:lpstr>Arial</vt:lpstr>
      <vt:lpstr>Arial Black</vt:lpstr>
      <vt:lpstr>arial narrow</vt:lpstr>
      <vt:lpstr>arial narrow</vt:lpstr>
      <vt:lpstr>Calibri</vt:lpstr>
      <vt:lpstr>Calibri Light</vt:lpstr>
      <vt:lpstr>Constantia</vt:lpstr>
      <vt:lpstr>Courier New</vt:lpstr>
      <vt:lpstr>Franklin Gothic Book</vt:lpstr>
      <vt:lpstr>Monotype Sorts</vt:lpstr>
      <vt:lpstr>Times New Roman</vt:lpstr>
      <vt:lpstr>Wingdings</vt:lpstr>
      <vt:lpstr>ヒラギノ角ゴ ProN W3</vt:lpstr>
      <vt:lpstr>Office Theme</vt:lpstr>
      <vt:lpstr>Title Slides</vt:lpstr>
      <vt:lpstr>Total Health</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Why is EAP important for employees?</vt:lpstr>
      <vt:lpstr>PowerPoint Presentation</vt:lpstr>
      <vt:lpstr>How EAP supports Caterpillar and our People</vt:lpstr>
      <vt:lpstr>PowerPoint Presentation</vt:lpstr>
      <vt:lpstr>PowerPoint Presentation</vt:lpstr>
      <vt:lpstr>Multiple ways to access support*</vt:lpstr>
      <vt:lpstr>Engaging, convenient digital access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EAP Referrals</vt:lpstr>
      <vt:lpstr>PowerPoint Presentation</vt:lpstr>
      <vt:lpstr>PowerPoint Presentation</vt:lpstr>
      <vt:lpstr>PowerPoint Presentation</vt:lpstr>
      <vt:lpstr>PowerPoint Presentation</vt:lpstr>
      <vt:lpstr>PowerPoint Presentation</vt:lpstr>
    </vt:vector>
  </TitlesOfParts>
  <Company>Caterpillar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Pompe</dc:creator>
  <cp:lastModifiedBy>John Pompe</cp:lastModifiedBy>
  <cp:revision>404</cp:revision>
  <cp:lastPrinted>2016-09-14T16:11:37Z</cp:lastPrinted>
  <dcterms:created xsi:type="dcterms:W3CDTF">2016-08-17T14:38:18Z</dcterms:created>
  <dcterms:modified xsi:type="dcterms:W3CDTF">2018-12-12T18:18:46Z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b5e2db6-eecf-4aa2-8fc3-174bf94bce19_Enabled">
    <vt:lpwstr>True</vt:lpwstr>
  </property>
  <property fmtid="{D5CDD505-2E9C-101B-9397-08002B2CF9AE}" pid="3" name="MSIP_Label_fb5e2db6-eecf-4aa2-8fc3-174bf94bce19_SiteId">
    <vt:lpwstr>ceb177bf-013b-49ab-8a9c-4abce32afc1e</vt:lpwstr>
  </property>
  <property fmtid="{D5CDD505-2E9C-101B-9397-08002B2CF9AE}" pid="4" name="MSIP_Label_fb5e2db6-eecf-4aa2-8fc3-174bf94bce19_Owner">
    <vt:lpwstr>Pompe_John_C@cat.com</vt:lpwstr>
  </property>
  <property fmtid="{D5CDD505-2E9C-101B-9397-08002B2CF9AE}" pid="5" name="MSIP_Label_fb5e2db6-eecf-4aa2-8fc3-174bf94bce19_SetDate">
    <vt:lpwstr>2018-10-26T18:46:29.2565594Z</vt:lpwstr>
  </property>
  <property fmtid="{D5CDD505-2E9C-101B-9397-08002B2CF9AE}" pid="6" name="MSIP_Label_fb5e2db6-eecf-4aa2-8fc3-174bf94bce19_Name">
    <vt:lpwstr>Cat Confidential Green</vt:lpwstr>
  </property>
  <property fmtid="{D5CDD505-2E9C-101B-9397-08002B2CF9AE}" pid="7" name="MSIP_Label_fb5e2db6-eecf-4aa2-8fc3-174bf94bce19_Application">
    <vt:lpwstr>Microsoft Azure Information Protection</vt:lpwstr>
  </property>
  <property fmtid="{D5CDD505-2E9C-101B-9397-08002B2CF9AE}" pid="8" name="MSIP_Label_fb5e2db6-eecf-4aa2-8fc3-174bf94bce19_Extended_MSFT_Method">
    <vt:lpwstr>Automatic</vt:lpwstr>
  </property>
  <property fmtid="{D5CDD505-2E9C-101B-9397-08002B2CF9AE}" pid="9" name="Sensitivity">
    <vt:lpwstr>Cat Confidential Green</vt:lpwstr>
  </property>
</Properties>
</file>