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8" r:id="rId5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1380" y="-1254"/>
      </p:cViewPr>
      <p:guideLst>
        <p:guide pos="2160"/>
        <p:guide orient="horz" pos="26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7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8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7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8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5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1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552B-9DD2-4401-8BA5-498664B56E2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EF16-5F97-402D-9738-736C41F855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135238423,&quot;Placement&quot;:&quot;Footer&quot;}">
            <a:extLst>
              <a:ext uri="{FF2B5EF4-FFF2-40B4-BE49-F238E27FC236}">
                <a16:creationId xmlns:a16="http://schemas.microsoft.com/office/drawing/2014/main" id="{0063E5B6-B7CA-49DC-8E76-2BCF6639AB70}"/>
              </a:ext>
            </a:extLst>
          </p:cNvPr>
          <p:cNvSpPr txBox="1"/>
          <p:nvPr userDrawn="1"/>
        </p:nvSpPr>
        <p:spPr>
          <a:xfrm>
            <a:off x="0" y="8881656"/>
            <a:ext cx="188225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Caterpillar: Confidential Green</a:t>
            </a:r>
          </a:p>
        </p:txBody>
      </p:sp>
    </p:spTree>
    <p:extLst>
      <p:ext uri="{BB962C8B-B14F-4D97-AF65-F5344CB8AC3E}">
        <p14:creationId xmlns:p14="http://schemas.microsoft.com/office/powerpoint/2010/main" val="223279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923" y="8797348"/>
            <a:ext cx="1047065" cy="172509"/>
          </a:xfrm>
          <a:prstGeom prst="rect">
            <a:avLst/>
          </a:prstGeom>
        </p:spPr>
      </p:pic>
      <p:sp>
        <p:nvSpPr>
          <p:cNvPr id="19" name="Title 5"/>
          <p:cNvSpPr>
            <a:spLocks noGrp="1"/>
          </p:cNvSpPr>
          <p:nvPr>
            <p:ph type="ctrTitle"/>
          </p:nvPr>
        </p:nvSpPr>
        <p:spPr>
          <a:xfrm>
            <a:off x="148590" y="588225"/>
            <a:ext cx="6463398" cy="750917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Leader Tips</a:t>
            </a:r>
            <a:br>
              <a:rPr lang="en-US" sz="36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 Narrow" panose="020B0606020202030204" pitchFamily="34" charset="0"/>
                <a:cs typeface="Arial" panose="020B0604020202020204" pitchFamily="34" charset="0"/>
              </a:rPr>
              <a:t>Healthy Relationships</a:t>
            </a:r>
            <a:br>
              <a:rPr lang="en-US" sz="24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261193-AB13-46E7-BBB6-6D3B79D8FCA3}"/>
              </a:ext>
            </a:extLst>
          </p:cNvPr>
          <p:cNvSpPr/>
          <p:nvPr/>
        </p:nvSpPr>
        <p:spPr>
          <a:xfrm>
            <a:off x="80432" y="8609109"/>
            <a:ext cx="1728439" cy="49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A close up of a sign&#10;&#10;Description automatically generated">
            <a:extLst>
              <a:ext uri="{FF2B5EF4-FFF2-40B4-BE49-F238E27FC236}">
                <a16:creationId xmlns:a16="http://schemas.microsoft.com/office/drawing/2014/main" id="{598DC963-86A6-47A0-BD0E-DCBCE63BA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11" y="8778309"/>
            <a:ext cx="955675" cy="235299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8D8D6452-62FC-43BB-8469-C623D3DA7AE9}"/>
              </a:ext>
            </a:extLst>
          </p:cNvPr>
          <p:cNvSpPr txBox="1">
            <a:spLocks/>
          </p:cNvSpPr>
          <p:nvPr/>
        </p:nvSpPr>
        <p:spPr>
          <a:xfrm>
            <a:off x="1102841" y="8823851"/>
            <a:ext cx="833658" cy="235299"/>
          </a:xfrm>
          <a:prstGeom prst="rect">
            <a:avLst/>
          </a:prstGeom>
        </p:spPr>
        <p:txBody>
          <a:bodyPr vert="horz" lIns="109745" tIns="54873" rIns="109745" bIns="54873" rtlCol="0" anchor="b" anchorCtr="0">
            <a:noAutofit/>
          </a:bodyPr>
          <a:lstStyle>
            <a:lvl1pPr algn="ctr" defTabSz="3388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.cat.com</a:t>
            </a:r>
            <a:endParaRPr lang="en-US" sz="1400" dirty="0">
              <a:solidFill>
                <a:srgbClr val="808F93"/>
              </a:solidFill>
              <a:effectLst/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680070-EB6A-474B-BF98-3400D5A8AEFC}"/>
              </a:ext>
            </a:extLst>
          </p:cNvPr>
          <p:cNvSpPr/>
          <p:nvPr/>
        </p:nvSpPr>
        <p:spPr>
          <a:xfrm rot="5400000">
            <a:off x="4353037" y="1991683"/>
            <a:ext cx="1275898" cy="2832141"/>
          </a:xfrm>
          <a:prstGeom prst="rect">
            <a:avLst/>
          </a:prstGeom>
          <a:gradFill flip="none" rotWithShape="1">
            <a:gsLst>
              <a:gs pos="6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F791F8D-5C53-49F1-B0D6-2BF75824E262}"/>
              </a:ext>
            </a:extLst>
          </p:cNvPr>
          <p:cNvSpPr/>
          <p:nvPr/>
        </p:nvSpPr>
        <p:spPr>
          <a:xfrm>
            <a:off x="2463517" y="2197761"/>
            <a:ext cx="3493825" cy="6145806"/>
          </a:xfrm>
          <a:prstGeom prst="rect">
            <a:avLst/>
          </a:prstGeom>
          <a:gradFill flip="none" rotWithShape="1">
            <a:gsLst>
              <a:gs pos="4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20AB57-475A-4199-85AE-2567281CD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523" y="3848519"/>
            <a:ext cx="3146882" cy="49027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915E2B-364D-48D2-8C35-C814E4A3729C}"/>
              </a:ext>
            </a:extLst>
          </p:cNvPr>
          <p:cNvSpPr txBox="1"/>
          <p:nvPr/>
        </p:nvSpPr>
        <p:spPr>
          <a:xfrm>
            <a:off x="246011" y="1188338"/>
            <a:ext cx="616104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Healthy relationships are a fundamental part of our health, well-being and effectiveness at work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Relationships at work are essential to team cohesion, collaboration and a work culture that promotes success.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One of the key roles for leaders is to deliver </a:t>
            </a:r>
            <a:r>
              <a:rPr lang="en-US" sz="1200" i="1" dirty="0">
                <a:latin typeface="Arial Narrow" panose="020B0606020202030204" pitchFamily="34" charset="0"/>
              </a:rPr>
              <a:t>through other people</a:t>
            </a:r>
            <a:r>
              <a:rPr lang="en-US" sz="1200" dirty="0">
                <a:latin typeface="Arial Narrow" panose="020B0606020202030204" pitchFamily="34" charset="0"/>
              </a:rPr>
              <a:t>.  Developing and managing relationships becomes a primary responsibility of a leader.  Sometimes it’s not as much about </a:t>
            </a:r>
            <a:r>
              <a:rPr lang="en-US" sz="1200" i="1" dirty="0">
                <a:latin typeface="Arial Narrow" panose="020B0606020202030204" pitchFamily="34" charset="0"/>
              </a:rPr>
              <a:t>what </a:t>
            </a:r>
            <a:r>
              <a:rPr lang="en-US" sz="1200" dirty="0">
                <a:latin typeface="Arial Narrow" panose="020B0606020202030204" pitchFamily="34" charset="0"/>
              </a:rPr>
              <a:t>you accomplish as it is about </a:t>
            </a:r>
            <a:r>
              <a:rPr lang="en-US" sz="1200" i="1" dirty="0">
                <a:latin typeface="Arial Narrow" panose="020B0606020202030204" pitchFamily="34" charset="0"/>
              </a:rPr>
              <a:t>how</a:t>
            </a:r>
            <a:r>
              <a:rPr lang="en-US" sz="1200" dirty="0">
                <a:latin typeface="Arial Narrow" panose="020B0606020202030204" pitchFamily="34" charset="0"/>
              </a:rPr>
              <a:t> you get it done.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 Narrow" panose="020B0606020202030204" pitchFamily="34" charset="0"/>
              </a:rPr>
              <a:t>Some important considerations for leaders building healthy relationships include: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b="1" dirty="0">
                <a:latin typeface="Arial Narrow" panose="020B0606020202030204" pitchFamily="34" charset="0"/>
              </a:rPr>
              <a:t>Establishing trust </a:t>
            </a:r>
            <a:r>
              <a:rPr lang="en-US" sz="1200" dirty="0">
                <a:latin typeface="Arial Narrow" panose="020B0606020202030204" pitchFamily="34" charset="0"/>
              </a:rPr>
              <a:t>by demonstrating a commitment to your work and your team, open transparent communication, consistent behavior, sincerity and emotional intelligence.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b="1" dirty="0">
                <a:latin typeface="Arial Narrow" panose="020B0606020202030204" pitchFamily="34" charset="0"/>
              </a:rPr>
              <a:t>Showing empathy</a:t>
            </a:r>
            <a:r>
              <a:rPr lang="en-US" sz="1200" dirty="0">
                <a:latin typeface="Arial Narrow" panose="020B0606020202030204" pitchFamily="34" charset="0"/>
              </a:rPr>
              <a:t> by working to understand others, stepping into their shoes and letting people know you are sincerely interested and concerned about what is important to them.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b="1" dirty="0">
                <a:latin typeface="Arial Narrow" panose="020B0606020202030204" pitchFamily="34" charset="0"/>
              </a:rPr>
              <a:t>Establishing healthy boundaries</a:t>
            </a:r>
            <a:r>
              <a:rPr lang="en-US" sz="1200" dirty="0">
                <a:latin typeface="Arial Narrow" panose="020B0606020202030204" pitchFamily="34" charset="0"/>
              </a:rPr>
              <a:t> through a balance of structure and formality along with taking the time to get know those around us- and letting them get to know us.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6EDD13D-115C-4636-8F28-D73B5AABBAEF}"/>
              </a:ext>
            </a:extLst>
          </p:cNvPr>
          <p:cNvSpPr txBox="1"/>
          <p:nvPr/>
        </p:nvSpPr>
        <p:spPr>
          <a:xfrm>
            <a:off x="246011" y="4409865"/>
            <a:ext cx="46374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1200" b="1" dirty="0">
                <a:latin typeface="Arial Narrow" panose="020B0606020202030204" pitchFamily="34" charset="0"/>
              </a:rPr>
              <a:t>Navigating difficult conversations </a:t>
            </a:r>
            <a:r>
              <a:rPr lang="en-US" sz="1200" dirty="0">
                <a:latin typeface="Arial Narrow" panose="020B0606020202030204" pitchFamily="34" charset="0"/>
              </a:rPr>
              <a:t>by understanding the things that make conversations uncomfortable for us, building trust, recognizing the impact we have on others, and managing any risks that come with the conversation.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1200" b="1" dirty="0">
                <a:latin typeface="Arial Narrow" panose="020B0606020202030204" pitchFamily="34" charset="0"/>
              </a:rPr>
              <a:t>Resolving conflicts</a:t>
            </a:r>
            <a:r>
              <a:rPr lang="en-US" sz="1200" dirty="0">
                <a:latin typeface="Arial Narrow" panose="020B0606020202030204" pitchFamily="34" charset="0"/>
              </a:rPr>
              <a:t> by using the right strategy at the right time, communicating effectively, forgiving mistakes and keeping a healthy perspective when challenges arise.  </a:t>
            </a:r>
            <a:endParaRPr lang="en-US" sz="1200" b="1" dirty="0">
              <a:latin typeface="Arial Narrow" panose="020B0606020202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endParaRPr lang="en-US" sz="1200" b="1" dirty="0">
              <a:latin typeface="Arial Narrow" panose="020B0606020202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endParaRPr lang="en-US" sz="1200" dirty="0">
              <a:latin typeface="Arial Narrow" panose="020B0606020202030204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endParaRPr lang="en-US" sz="12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9F4D31A-DBAB-46B4-97D7-CC3FACBB3B66}"/>
              </a:ext>
            </a:extLst>
          </p:cNvPr>
          <p:cNvSpPr txBox="1"/>
          <p:nvPr/>
        </p:nvSpPr>
        <p:spPr>
          <a:xfrm>
            <a:off x="246011" y="5940878"/>
            <a:ext cx="479001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latin typeface="Arial Narrow" panose="020B0606020202030204" pitchFamily="34" charset="0"/>
              </a:rPr>
              <a:t>Leaders are encouraged to consult often about building healthy relationships with their leaders, HR and mentors.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Arial Narrow" panose="020B0606020202030204" pitchFamily="34" charset="0"/>
              </a:rPr>
              <a:t>Caterpillar’s Employee Assistance Program (EAP) is a valuable resource for leaders to, a) refer employees who are having relationship problems and b) gain </a:t>
            </a:r>
            <a:r>
              <a:rPr lang="en-US" sz="1200">
                <a:latin typeface="Arial Narrow" panose="020B0606020202030204" pitchFamily="34" charset="0"/>
              </a:rPr>
              <a:t>consultantation </a:t>
            </a:r>
            <a:r>
              <a:rPr lang="en-US" sz="1200" dirty="0">
                <a:latin typeface="Arial Narrow" panose="020B0606020202030204" pitchFamily="34" charset="0"/>
              </a:rPr>
              <a:t>on building relationships with their teams and coworkers.  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F99F9D5-2A25-4552-9812-6C048885310A}"/>
              </a:ext>
            </a:extLst>
          </p:cNvPr>
          <p:cNvSpPr/>
          <p:nvPr/>
        </p:nvSpPr>
        <p:spPr>
          <a:xfrm>
            <a:off x="372882" y="7284119"/>
            <a:ext cx="4056243" cy="1164648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confidential support, free of charge, contact Caterpillar’s </a:t>
            </a:r>
            <a:r>
              <a:rPr lang="en-US" sz="1000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 Assistance Program (EAP):</a:t>
            </a:r>
            <a:endParaRPr lang="en-US" sz="1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8">
            <a:extLst>
              <a:ext uri="{FF2B5EF4-FFF2-40B4-BE49-F238E27FC236}">
                <a16:creationId xmlns:a16="http://schemas.microsoft.com/office/drawing/2014/main" id="{BA738B03-3CCF-4A7B-B01E-FCDCBD8A4E70}"/>
              </a:ext>
            </a:extLst>
          </p:cNvPr>
          <p:cNvSpPr txBox="1"/>
          <p:nvPr/>
        </p:nvSpPr>
        <p:spPr>
          <a:xfrm>
            <a:off x="2399267" y="8019147"/>
            <a:ext cx="191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CaterpillarEAP.com</a:t>
            </a:r>
            <a:endParaRPr lang="en-US" sz="1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global access numbers by country</a:t>
            </a:r>
            <a:endParaRPr lang="en-US" sz="1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72FD9EB7-BD3A-4623-B762-98150A53D5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222" l="10000" r="90000">
                        <a14:foregroundMark x1="36000" y1="22222" x2="36000" y2="22222"/>
                        <a14:foregroundMark x1="73111" y1="74222" x2="73111" y2="74222"/>
                        <a14:foregroundMark x1="71111" y1="92222" x2="71111" y2="9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6561" y="7767981"/>
            <a:ext cx="217801" cy="217716"/>
          </a:xfrm>
          <a:prstGeom prst="rect">
            <a:avLst/>
          </a:prstGeom>
        </p:spPr>
      </p:pic>
      <p:sp>
        <p:nvSpPr>
          <p:cNvPr id="56" name="TextBox 8">
            <a:extLst>
              <a:ext uri="{FF2B5EF4-FFF2-40B4-BE49-F238E27FC236}">
                <a16:creationId xmlns:a16="http://schemas.microsoft.com/office/drawing/2014/main" id="{B91D03E1-D974-4FA1-B1A2-5F709D8F594B}"/>
              </a:ext>
            </a:extLst>
          </p:cNvPr>
          <p:cNvSpPr txBox="1"/>
          <p:nvPr/>
        </p:nvSpPr>
        <p:spPr>
          <a:xfrm>
            <a:off x="714848" y="8033879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1-866-228-0565</a:t>
            </a:r>
            <a:endParaRPr lang="en-US" sz="110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10843507-5879-4FE5-B687-8EBB26C2BD9C}"/>
              </a:ext>
            </a:extLst>
          </p:cNvPr>
          <p:cNvSpPr txBox="1"/>
          <p:nvPr/>
        </p:nvSpPr>
        <p:spPr>
          <a:xfrm>
            <a:off x="698223" y="7734744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1-309-820-3604</a:t>
            </a:r>
            <a:endParaRPr lang="en-US" sz="1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1CA09D58-B569-4C7A-96F9-E08D8B5958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222" l="10000" r="90000">
                        <a14:foregroundMark x1="36000" y1="22222" x2="36000" y2="22222"/>
                        <a14:foregroundMark x1="73111" y1="74222" x2="73111" y2="74222"/>
                        <a14:foregroundMark x1="71111" y1="92222" x2="71111" y2="9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4267" y="8033879"/>
            <a:ext cx="217801" cy="217716"/>
          </a:xfrm>
          <a:prstGeom prst="rect">
            <a:avLst/>
          </a:prstGeom>
        </p:spPr>
      </p:pic>
      <p:pic>
        <p:nvPicPr>
          <p:cNvPr id="59" name="Picture 58" descr="Image result for world wide web icon">
            <a:extLst>
              <a:ext uri="{FF2B5EF4-FFF2-40B4-BE49-F238E27FC236}">
                <a16:creationId xmlns:a16="http://schemas.microsoft.com/office/drawing/2014/main" id="{A0DDCEE7-8E86-4C3F-8FF5-6903EBA9D1E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199766" y="8085622"/>
            <a:ext cx="203196" cy="203117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TextBox 8">
            <a:extLst>
              <a:ext uri="{FF2B5EF4-FFF2-40B4-BE49-F238E27FC236}">
                <a16:creationId xmlns:a16="http://schemas.microsoft.com/office/drawing/2014/main" id="{2EBA0812-C949-420C-B76B-5C484FD86A58}"/>
              </a:ext>
            </a:extLst>
          </p:cNvPr>
          <p:cNvSpPr txBox="1"/>
          <p:nvPr/>
        </p:nvSpPr>
        <p:spPr>
          <a:xfrm>
            <a:off x="2399267" y="7769869"/>
            <a:ext cx="1325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EAP.cat.com</a:t>
            </a:r>
            <a:endParaRPr lang="en-US" sz="110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Picture 60" descr="Image result for world wide web icon">
            <a:extLst>
              <a:ext uri="{FF2B5EF4-FFF2-40B4-BE49-F238E27FC236}">
                <a16:creationId xmlns:a16="http://schemas.microsoft.com/office/drawing/2014/main" id="{06F4CB0E-C61B-4599-88FE-F29A37903D3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199766" y="7803106"/>
            <a:ext cx="203196" cy="2031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78C481D0-CB6D-49D0-BF9F-30B27FC984C1}"/>
              </a:ext>
            </a:extLst>
          </p:cNvPr>
          <p:cNvGrpSpPr/>
          <p:nvPr/>
        </p:nvGrpSpPr>
        <p:grpSpPr>
          <a:xfrm>
            <a:off x="4740163" y="-2218"/>
            <a:ext cx="2120217" cy="1497625"/>
            <a:chOff x="4740163" y="-2218"/>
            <a:chExt cx="2120217" cy="1497625"/>
          </a:xfrm>
        </p:grpSpPr>
        <p:pic>
          <p:nvPicPr>
            <p:cNvPr id="24" name="Picture 2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BD03AAD2-F320-4603-89A6-1560D8ED67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-1888" t="64420" r="40654" b="-7675"/>
            <a:stretch/>
          </p:blipFill>
          <p:spPr>
            <a:xfrm>
              <a:off x="4740163" y="-2218"/>
              <a:ext cx="2120217" cy="1497625"/>
            </a:xfrm>
            <a:prstGeom prst="rect">
              <a:avLst/>
            </a:prstGeom>
          </p:spPr>
        </p:pic>
        <p:pic>
          <p:nvPicPr>
            <p:cNvPr id="23" name="Picture 22" descr="A picture containing shirt&#10;&#10;Description automatically generated">
              <a:extLst>
                <a:ext uri="{FF2B5EF4-FFF2-40B4-BE49-F238E27FC236}">
                  <a16:creationId xmlns:a16="http://schemas.microsoft.com/office/drawing/2014/main" id="{8D5FC453-73C7-4417-93F5-2F79A08B81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45268" r="15433" b="73137"/>
            <a:stretch/>
          </p:blipFill>
          <p:spPr>
            <a:xfrm>
              <a:off x="5375506" y="55256"/>
              <a:ext cx="1425897" cy="8265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352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A661A0F8E8CD47AFC2A8E0D9B2A299" ma:contentTypeVersion="4" ma:contentTypeDescription="Create a new document." ma:contentTypeScope="" ma:versionID="fdc24320c04068670f93544dafa43112">
  <xsd:schema xmlns:xsd="http://www.w3.org/2001/XMLSchema" xmlns:xs="http://www.w3.org/2001/XMLSchema" xmlns:p="http://schemas.microsoft.com/office/2006/metadata/properties" xmlns:ns2="658bde64-dbe9-45ca-bad8-0d8884914ddd" targetNamespace="http://schemas.microsoft.com/office/2006/metadata/properties" ma:root="true" ma:fieldsID="ac6e04efdabc1b4011551488da423d62" ns2:_="">
    <xsd:import namespace="658bde64-dbe9-45ca-bad8-0d8884914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bde64-dbe9-45ca-bad8-0d8884914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18BADC-DE81-4890-A1F7-FBA334D618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622AEC-4CD2-4F18-97DA-D876C84FF344}"/>
</file>

<file path=customXml/itemProps3.xml><?xml version="1.0" encoding="utf-8"?>
<ds:datastoreItem xmlns:ds="http://schemas.openxmlformats.org/officeDocument/2006/customXml" ds:itemID="{4E0A8996-EFFC-44B8-9DF7-C82D8031EEFA}">
  <ds:schemaRefs>
    <ds:schemaRef ds:uri="http://schemas.microsoft.com/office/infopath/2007/PartnerControls"/>
    <ds:schemaRef ds:uri="http://purl.org/dc/terms/"/>
    <ds:schemaRef ds:uri="a3adbc6c-301f-4f19-87e9-40ac63f4b246"/>
    <ds:schemaRef ds:uri="http://schemas.microsoft.com/office/2006/documentManagement/types"/>
    <ds:schemaRef ds:uri="6f159fd4-c0e5-46b4-8971-99614066253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326</Words>
  <Application>Microsoft Office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Leader Tips Healthy Relationships </vt:lpstr>
    </vt:vector>
  </TitlesOfParts>
  <Company>Caterpillar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Your Stress:  Tips for Survivors of a Traumatic Event</dc:title>
  <dc:creator>John Pompe</dc:creator>
  <cp:lastModifiedBy>John Pompe</cp:lastModifiedBy>
  <cp:revision>47</cp:revision>
  <cp:lastPrinted>2020-06-16T12:57:09Z</cp:lastPrinted>
  <dcterms:created xsi:type="dcterms:W3CDTF">2017-08-26T17:29:04Z</dcterms:created>
  <dcterms:modified xsi:type="dcterms:W3CDTF">2020-07-10T18:41:51Z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iteId">
    <vt:lpwstr>ceb177bf-013b-49ab-8a9c-4abce32afc1e</vt:lpwstr>
  </property>
  <property fmtid="{D5CDD505-2E9C-101B-9397-08002B2CF9AE}" pid="4" name="MSIP_Label_fb5e2db6-eecf-4aa2-8fc3-174bf94bce19_Owner">
    <vt:lpwstr>Pompe_John_C@cat.com</vt:lpwstr>
  </property>
  <property fmtid="{D5CDD505-2E9C-101B-9397-08002B2CF9AE}" pid="5" name="MSIP_Label_fb5e2db6-eecf-4aa2-8fc3-174bf94bce19_SetDate">
    <vt:lpwstr>2019-05-13T18:07:06.4927517Z</vt:lpwstr>
  </property>
  <property fmtid="{D5CDD505-2E9C-101B-9397-08002B2CF9AE}" pid="6" name="MSIP_Label_fb5e2db6-eecf-4aa2-8fc3-174bf94bce19_Name">
    <vt:lpwstr>Cat Confidential Green</vt:lpwstr>
  </property>
  <property fmtid="{D5CDD505-2E9C-101B-9397-08002B2CF9AE}" pid="7" name="MSIP_Label_fb5e2db6-eecf-4aa2-8fc3-174bf94bce19_Application">
    <vt:lpwstr>Microsoft Azure Information Protection</vt:lpwstr>
  </property>
  <property fmtid="{D5CDD505-2E9C-101B-9397-08002B2CF9AE}" pid="8" name="MSIP_Label_fb5e2db6-eecf-4aa2-8fc3-174bf94bce19_Extended_MSFT_Method">
    <vt:lpwstr>Automatic</vt:lpwstr>
  </property>
  <property fmtid="{D5CDD505-2E9C-101B-9397-08002B2CF9AE}" pid="9" name="Sensitivity">
    <vt:lpwstr>Cat Confidential Green</vt:lpwstr>
  </property>
  <property fmtid="{D5CDD505-2E9C-101B-9397-08002B2CF9AE}" pid="10" name="ContentTypeId">
    <vt:lpwstr>0x010100EAA661A0F8E8CD47AFC2A8E0D9B2A299</vt:lpwstr>
  </property>
</Properties>
</file>