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4"/>
  </p:sldMasterIdLst>
  <p:notesMasterIdLst>
    <p:notesMasterId r:id="rId14"/>
  </p:notesMasterIdLst>
  <p:handoutMasterIdLst>
    <p:handoutMasterId r:id="rId15"/>
  </p:handoutMasterIdLst>
  <p:sldIdLst>
    <p:sldId id="261" r:id="rId5"/>
    <p:sldId id="263" r:id="rId6"/>
    <p:sldId id="264" r:id="rId7"/>
    <p:sldId id="266" r:id="rId8"/>
    <p:sldId id="267" r:id="rId9"/>
    <p:sldId id="265" r:id="rId10"/>
    <p:sldId id="268" r:id="rId11"/>
    <p:sldId id="269" r:id="rId12"/>
    <p:sldId id="270" r:id="rId13"/>
  </p:sldIdLst>
  <p:sldSz cx="20481925" cy="11520488"/>
  <p:notesSz cx="7315200" cy="96012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719999" algn="l" rtl="0" fontAlgn="base">
      <a:spcBef>
        <a:spcPct val="0"/>
      </a:spcBef>
      <a:spcAft>
        <a:spcPct val="0"/>
      </a:spcAft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1440001" algn="l" rtl="0" fontAlgn="base">
      <a:spcBef>
        <a:spcPct val="0"/>
      </a:spcBef>
      <a:spcAft>
        <a:spcPct val="0"/>
      </a:spcAft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2160000" algn="l" rtl="0" fontAlgn="base">
      <a:spcBef>
        <a:spcPct val="0"/>
      </a:spcBef>
      <a:spcAft>
        <a:spcPct val="0"/>
      </a:spcAft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2880000" algn="l" rtl="0" fontAlgn="base">
      <a:spcBef>
        <a:spcPct val="0"/>
      </a:spcBef>
      <a:spcAft>
        <a:spcPct val="0"/>
      </a:spcAft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3600001" algn="l" defTabSz="719999" rtl="0" eaLnBrk="1" latinLnBrk="0" hangingPunct="1"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4320001" algn="l" defTabSz="719999" rtl="0" eaLnBrk="1" latinLnBrk="0" hangingPunct="1"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5040000" algn="l" defTabSz="719999" rtl="0" eaLnBrk="1" latinLnBrk="0" hangingPunct="1"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5760002" algn="l" defTabSz="719999" rtl="0" eaLnBrk="1" latinLnBrk="0" hangingPunct="1">
      <a:defRPr sz="224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72" userDrawn="1">
          <p15:clr>
            <a:srgbClr val="A4A3A4"/>
          </p15:clr>
        </p15:guide>
        <p15:guide id="2" orient="horz" pos="1192" userDrawn="1">
          <p15:clr>
            <a:srgbClr val="A4A3A4"/>
          </p15:clr>
        </p15:guide>
        <p15:guide id="3" pos="12098" userDrawn="1">
          <p15:clr>
            <a:srgbClr val="A4A3A4"/>
          </p15:clr>
        </p15:guide>
        <p15:guide id="4" pos="8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341"/>
    <a:srgbClr val="F7921E"/>
    <a:srgbClr val="636466"/>
    <a:srgbClr val="006472"/>
    <a:srgbClr val="00ACCD"/>
    <a:srgbClr val="AB6116"/>
    <a:srgbClr val="1D9CC0"/>
    <a:srgbClr val="000000"/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7669" autoAdjust="0"/>
  </p:normalViewPr>
  <p:slideViewPr>
    <p:cSldViewPr snapToGrid="0">
      <p:cViewPr varScale="1">
        <p:scale>
          <a:sx n="52" d="100"/>
          <a:sy n="52" d="100"/>
        </p:scale>
        <p:origin x="672" y="96"/>
      </p:cViewPr>
      <p:guideLst>
        <p:guide orient="horz" pos="6672"/>
        <p:guide orient="horz" pos="1192"/>
        <p:guide pos="12098"/>
        <p:guide pos="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38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BE9D3B1-2C88-7443-9DC6-81FCBD8F129C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CAA1BE2-C54E-B94E-BB8D-A81E31A72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4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5180D1-4298-CA46-BD73-073AEFD64719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92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2" tIns="48331" rIns="96662" bIns="48331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787D9E2-4DC9-354E-86F2-43BE992FE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5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19999" rtl="0" eaLnBrk="0" fontAlgn="base" hangingPunct="0">
      <a:spcBef>
        <a:spcPct val="30000"/>
      </a:spcBef>
      <a:spcAft>
        <a:spcPct val="0"/>
      </a:spcAft>
      <a:defRPr sz="1792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19999" algn="l" defTabSz="719999" rtl="0" eaLnBrk="0" fontAlgn="base" hangingPunct="0">
      <a:spcBef>
        <a:spcPct val="30000"/>
      </a:spcBef>
      <a:spcAft>
        <a:spcPct val="0"/>
      </a:spcAft>
      <a:defRPr sz="1792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40001" algn="l" defTabSz="719999" rtl="0" eaLnBrk="0" fontAlgn="base" hangingPunct="0">
      <a:spcBef>
        <a:spcPct val="30000"/>
      </a:spcBef>
      <a:spcAft>
        <a:spcPct val="0"/>
      </a:spcAft>
      <a:defRPr sz="1792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160000" algn="l" defTabSz="719999" rtl="0" eaLnBrk="0" fontAlgn="base" hangingPunct="0">
      <a:spcBef>
        <a:spcPct val="30000"/>
      </a:spcBef>
      <a:spcAft>
        <a:spcPct val="0"/>
      </a:spcAft>
      <a:defRPr sz="1792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880000" algn="l" defTabSz="719999" rtl="0" eaLnBrk="0" fontAlgn="base" hangingPunct="0">
      <a:spcBef>
        <a:spcPct val="30000"/>
      </a:spcBef>
      <a:spcAft>
        <a:spcPct val="0"/>
      </a:spcAft>
      <a:defRPr sz="1792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00001" algn="l" defTabSz="719999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6pPr>
    <a:lvl7pPr marL="4320001" algn="l" defTabSz="719999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7pPr>
    <a:lvl8pPr marL="5040000" algn="l" defTabSz="719999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8pPr>
    <a:lvl9pPr marL="5760002" algn="l" defTabSz="719999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5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1 (altern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0" b="53427"/>
          <a:stretch/>
        </p:blipFill>
        <p:spPr>
          <a:xfrm flipH="1">
            <a:off x="-10" y="5897"/>
            <a:ext cx="20481923" cy="483941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741" y="9882531"/>
            <a:ext cx="3504369" cy="126439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3" name="Title 7"/>
          <p:cNvSpPr txBox="1">
            <a:spLocks/>
          </p:cNvSpPr>
          <p:nvPr userDrawn="1"/>
        </p:nvSpPr>
        <p:spPr bwMode="auto">
          <a:xfrm>
            <a:off x="618213" y="3935292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1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4912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82C34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 bwMode="auto">
          <a:xfrm>
            <a:off x="618213" y="3951775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6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 bwMode="auto">
          <a:xfrm>
            <a:off x="618213" y="3951775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2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 dirty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 dirty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 bwMode="auto">
          <a:xfrm>
            <a:off x="618213" y="3951775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9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 dirty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 dirty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 bwMode="auto">
          <a:xfrm>
            <a:off x="618213" y="3951775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9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 dirty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 dirty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 bwMode="auto">
          <a:xfrm>
            <a:off x="618213" y="3951775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8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6" b="33875"/>
          <a:stretch/>
        </p:blipFill>
        <p:spPr bwMode="auto">
          <a:xfrm>
            <a:off x="-5006" y="0"/>
            <a:ext cx="20481925" cy="483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4" name="Title 7"/>
          <p:cNvSpPr txBox="1">
            <a:spLocks/>
          </p:cNvSpPr>
          <p:nvPr userDrawn="1"/>
        </p:nvSpPr>
        <p:spPr bwMode="auto">
          <a:xfrm>
            <a:off x="618213" y="3935292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3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" y="0"/>
            <a:ext cx="20481925" cy="483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F792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6" name="Title 7"/>
          <p:cNvSpPr txBox="1">
            <a:spLocks/>
          </p:cNvSpPr>
          <p:nvPr userDrawn="1"/>
        </p:nvSpPr>
        <p:spPr bwMode="auto">
          <a:xfrm>
            <a:off x="618213" y="3935292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 bwMode="auto">
          <a:xfrm>
            <a:off x="618213" y="3935292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34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4" name="Title 7"/>
          <p:cNvSpPr txBox="1">
            <a:spLocks/>
          </p:cNvSpPr>
          <p:nvPr userDrawn="1"/>
        </p:nvSpPr>
        <p:spPr bwMode="auto">
          <a:xfrm>
            <a:off x="618213" y="3935292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3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"/>
            <a:ext cx="20493837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82C34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4" name="Title 7"/>
          <p:cNvSpPr txBox="1">
            <a:spLocks/>
          </p:cNvSpPr>
          <p:nvPr userDrawn="1"/>
        </p:nvSpPr>
        <p:spPr bwMode="auto">
          <a:xfrm>
            <a:off x="618213" y="3935292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2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4" name="Title 7"/>
          <p:cNvSpPr txBox="1">
            <a:spLocks/>
          </p:cNvSpPr>
          <p:nvPr userDrawn="1"/>
        </p:nvSpPr>
        <p:spPr bwMode="auto">
          <a:xfrm>
            <a:off x="618213" y="3935292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2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Title 7"/>
          <p:cNvSpPr txBox="1">
            <a:spLocks/>
          </p:cNvSpPr>
          <p:nvPr userDrawn="1"/>
        </p:nvSpPr>
        <p:spPr bwMode="auto">
          <a:xfrm>
            <a:off x="618213" y="3951775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1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1925" cy="483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581180" y="9508976"/>
            <a:ext cx="5876355" cy="20115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04809" tIns="102404" rIns="204809" bIns="10240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8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36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069" y="10207898"/>
            <a:ext cx="3504369" cy="12643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6" y="3964083"/>
            <a:ext cx="4650609" cy="1526407"/>
          </a:xfrm>
          <a:prstGeom prst="rect">
            <a:avLst/>
          </a:prstGeom>
          <a:solidFill>
            <a:srgbClr val="F792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72003" rIns="144000" bIns="720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399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4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 bwMode="auto">
          <a:xfrm>
            <a:off x="618213" y="3951775"/>
            <a:ext cx="4417920" cy="1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72001" rIns="144000" bIns="7200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5823" kern="0" dirty="0" smtClean="0">
                <a:solidFill>
                  <a:schemeClr val="bg1"/>
                </a:solidFill>
              </a:rPr>
              <a:t>Let us help</a:t>
            </a:r>
            <a:endParaRPr lang="en-US" sz="5823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01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9081791" y="10593673"/>
            <a:ext cx="0" cy="943804"/>
          </a:xfrm>
          <a:prstGeom prst="line">
            <a:avLst/>
          </a:prstGeom>
          <a:noFill/>
          <a:ln w="19050" cmpd="sng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5017"/>
          </a:p>
        </p:txBody>
      </p:sp>
      <p:pic>
        <p:nvPicPr>
          <p:cNvPr id="12" name="Picture 11" descr="Morneau Shepell 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751" y="10584847"/>
            <a:ext cx="2398005" cy="6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9501832" y="10774209"/>
            <a:ext cx="542551" cy="45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4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1170000" indent="-450000" eaLnBrk="0" hangingPunct="0"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800000" indent="-360001" eaLnBrk="0" hangingPunct="0"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2520001" indent="-360001" eaLnBrk="0" hangingPunct="0"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240001" indent="-360001" eaLnBrk="0" hangingPunct="0"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960000" indent="-360001" eaLnBrk="0" fontAlgn="base" hangingPunct="0">
              <a:spcBef>
                <a:spcPct val="0"/>
              </a:spcBef>
              <a:spcAft>
                <a:spcPct val="0"/>
              </a:spcAft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4680002" indent="-360001" eaLnBrk="0" fontAlgn="base" hangingPunct="0">
              <a:spcBef>
                <a:spcPct val="0"/>
              </a:spcBef>
              <a:spcAft>
                <a:spcPct val="0"/>
              </a:spcAft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5400001" indent="-360001" eaLnBrk="0" fontAlgn="base" hangingPunct="0">
              <a:spcBef>
                <a:spcPct val="0"/>
              </a:spcBef>
              <a:spcAft>
                <a:spcPct val="0"/>
              </a:spcAft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6120000" indent="-360001" eaLnBrk="0" fontAlgn="base" hangingPunct="0">
              <a:spcBef>
                <a:spcPct val="0"/>
              </a:spcBef>
              <a:spcAft>
                <a:spcPct val="0"/>
              </a:spcAft>
              <a:defRPr sz="224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5"/>
          <p:cNvSpPr>
            <a:spLocks noGrp="1"/>
          </p:cNvSpPr>
          <p:nvPr>
            <p:ph type="title"/>
          </p:nvPr>
        </p:nvSpPr>
        <p:spPr bwMode="auto">
          <a:xfrm>
            <a:off x="1282626" y="461270"/>
            <a:ext cx="18174207" cy="19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08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6271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615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615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615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615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719999" algn="ctr" rtl="0" eaLnBrk="1" fontAlgn="base" hangingPunct="1">
        <a:spcBef>
          <a:spcPct val="0"/>
        </a:spcBef>
        <a:spcAft>
          <a:spcPct val="0"/>
        </a:spcAft>
        <a:defRPr sz="13215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440001" algn="ctr" rtl="0" eaLnBrk="1" fontAlgn="base" hangingPunct="1">
        <a:spcBef>
          <a:spcPct val="0"/>
        </a:spcBef>
        <a:spcAft>
          <a:spcPct val="0"/>
        </a:spcAft>
        <a:defRPr sz="13215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160000" algn="ctr" rtl="0" eaLnBrk="1" fontAlgn="base" hangingPunct="1">
        <a:spcBef>
          <a:spcPct val="0"/>
        </a:spcBef>
        <a:spcAft>
          <a:spcPct val="0"/>
        </a:spcAft>
        <a:defRPr sz="13215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880000" algn="ctr" rtl="0" eaLnBrk="1" fontAlgn="base" hangingPunct="1">
        <a:spcBef>
          <a:spcPct val="0"/>
        </a:spcBef>
        <a:spcAft>
          <a:spcPct val="0"/>
        </a:spcAft>
        <a:defRPr sz="13215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40000" indent="-540000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1170000" indent="-450000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1800000" indent="-360001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2520001" indent="-360001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3240001" indent="-360001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719999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440001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60000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880000"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1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0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0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1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1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7pPr>
      <a:lvl8pPr marL="5040000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2" algn="l" defTabSz="719999" rtl="0" eaLnBrk="1" latinLnBrk="0" hangingPunct="1">
        <a:defRPr sz="2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7070" y="5575888"/>
            <a:ext cx="19426519" cy="613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Need help with your budgeting and finances?</a:t>
            </a:r>
            <a:r>
              <a:rPr lang="en-US" sz="4032" b="1" dirty="0">
                <a:solidFill>
                  <a:srgbClr val="F7921E"/>
                </a:solidFill>
              </a:rPr>
              <a:t/>
            </a:r>
            <a:br>
              <a:rPr lang="en-US" sz="4032" b="1" dirty="0">
                <a:solidFill>
                  <a:srgbClr val="F7921E"/>
                </a:solidFill>
              </a:rPr>
            </a:br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dirty="0"/>
              <a:t>Money management can be stressful, as we wrestle with paying bills, managing debts, and saving for the future. </a:t>
            </a:r>
            <a:br>
              <a:rPr lang="en-US" sz="3136" dirty="0"/>
            </a:br>
            <a:r>
              <a:rPr lang="en-US" sz="3136" dirty="0"/>
              <a:t>Take advantage of </a:t>
            </a:r>
            <a:r>
              <a:rPr lang="en-US" sz="3136" dirty="0"/>
              <a:t>online i</a:t>
            </a:r>
            <a:r>
              <a:rPr lang="en-US" altLang="en-US" sz="3136" dirty="0"/>
              <a:t>nformation </a:t>
            </a:r>
            <a:r>
              <a:rPr lang="en-US" altLang="en-US" sz="3136" dirty="0"/>
              <a:t>and resources about a variety of financial </a:t>
            </a:r>
            <a:r>
              <a:rPr lang="en-US" altLang="en-US" sz="3136" dirty="0"/>
              <a:t>matters and referral services to financial experts </a:t>
            </a:r>
            <a:r>
              <a:rPr lang="en-US" sz="3136" dirty="0">
                <a:solidFill>
                  <a:srgbClr val="636466"/>
                </a:solidFill>
              </a:rPr>
              <a:t>– </a:t>
            </a:r>
            <a:r>
              <a:rPr lang="en-US" sz="3136" dirty="0">
                <a:solidFill>
                  <a:srgbClr val="636466"/>
                </a:solidFill>
              </a:rPr>
              <a:t>with </a:t>
            </a:r>
            <a:r>
              <a:rPr lang="en-US" sz="3136" b="1" dirty="0">
                <a:solidFill>
                  <a:srgbClr val="006472"/>
                </a:solidFill>
              </a:rPr>
              <a:t>Work/Life </a:t>
            </a:r>
            <a:r>
              <a:rPr lang="en-US" sz="3136" b="1" dirty="0">
                <a:solidFill>
                  <a:srgbClr val="006472"/>
                </a:solidFill>
              </a:rPr>
              <a:t>Services</a:t>
            </a:r>
            <a:r>
              <a:rPr lang="en-US" sz="3136" dirty="0">
                <a:solidFill>
                  <a:srgbClr val="636466"/>
                </a:solidFill>
              </a:rPr>
              <a:t> available through your </a:t>
            </a:r>
            <a:r>
              <a:rPr lang="en-US" sz="3136" b="1" dirty="0">
                <a:solidFill>
                  <a:srgbClr val="006472"/>
                </a:solidFill>
              </a:rPr>
              <a:t>EAP</a:t>
            </a:r>
            <a:r>
              <a:rPr lang="en-US" sz="3136" dirty="0">
                <a:solidFill>
                  <a:srgbClr val="636466"/>
                </a:solidFill>
              </a:rPr>
              <a:t>. </a:t>
            </a:r>
            <a:endParaRPr lang="en-US" sz="3136" dirty="0"/>
          </a:p>
          <a:p>
            <a:endParaRPr lang="en-US" sz="672" b="1" dirty="0">
              <a:solidFill>
                <a:srgbClr val="00ACCD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US" sz="3584" b="1" dirty="0">
                <a:solidFill>
                  <a:srgbClr val="00ACCD"/>
                </a:solidFill>
              </a:rPr>
              <a:t>Get 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00ACCD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00ACCD"/>
                </a:solidFill>
              </a:rPr>
              <a:t>  workhealthlife.com/caterpillar</a:t>
            </a:r>
            <a:endParaRPr lang="en-US" sz="4032" dirty="0">
              <a:solidFill>
                <a:srgbClr val="00ACCD"/>
              </a:solidFill>
            </a:endParaRPr>
          </a:p>
          <a:p>
            <a:endParaRPr lang="en-IN" sz="4032" dirty="0">
              <a:solidFill>
                <a:srgbClr val="00ACCD"/>
              </a:solidFill>
            </a:endParaRPr>
          </a:p>
          <a:p>
            <a:endParaRPr lang="en-US" sz="5017" dirty="0">
              <a:solidFill>
                <a:srgbClr val="00ACCD"/>
              </a:solidFill>
            </a:endParaRPr>
          </a:p>
        </p:txBody>
      </p:sp>
      <p:pic>
        <p:nvPicPr>
          <p:cNvPr id="10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720637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070" y="5575887"/>
            <a:ext cx="19426519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Stress keeping you up at night?</a:t>
            </a:r>
          </a:p>
          <a:p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dirty="0">
                <a:solidFill>
                  <a:srgbClr val="636466"/>
                </a:solidFill>
              </a:rPr>
              <a:t>By understanding what areas of your life cause the greatest stress, we can help you make important changes so that you can sleep better at night. </a:t>
            </a:r>
            <a:r>
              <a:rPr lang="en-US" sz="3136" dirty="0">
                <a:solidFill>
                  <a:srgbClr val="636466"/>
                </a:solidFill>
              </a:rPr>
              <a:t>Our confidential </a:t>
            </a:r>
            <a:r>
              <a:rPr lang="en-US" sz="3136" b="1" dirty="0">
                <a:solidFill>
                  <a:srgbClr val="006472"/>
                </a:solidFill>
              </a:rPr>
              <a:t>Professional Counseling </a:t>
            </a:r>
            <a:r>
              <a:rPr lang="en-US" sz="3136" b="1" dirty="0">
                <a:solidFill>
                  <a:srgbClr val="006472"/>
                </a:solidFill>
              </a:rPr>
              <a:t>S</a:t>
            </a:r>
            <a:r>
              <a:rPr lang="en-US" sz="3136" b="1" dirty="0">
                <a:solidFill>
                  <a:srgbClr val="006472"/>
                </a:solidFill>
              </a:rPr>
              <a:t>ervices</a:t>
            </a:r>
            <a:r>
              <a:rPr lang="en-US" sz="3136" dirty="0">
                <a:solidFill>
                  <a:srgbClr val="636466"/>
                </a:solidFill>
              </a:rPr>
              <a:t> and enormous library of online resources – </a:t>
            </a:r>
            <a:r>
              <a:rPr lang="en-US" sz="3136" dirty="0">
                <a:solidFill>
                  <a:srgbClr val="636466"/>
                </a:solidFill>
              </a:rPr>
              <a:t>available through your </a:t>
            </a:r>
            <a:r>
              <a:rPr lang="en-US" sz="3136" b="1" dirty="0">
                <a:solidFill>
                  <a:srgbClr val="006472"/>
                </a:solidFill>
              </a:rPr>
              <a:t>EAP </a:t>
            </a:r>
            <a:r>
              <a:rPr lang="en-US" sz="3136" dirty="0">
                <a:solidFill>
                  <a:srgbClr val="636466"/>
                </a:solidFill>
              </a:rPr>
              <a:t>–</a:t>
            </a:r>
            <a:r>
              <a:rPr lang="en-US" sz="3136" b="1" dirty="0">
                <a:solidFill>
                  <a:srgbClr val="006472"/>
                </a:solidFill>
              </a:rPr>
              <a:t> </a:t>
            </a:r>
            <a:r>
              <a:rPr lang="en-US" sz="3136" dirty="0">
                <a:solidFill>
                  <a:srgbClr val="636466"/>
                </a:solidFill>
              </a:rPr>
              <a:t>can </a:t>
            </a:r>
            <a:r>
              <a:rPr lang="en-US" sz="3136" dirty="0">
                <a:solidFill>
                  <a:srgbClr val="636466"/>
                </a:solidFill>
              </a:rPr>
              <a:t>help you and your family with goal-setting and action planning. </a:t>
            </a:r>
            <a:endParaRPr lang="en-US" sz="3136" dirty="0">
              <a:solidFill>
                <a:srgbClr val="636466"/>
              </a:solidFill>
            </a:endParaRPr>
          </a:p>
          <a:p>
            <a:endParaRPr lang="en-US" sz="672" dirty="0">
              <a:solidFill>
                <a:srgbClr val="F7921E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US" sz="3584" b="1" dirty="0">
                <a:solidFill>
                  <a:srgbClr val="00ACCD"/>
                </a:solidFill>
              </a:rPr>
              <a:t>Get </a:t>
            </a:r>
            <a:r>
              <a:rPr lang="en-US" sz="3584" b="1" dirty="0">
                <a:solidFill>
                  <a:srgbClr val="00ACCD"/>
                </a:solidFill>
              </a:rPr>
              <a:t>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00ACCD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00ACCD"/>
                </a:solidFill>
              </a:rPr>
              <a:t>  workhealthlife.com/caterpillar</a:t>
            </a:r>
            <a:endParaRPr lang="en-US" sz="4032" dirty="0">
              <a:solidFill>
                <a:srgbClr val="00ACCD"/>
              </a:solidFill>
            </a:endParaRPr>
          </a:p>
        </p:txBody>
      </p:sp>
      <p:pic>
        <p:nvPicPr>
          <p:cNvPr id="11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32593993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070" y="5575887"/>
            <a:ext cx="19426519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Struggling to maintain work-life balance?</a:t>
            </a:r>
            <a:endParaRPr lang="en-US" sz="4032" b="1" dirty="0">
              <a:solidFill>
                <a:srgbClr val="006472"/>
              </a:solidFill>
            </a:endParaRPr>
          </a:p>
          <a:p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dirty="0"/>
              <a:t>Life is hectic for working </a:t>
            </a:r>
            <a:r>
              <a:rPr lang="en-US" sz="3136" dirty="0"/>
              <a:t>professionals </a:t>
            </a:r>
            <a:r>
              <a:rPr lang="en-US" sz="3136" dirty="0"/>
              <a:t>as </a:t>
            </a:r>
            <a:r>
              <a:rPr lang="en-US" sz="3136" dirty="0"/>
              <a:t>we </a:t>
            </a:r>
            <a:r>
              <a:rPr lang="en-US" sz="3136" dirty="0"/>
              <a:t>balance </a:t>
            </a:r>
            <a:r>
              <a:rPr lang="en-US" sz="3136" dirty="0"/>
              <a:t>our </a:t>
            </a:r>
            <a:r>
              <a:rPr lang="en-US" sz="3136" dirty="0"/>
              <a:t>home and work responsibilities. It is </a:t>
            </a:r>
            <a:r>
              <a:rPr lang="en-US" sz="3136" dirty="0"/>
              <a:t>like a </a:t>
            </a:r>
            <a:r>
              <a:rPr lang="en-US" sz="3136" dirty="0"/>
              <a:t>juggling act, with constant </a:t>
            </a:r>
            <a:r>
              <a:rPr lang="en-US" sz="3136" dirty="0"/>
              <a:t>pressure. </a:t>
            </a:r>
            <a:r>
              <a:rPr lang="en-US" sz="3136" dirty="0">
                <a:solidFill>
                  <a:srgbClr val="636466"/>
                </a:solidFill>
              </a:rPr>
              <a:t>Our wide variety of </a:t>
            </a:r>
            <a:r>
              <a:rPr lang="en-US" sz="3136" b="1" dirty="0">
                <a:solidFill>
                  <a:srgbClr val="006472"/>
                </a:solidFill>
              </a:rPr>
              <a:t>EAP</a:t>
            </a:r>
            <a:r>
              <a:rPr lang="en-US" sz="3136" dirty="0">
                <a:solidFill>
                  <a:srgbClr val="636466"/>
                </a:solidFill>
              </a:rPr>
              <a:t> services at </a:t>
            </a:r>
            <a:r>
              <a:rPr lang="en-US" sz="3136" b="1" dirty="0">
                <a:solidFill>
                  <a:srgbClr val="006472"/>
                </a:solidFill>
              </a:rPr>
              <a:t>workhealthlife.com/caterpillar</a:t>
            </a:r>
            <a:r>
              <a:rPr lang="en-US" sz="3136" dirty="0">
                <a:solidFill>
                  <a:srgbClr val="636466"/>
                </a:solidFill>
              </a:rPr>
              <a:t> </a:t>
            </a:r>
            <a:r>
              <a:rPr lang="en-IN" sz="3136" dirty="0"/>
              <a:t>provide you and your family </a:t>
            </a:r>
            <a:r>
              <a:rPr lang="en-IN" sz="3136" dirty="0"/>
              <a:t>with accessible tools and </a:t>
            </a:r>
            <a:r>
              <a:rPr lang="en-IN" sz="3136" dirty="0"/>
              <a:t>resources </a:t>
            </a:r>
            <a:r>
              <a:rPr lang="en-IN" sz="3136" dirty="0"/>
              <a:t>to help you achieve the right </a:t>
            </a:r>
            <a:r>
              <a:rPr lang="en-IN" sz="3136" dirty="0"/>
              <a:t>balance – anytime</a:t>
            </a:r>
            <a:r>
              <a:rPr lang="en-IN" sz="3136" dirty="0"/>
              <a:t>, </a:t>
            </a:r>
            <a:r>
              <a:rPr lang="en-IN" sz="3136" dirty="0"/>
              <a:t>anywhere.</a:t>
            </a:r>
          </a:p>
          <a:p>
            <a:endParaRPr lang="en-US" sz="672" dirty="0">
              <a:solidFill>
                <a:srgbClr val="F7921E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US" sz="3584" b="1" dirty="0">
                <a:solidFill>
                  <a:srgbClr val="00ACCD"/>
                </a:solidFill>
              </a:rPr>
              <a:t>Get </a:t>
            </a:r>
            <a:r>
              <a:rPr lang="en-US" sz="3584" b="1" dirty="0">
                <a:solidFill>
                  <a:srgbClr val="00ACCD"/>
                </a:solidFill>
              </a:rPr>
              <a:t>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00ACCD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00ACCD"/>
                </a:solidFill>
              </a:rPr>
              <a:t>  workhealthlife.com/caterpillar</a:t>
            </a:r>
            <a:endParaRPr lang="en-US" sz="4032" dirty="0">
              <a:solidFill>
                <a:srgbClr val="00ACCD"/>
              </a:solidFill>
            </a:endParaRPr>
          </a:p>
        </p:txBody>
      </p:sp>
      <p:pic>
        <p:nvPicPr>
          <p:cNvPr id="11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5121885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070" y="5575888"/>
            <a:ext cx="19426519" cy="641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Need parenting help? </a:t>
            </a:r>
            <a:endParaRPr lang="en-US" sz="4032" b="1" dirty="0">
              <a:solidFill>
                <a:srgbClr val="006472"/>
              </a:solidFill>
            </a:endParaRPr>
          </a:p>
          <a:p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dirty="0">
                <a:solidFill>
                  <a:srgbClr val="636466"/>
                </a:solidFill>
              </a:rPr>
              <a:t>Look no further! </a:t>
            </a:r>
            <a:r>
              <a:rPr lang="en-US" sz="3136" dirty="0"/>
              <a:t>Take advantage of </a:t>
            </a:r>
            <a:r>
              <a:rPr lang="en-US" sz="3136" dirty="0"/>
              <a:t>our online library of i</a:t>
            </a:r>
            <a:r>
              <a:rPr lang="en-US" altLang="en-US" sz="3136" dirty="0"/>
              <a:t>nformation </a:t>
            </a:r>
            <a:r>
              <a:rPr lang="en-US" altLang="en-US" sz="3136" dirty="0"/>
              <a:t>and resources about a variety </a:t>
            </a:r>
            <a:r>
              <a:rPr lang="en-IN" sz="3136" dirty="0"/>
              <a:t>of issues relating to taking care of your </a:t>
            </a:r>
            <a:r>
              <a:rPr lang="en-IN" sz="3136" dirty="0"/>
              <a:t>children</a:t>
            </a:r>
            <a:r>
              <a:rPr lang="en-US" altLang="en-US" sz="3136" dirty="0"/>
              <a:t> </a:t>
            </a:r>
            <a:r>
              <a:rPr lang="en-US" sz="3136" dirty="0">
                <a:solidFill>
                  <a:srgbClr val="636466"/>
                </a:solidFill>
              </a:rPr>
              <a:t>- available through your </a:t>
            </a:r>
            <a:r>
              <a:rPr lang="en-US" sz="3136" b="1" dirty="0">
                <a:solidFill>
                  <a:srgbClr val="006472"/>
                </a:solidFill>
              </a:rPr>
              <a:t>EAP</a:t>
            </a:r>
            <a:r>
              <a:rPr lang="en-US" sz="3136" dirty="0">
                <a:solidFill>
                  <a:srgbClr val="636466"/>
                </a:solidFill>
              </a:rPr>
              <a:t>.</a:t>
            </a:r>
            <a:r>
              <a:rPr lang="en-US" sz="3136" dirty="0">
                <a:solidFill>
                  <a:srgbClr val="636466"/>
                </a:solidFill>
              </a:rPr>
              <a:t> Our referral services can also help you </a:t>
            </a:r>
            <a:r>
              <a:rPr lang="en-IN" sz="3136" dirty="0"/>
              <a:t>connect with experts of the field. </a:t>
            </a:r>
          </a:p>
          <a:p>
            <a:endParaRPr lang="en-US" sz="672" dirty="0">
              <a:solidFill>
                <a:srgbClr val="F7921E"/>
              </a:solidFill>
            </a:endParaRPr>
          </a:p>
          <a:p>
            <a:endParaRPr lang="en-US" sz="1792" b="1" dirty="0">
              <a:solidFill>
                <a:srgbClr val="82C341"/>
              </a:solidFill>
            </a:endParaRPr>
          </a:p>
          <a:p>
            <a:r>
              <a:rPr lang="en-US" sz="3584" b="1" dirty="0">
                <a:solidFill>
                  <a:srgbClr val="82C341"/>
                </a:solidFill>
              </a:rPr>
              <a:t>Get 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82C341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82C341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82C341"/>
                </a:solidFill>
              </a:rPr>
              <a:t>  workhealthlife.com/caterpillar</a:t>
            </a:r>
            <a:endParaRPr lang="en-US" sz="4032" dirty="0">
              <a:solidFill>
                <a:srgbClr val="82C341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endParaRPr lang="en-IN" sz="4032" dirty="0">
              <a:solidFill>
                <a:srgbClr val="82C341"/>
              </a:solidFill>
            </a:endParaRPr>
          </a:p>
          <a:p>
            <a:endParaRPr lang="en-US" sz="5017" dirty="0">
              <a:solidFill>
                <a:srgbClr val="00ACC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1977" y="10337018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  <p:pic>
        <p:nvPicPr>
          <p:cNvPr id="11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16208974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574" y="5575887"/>
            <a:ext cx="19426519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Struggling with addiction?</a:t>
            </a:r>
            <a:endParaRPr lang="en-US" sz="4032" b="1" dirty="0">
              <a:solidFill>
                <a:srgbClr val="006472"/>
              </a:solidFill>
            </a:endParaRPr>
          </a:p>
          <a:p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dirty="0">
                <a:solidFill>
                  <a:srgbClr val="636466"/>
                </a:solidFill>
              </a:rPr>
              <a:t>Resolving addiction problems, whether mild, moderate, or severe, can be one of life's most difficult challenges</a:t>
            </a:r>
            <a:r>
              <a:rPr lang="en-US" sz="3136" dirty="0">
                <a:solidFill>
                  <a:srgbClr val="636466"/>
                </a:solidFill>
              </a:rPr>
              <a:t>. </a:t>
            </a:r>
            <a:br>
              <a:rPr lang="en-US" sz="3136" dirty="0">
                <a:solidFill>
                  <a:srgbClr val="636466"/>
                </a:solidFill>
              </a:rPr>
            </a:br>
            <a:r>
              <a:rPr lang="en-IN" sz="3136" dirty="0"/>
              <a:t>Our </a:t>
            </a:r>
            <a:r>
              <a:rPr lang="en-US" sz="3136" b="1" dirty="0">
                <a:solidFill>
                  <a:srgbClr val="006472"/>
                </a:solidFill>
              </a:rPr>
              <a:t>Professional </a:t>
            </a:r>
            <a:r>
              <a:rPr lang="en-US" sz="3136" b="1" dirty="0">
                <a:solidFill>
                  <a:srgbClr val="006472"/>
                </a:solidFill>
              </a:rPr>
              <a:t>Counseling </a:t>
            </a:r>
            <a:r>
              <a:rPr lang="en-US" sz="3136" b="1" dirty="0">
                <a:solidFill>
                  <a:srgbClr val="006472"/>
                </a:solidFill>
              </a:rPr>
              <a:t>Services</a:t>
            </a:r>
            <a:r>
              <a:rPr lang="en-IN" sz="3136" dirty="0"/>
              <a:t> </a:t>
            </a:r>
            <a:r>
              <a:rPr lang="en-IN" sz="3136" dirty="0">
                <a:solidFill>
                  <a:srgbClr val="636466"/>
                </a:solidFill>
              </a:rPr>
              <a:t>is designed to support any work, health, or life concern.</a:t>
            </a:r>
            <a:r>
              <a:rPr lang="en-US" sz="3136" dirty="0">
                <a:solidFill>
                  <a:srgbClr val="636466"/>
                </a:solidFill>
              </a:rPr>
              <a:t> Connect to your </a:t>
            </a:r>
            <a:r>
              <a:rPr lang="en-US" sz="3136" b="1" dirty="0">
                <a:solidFill>
                  <a:srgbClr val="006472"/>
                </a:solidFill>
              </a:rPr>
              <a:t>EAP</a:t>
            </a:r>
            <a:r>
              <a:rPr lang="en-US" sz="3136" dirty="0">
                <a:solidFill>
                  <a:srgbClr val="636466"/>
                </a:solidFill>
              </a:rPr>
              <a:t> today and make use of the available expert help – strictly confidential and at no cost.</a:t>
            </a:r>
          </a:p>
          <a:p>
            <a:endParaRPr lang="en-US" sz="672" dirty="0">
              <a:solidFill>
                <a:srgbClr val="F7921E"/>
              </a:solidFill>
            </a:endParaRPr>
          </a:p>
          <a:p>
            <a:endParaRPr lang="en-CA" sz="1792" b="1" dirty="0">
              <a:solidFill>
                <a:srgbClr val="F7921E"/>
              </a:solidFill>
            </a:endParaRPr>
          </a:p>
          <a:p>
            <a:r>
              <a:rPr lang="en-CA" sz="3584" b="1" dirty="0">
                <a:solidFill>
                  <a:srgbClr val="F7921E"/>
                </a:solidFill>
              </a:rPr>
              <a:t>Get </a:t>
            </a:r>
            <a:r>
              <a:rPr lang="en-CA" sz="3584" b="1" dirty="0">
                <a:solidFill>
                  <a:srgbClr val="F7921E"/>
                </a:solidFill>
              </a:rPr>
              <a:t>started today</a:t>
            </a:r>
          </a:p>
          <a:p>
            <a:endParaRPr lang="en-CA" sz="1792" b="1" dirty="0">
              <a:solidFill>
                <a:srgbClr val="F7921E"/>
              </a:solidFill>
            </a:endParaRPr>
          </a:p>
          <a:p>
            <a:r>
              <a:rPr lang="en-IN" sz="4032" dirty="0">
                <a:solidFill>
                  <a:srgbClr val="F7921E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F7921E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F7921E"/>
                </a:solidFill>
              </a:rPr>
              <a:t>  workhealthlife.com/caterpillar</a:t>
            </a:r>
            <a:endParaRPr lang="en-US" sz="4032" dirty="0">
              <a:solidFill>
                <a:srgbClr val="F7921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  <p:pic>
        <p:nvPicPr>
          <p:cNvPr id="10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023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070" y="5575887"/>
            <a:ext cx="19426519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Are you feeling </a:t>
            </a:r>
            <a:r>
              <a:rPr lang="en-US" sz="4032" b="1" dirty="0">
                <a:solidFill>
                  <a:srgbClr val="006472"/>
                </a:solidFill>
              </a:rPr>
              <a:t>disconnected from those around </a:t>
            </a:r>
            <a:r>
              <a:rPr lang="en-US" sz="4032" b="1" dirty="0">
                <a:solidFill>
                  <a:srgbClr val="006472"/>
                </a:solidFill>
              </a:rPr>
              <a:t>you?</a:t>
            </a:r>
          </a:p>
          <a:p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dirty="0"/>
              <a:t>Everyone </a:t>
            </a:r>
            <a:r>
              <a:rPr lang="en-US" sz="3136" dirty="0"/>
              <a:t>feels lonely from time to time, particularly during major life transitions. These moments provide important opportunities to talk with someone about potential unhappiness in your </a:t>
            </a:r>
            <a:r>
              <a:rPr lang="en-US" sz="3136" dirty="0"/>
              <a:t>life or </a:t>
            </a:r>
            <a:r>
              <a:rPr lang="en-US" sz="3136" dirty="0"/>
              <a:t>health </a:t>
            </a:r>
            <a:r>
              <a:rPr lang="en-US" sz="3136" dirty="0"/>
              <a:t>concerns. </a:t>
            </a:r>
            <a:r>
              <a:rPr lang="en-US" sz="3136" dirty="0">
                <a:solidFill>
                  <a:srgbClr val="636466"/>
                </a:solidFill>
              </a:rPr>
              <a:t>Take </a:t>
            </a:r>
            <a:r>
              <a:rPr lang="en-US" sz="3136" dirty="0">
                <a:solidFill>
                  <a:srgbClr val="636466"/>
                </a:solidFill>
              </a:rPr>
              <a:t>advantage of </a:t>
            </a:r>
            <a:r>
              <a:rPr lang="en-US" sz="3136" dirty="0">
                <a:solidFill>
                  <a:srgbClr val="636466"/>
                </a:solidFill>
              </a:rPr>
              <a:t>confidential expert </a:t>
            </a:r>
            <a:r>
              <a:rPr lang="en-US" sz="3136" dirty="0">
                <a:solidFill>
                  <a:srgbClr val="636466"/>
                </a:solidFill>
              </a:rPr>
              <a:t>help – at no </a:t>
            </a:r>
            <a:r>
              <a:rPr lang="en-US" sz="3136" dirty="0">
                <a:solidFill>
                  <a:srgbClr val="636466"/>
                </a:solidFill>
              </a:rPr>
              <a:t>cost – with </a:t>
            </a:r>
            <a:r>
              <a:rPr lang="en-US" sz="3136" b="1" dirty="0">
                <a:solidFill>
                  <a:srgbClr val="006472"/>
                </a:solidFill>
              </a:rPr>
              <a:t>Professional Counseling Services</a:t>
            </a:r>
            <a:r>
              <a:rPr lang="en-US" sz="3136" dirty="0">
                <a:solidFill>
                  <a:srgbClr val="636466"/>
                </a:solidFill>
              </a:rPr>
              <a:t> available </a:t>
            </a:r>
            <a:r>
              <a:rPr lang="en-US" sz="3136" dirty="0">
                <a:solidFill>
                  <a:srgbClr val="636466"/>
                </a:solidFill>
              </a:rPr>
              <a:t>through your </a:t>
            </a:r>
            <a:r>
              <a:rPr lang="en-US" sz="3136" b="1" dirty="0">
                <a:solidFill>
                  <a:srgbClr val="006472"/>
                </a:solidFill>
              </a:rPr>
              <a:t>EAP</a:t>
            </a:r>
            <a:r>
              <a:rPr lang="en-US" sz="3136" dirty="0">
                <a:solidFill>
                  <a:srgbClr val="636466"/>
                </a:solidFill>
              </a:rPr>
              <a:t>. </a:t>
            </a:r>
            <a:endParaRPr lang="en-US" sz="3136" dirty="0">
              <a:solidFill>
                <a:srgbClr val="636466"/>
              </a:solidFill>
            </a:endParaRPr>
          </a:p>
          <a:p>
            <a:endParaRPr lang="en-US" sz="672" dirty="0">
              <a:solidFill>
                <a:srgbClr val="F7921E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US" sz="3584" b="1" dirty="0">
                <a:solidFill>
                  <a:srgbClr val="00ACCD"/>
                </a:solidFill>
              </a:rPr>
              <a:t>Get </a:t>
            </a:r>
            <a:r>
              <a:rPr lang="en-US" sz="3584" b="1" dirty="0">
                <a:solidFill>
                  <a:srgbClr val="00ACCD"/>
                </a:solidFill>
              </a:rPr>
              <a:t>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00ACCD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00ACCD"/>
                </a:solidFill>
              </a:rPr>
              <a:t>  workhealthlife.com/caterpillar</a:t>
            </a:r>
            <a:endParaRPr lang="en-US" sz="4032" dirty="0">
              <a:solidFill>
                <a:srgbClr val="00ACCD"/>
              </a:solidFill>
            </a:endParaRPr>
          </a:p>
        </p:txBody>
      </p:sp>
      <p:pic>
        <p:nvPicPr>
          <p:cNvPr id="12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34394140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070" y="5575887"/>
            <a:ext cx="19426519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Need </a:t>
            </a:r>
            <a:r>
              <a:rPr lang="en-US" sz="4032" b="1" dirty="0">
                <a:solidFill>
                  <a:srgbClr val="006472"/>
                </a:solidFill>
              </a:rPr>
              <a:t>information on elder care services?</a:t>
            </a:r>
            <a:r>
              <a:rPr lang="en-US" sz="4032" b="1" dirty="0">
                <a:solidFill>
                  <a:srgbClr val="F7921E"/>
                </a:solidFill>
              </a:rPr>
              <a:t/>
            </a:r>
            <a:br>
              <a:rPr lang="en-US" sz="4032" b="1" dirty="0">
                <a:solidFill>
                  <a:srgbClr val="F7921E"/>
                </a:solidFill>
              </a:rPr>
            </a:br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dirty="0"/>
              <a:t>W</a:t>
            </a:r>
            <a:r>
              <a:rPr lang="en-IN" sz="3136" dirty="0"/>
              <a:t>orried about your aging parents or relatives? </a:t>
            </a:r>
            <a:r>
              <a:rPr lang="en-US" sz="3136" b="1" dirty="0">
                <a:solidFill>
                  <a:srgbClr val="006472"/>
                </a:solidFill>
              </a:rPr>
              <a:t>Elder </a:t>
            </a:r>
            <a:r>
              <a:rPr lang="en-US" sz="3136" b="1" dirty="0">
                <a:solidFill>
                  <a:srgbClr val="006472"/>
                </a:solidFill>
              </a:rPr>
              <a:t>Care Services</a:t>
            </a:r>
            <a:r>
              <a:rPr lang="en-US" sz="3136" dirty="0">
                <a:solidFill>
                  <a:srgbClr val="636466"/>
                </a:solidFill>
              </a:rPr>
              <a:t>,</a:t>
            </a:r>
            <a:r>
              <a:rPr lang="en-US" sz="3136" b="1" dirty="0">
                <a:solidFill>
                  <a:srgbClr val="006472"/>
                </a:solidFill>
              </a:rPr>
              <a:t> </a:t>
            </a:r>
            <a:r>
              <a:rPr lang="en-US" sz="3136" dirty="0">
                <a:solidFill>
                  <a:srgbClr val="636466"/>
                </a:solidFill>
              </a:rPr>
              <a:t>available through your </a:t>
            </a:r>
            <a:r>
              <a:rPr lang="en-US" sz="3136" b="1" dirty="0">
                <a:solidFill>
                  <a:srgbClr val="006472"/>
                </a:solidFill>
              </a:rPr>
              <a:t>EAP</a:t>
            </a:r>
            <a:r>
              <a:rPr lang="en-US" sz="3136" dirty="0">
                <a:solidFill>
                  <a:srgbClr val="636466"/>
                </a:solidFill>
              </a:rPr>
              <a:t>, help you </a:t>
            </a:r>
            <a:r>
              <a:rPr lang="en-IN" sz="3136" dirty="0"/>
              <a:t>connect with specialists who can provide </a:t>
            </a:r>
            <a:r>
              <a:rPr lang="en-IN" sz="3136" dirty="0"/>
              <a:t>resources </a:t>
            </a:r>
            <a:r>
              <a:rPr lang="en-IN" sz="3136" dirty="0"/>
              <a:t>through research and referral in order to assist you with a variety of issues relating to taking care of your </a:t>
            </a:r>
            <a:r>
              <a:rPr lang="en-IN" sz="3136" dirty="0"/>
              <a:t>aging parents.</a:t>
            </a:r>
            <a:endParaRPr lang="en-US" sz="3136" b="1" dirty="0">
              <a:solidFill>
                <a:srgbClr val="006472"/>
              </a:solidFill>
            </a:endParaRPr>
          </a:p>
          <a:p>
            <a:endParaRPr lang="en-US" sz="672" b="1" dirty="0">
              <a:solidFill>
                <a:srgbClr val="00ACCD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US" sz="3584" b="1" dirty="0">
                <a:solidFill>
                  <a:srgbClr val="00ACCD"/>
                </a:solidFill>
              </a:rPr>
              <a:t>Get </a:t>
            </a:r>
            <a:r>
              <a:rPr lang="en-US" sz="3584" b="1" dirty="0">
                <a:solidFill>
                  <a:srgbClr val="00ACCD"/>
                </a:solidFill>
              </a:rPr>
              <a:t>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00ACCD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00ACCD"/>
                </a:solidFill>
              </a:rPr>
              <a:t>  workhealthlife.com/caterpillar</a:t>
            </a:r>
            <a:endParaRPr lang="en-US" sz="4032" dirty="0">
              <a:solidFill>
                <a:srgbClr val="00ACCD"/>
              </a:solidFill>
            </a:endParaRPr>
          </a:p>
        </p:txBody>
      </p:sp>
      <p:pic>
        <p:nvPicPr>
          <p:cNvPr id="10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6725081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070" y="5575887"/>
            <a:ext cx="19426519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Are you worried about identity </a:t>
            </a:r>
            <a:r>
              <a:rPr lang="en-US" sz="4032" b="1" dirty="0">
                <a:solidFill>
                  <a:srgbClr val="006472"/>
                </a:solidFill>
              </a:rPr>
              <a:t>t</a:t>
            </a:r>
            <a:r>
              <a:rPr lang="en-US" sz="4032" b="1" dirty="0">
                <a:solidFill>
                  <a:srgbClr val="006472"/>
                </a:solidFill>
              </a:rPr>
              <a:t>heft?</a:t>
            </a:r>
            <a:r>
              <a:rPr lang="en-US" sz="4032" b="1" dirty="0">
                <a:solidFill>
                  <a:srgbClr val="F7921E"/>
                </a:solidFill>
              </a:rPr>
              <a:t/>
            </a:r>
            <a:br>
              <a:rPr lang="en-US" sz="4032" b="1" dirty="0">
                <a:solidFill>
                  <a:srgbClr val="F7921E"/>
                </a:solidFill>
              </a:rPr>
            </a:br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IN" sz="3136" dirty="0"/>
              <a:t>Regardless of how criminals choose to use your name and I.D</a:t>
            </a:r>
            <a:r>
              <a:rPr lang="en-IN" sz="3136" dirty="0"/>
              <a:t>., results </a:t>
            </a:r>
            <a:r>
              <a:rPr lang="en-IN" sz="3136" dirty="0"/>
              <a:t>are usually the same: a major loss of money, </a:t>
            </a:r>
            <a:r>
              <a:rPr lang="en-IN" sz="3136" dirty="0"/>
              <a:t>time </a:t>
            </a:r>
            <a:r>
              <a:rPr lang="en-IN" sz="3136" dirty="0"/>
              <a:t>and energy trying to restore your good name and credit history.</a:t>
            </a:r>
            <a:r>
              <a:rPr lang="en-IN" sz="3136" dirty="0"/>
              <a:t> </a:t>
            </a:r>
            <a:r>
              <a:rPr lang="en-IN" sz="3136" b="1" dirty="0">
                <a:solidFill>
                  <a:srgbClr val="006472"/>
                </a:solidFill>
              </a:rPr>
              <a:t>Fraud </a:t>
            </a:r>
            <a:r>
              <a:rPr lang="en-IN" sz="3136" b="1" dirty="0">
                <a:solidFill>
                  <a:srgbClr val="006472"/>
                </a:solidFill>
              </a:rPr>
              <a:t>Resolution </a:t>
            </a:r>
            <a:r>
              <a:rPr lang="en-IN" sz="3136" dirty="0"/>
              <a:t>and</a:t>
            </a:r>
            <a:r>
              <a:rPr lang="en-IN" sz="3136" b="1" dirty="0">
                <a:solidFill>
                  <a:srgbClr val="006472"/>
                </a:solidFill>
              </a:rPr>
              <a:t> </a:t>
            </a:r>
            <a:r>
              <a:rPr lang="en-IN" sz="3136" b="1" dirty="0">
                <a:solidFill>
                  <a:srgbClr val="006472"/>
                </a:solidFill>
              </a:rPr>
              <a:t>EAP</a:t>
            </a:r>
            <a:r>
              <a:rPr lang="en-IN" sz="3136" dirty="0"/>
              <a:t> ca</a:t>
            </a:r>
            <a:r>
              <a:rPr lang="en-IN" sz="3136" dirty="0"/>
              <a:t>n help </a:t>
            </a:r>
            <a:r>
              <a:rPr lang="en-IN" sz="3136" dirty="0"/>
              <a:t>ensure </a:t>
            </a:r>
            <a:r>
              <a:rPr lang="en-IN" sz="3136" dirty="0"/>
              <a:t>your financial life and identity remain </a:t>
            </a:r>
            <a:r>
              <a:rPr lang="en-US" sz="3136" dirty="0"/>
              <a:t>your own. You </a:t>
            </a:r>
            <a:r>
              <a:rPr lang="en-US" sz="3136" dirty="0"/>
              <a:t>can </a:t>
            </a:r>
            <a:r>
              <a:rPr lang="en-IN" sz="3136" dirty="0"/>
              <a:t>count </a:t>
            </a:r>
            <a:r>
              <a:rPr lang="en-IN" sz="3136" dirty="0"/>
              <a:t>on </a:t>
            </a:r>
            <a:r>
              <a:rPr lang="en-IN" sz="3136" dirty="0"/>
              <a:t>the </a:t>
            </a:r>
            <a:r>
              <a:rPr lang="en-IN" sz="3136" b="1" dirty="0">
                <a:solidFill>
                  <a:srgbClr val="006472"/>
                </a:solidFill>
              </a:rPr>
              <a:t>EAP</a:t>
            </a:r>
            <a:r>
              <a:rPr lang="en-IN" sz="3136" dirty="0"/>
              <a:t> for </a:t>
            </a:r>
            <a:r>
              <a:rPr lang="en-IN" sz="3136" dirty="0"/>
              <a:t>immediate and </a:t>
            </a:r>
            <a:r>
              <a:rPr lang="en-IN" sz="3136" b="1" dirty="0">
                <a:solidFill>
                  <a:srgbClr val="006472"/>
                </a:solidFill>
              </a:rPr>
              <a:t>confidential</a:t>
            </a:r>
            <a:r>
              <a:rPr lang="en-IN" sz="3136" dirty="0"/>
              <a:t> help</a:t>
            </a:r>
            <a:r>
              <a:rPr lang="en-IN" sz="3136" dirty="0"/>
              <a:t>. </a:t>
            </a:r>
            <a:endParaRPr lang="en-US" sz="672" dirty="0"/>
          </a:p>
          <a:p>
            <a:endParaRPr lang="en-US" sz="672" b="1" dirty="0">
              <a:solidFill>
                <a:srgbClr val="00ACCD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US" sz="3584" b="1" dirty="0">
                <a:solidFill>
                  <a:srgbClr val="00ACCD"/>
                </a:solidFill>
              </a:rPr>
              <a:t>Get </a:t>
            </a:r>
            <a:r>
              <a:rPr lang="en-US" sz="3584" b="1" dirty="0">
                <a:solidFill>
                  <a:srgbClr val="00ACCD"/>
                </a:solidFill>
              </a:rPr>
              <a:t>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Access your EAP 24/7 by phone, web or My EAP mobile app.  </a:t>
            </a:r>
            <a:endParaRPr lang="en-IN" sz="4032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For </a:t>
            </a:r>
            <a:r>
              <a:rPr lang="en-IN" sz="4032" dirty="0">
                <a:solidFill>
                  <a:srgbClr val="00ACCD"/>
                </a:solidFill>
              </a:rPr>
              <a:t>a list of in-country phone numbers, </a:t>
            </a:r>
            <a:r>
              <a:rPr lang="en-IN" sz="4032" dirty="0">
                <a:solidFill>
                  <a:srgbClr val="00ACCD"/>
                </a:solidFill>
              </a:rPr>
              <a:t>visit:  </a:t>
            </a:r>
            <a:r>
              <a:rPr lang="en-US" sz="4032" b="1" dirty="0">
                <a:solidFill>
                  <a:srgbClr val="00ACCD"/>
                </a:solidFill>
              </a:rPr>
              <a:t>workhealthlife.com/caterpillar</a:t>
            </a:r>
            <a:endParaRPr lang="en-US" sz="4032" dirty="0">
              <a:solidFill>
                <a:srgbClr val="00ACCD"/>
              </a:solidFill>
            </a:endParaRPr>
          </a:p>
        </p:txBody>
      </p:sp>
      <p:pic>
        <p:nvPicPr>
          <p:cNvPr id="10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13961100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070" y="5575887"/>
            <a:ext cx="19426519" cy="474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32" b="1" dirty="0">
                <a:solidFill>
                  <a:srgbClr val="006472"/>
                </a:solidFill>
              </a:rPr>
              <a:t>Need </a:t>
            </a:r>
            <a:r>
              <a:rPr lang="en-US" sz="4032" b="1" dirty="0">
                <a:solidFill>
                  <a:srgbClr val="006472"/>
                </a:solidFill>
              </a:rPr>
              <a:t>help with wills and estate planning?</a:t>
            </a:r>
            <a:r>
              <a:rPr lang="en-US" sz="4032" b="1" dirty="0">
                <a:solidFill>
                  <a:srgbClr val="F7921E"/>
                </a:solidFill>
              </a:rPr>
              <a:t/>
            </a:r>
            <a:br>
              <a:rPr lang="en-US" sz="4032" b="1" dirty="0">
                <a:solidFill>
                  <a:srgbClr val="F7921E"/>
                </a:solidFill>
              </a:rPr>
            </a:br>
            <a:endParaRPr lang="en-US" sz="672" b="1" dirty="0">
              <a:solidFill>
                <a:srgbClr val="F7921E"/>
              </a:solidFill>
            </a:endParaRPr>
          </a:p>
          <a:p>
            <a:r>
              <a:rPr lang="en-US" sz="224" b="1" dirty="0">
                <a:solidFill>
                  <a:srgbClr val="F7921E"/>
                </a:solidFill>
              </a:rPr>
              <a:t> </a:t>
            </a:r>
            <a:r>
              <a:rPr lang="en-US" sz="4032" b="1" dirty="0">
                <a:solidFill>
                  <a:srgbClr val="1D9CC0"/>
                </a:solidFill>
              </a:rPr>
              <a:t/>
            </a:r>
            <a:br>
              <a:rPr lang="en-US" sz="4032" b="1" dirty="0">
                <a:solidFill>
                  <a:srgbClr val="1D9CC0"/>
                </a:solidFill>
              </a:rPr>
            </a:br>
            <a:r>
              <a:rPr lang="en-US" sz="3136" b="1" dirty="0">
                <a:solidFill>
                  <a:srgbClr val="006472"/>
                </a:solidFill>
              </a:rPr>
              <a:t>Legal Support Services</a:t>
            </a:r>
            <a:r>
              <a:rPr lang="en-US" sz="3136" dirty="0"/>
              <a:t> available through </a:t>
            </a:r>
            <a:r>
              <a:rPr lang="en-US" sz="3136" b="1" dirty="0">
                <a:solidFill>
                  <a:srgbClr val="006472"/>
                </a:solidFill>
              </a:rPr>
              <a:t>EAP</a:t>
            </a:r>
            <a:r>
              <a:rPr lang="en-US" sz="3136" dirty="0"/>
              <a:t> help c</a:t>
            </a:r>
            <a:r>
              <a:rPr lang="en-IN" sz="3136" dirty="0"/>
              <a:t>onnect you with </a:t>
            </a:r>
            <a:r>
              <a:rPr lang="en-IN" sz="3136" dirty="0"/>
              <a:t>specialists </a:t>
            </a:r>
            <a:r>
              <a:rPr lang="en-IN" sz="3136" dirty="0"/>
              <a:t>who </a:t>
            </a:r>
            <a:r>
              <a:rPr lang="en-IN" sz="3136" dirty="0"/>
              <a:t>can provide </a:t>
            </a:r>
            <a:r>
              <a:rPr lang="en-IN" sz="3136" dirty="0"/>
              <a:t>resources </a:t>
            </a:r>
            <a:r>
              <a:rPr lang="en-IN" sz="3136" dirty="0"/>
              <a:t>through research and referral in order to assist you with a variety of legal challenges or </a:t>
            </a:r>
            <a:r>
              <a:rPr lang="en-IN" sz="3136" dirty="0"/>
              <a:t>inquiries –</a:t>
            </a:r>
            <a:r>
              <a:rPr lang="en-IN" sz="3136" dirty="0"/>
              <a:t> </a:t>
            </a:r>
            <a:r>
              <a:rPr lang="en-IN" sz="3136" dirty="0"/>
              <a:t>including wills and estate planning, family law, and consumer protection among many others. </a:t>
            </a:r>
          </a:p>
          <a:p>
            <a:endParaRPr lang="en-US" sz="672" b="1" dirty="0">
              <a:solidFill>
                <a:srgbClr val="00ACCD"/>
              </a:solidFill>
            </a:endParaRP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US" sz="3584" b="1" dirty="0">
                <a:solidFill>
                  <a:srgbClr val="00ACCD"/>
                </a:solidFill>
              </a:rPr>
              <a:t>Get started today</a:t>
            </a:r>
          </a:p>
          <a:p>
            <a:endParaRPr lang="en-US" sz="1792" b="1" dirty="0">
              <a:solidFill>
                <a:srgbClr val="00ACCD"/>
              </a:solidFill>
            </a:endParaRPr>
          </a:p>
          <a:p>
            <a:r>
              <a:rPr lang="en-IN" sz="4032" dirty="0">
                <a:solidFill>
                  <a:srgbClr val="00ACCD"/>
                </a:solidFill>
              </a:rPr>
              <a:t>Access your EAP 24/7 by phone, web or My EAP mobile app.  </a:t>
            </a:r>
          </a:p>
          <a:p>
            <a:r>
              <a:rPr lang="en-IN" sz="4032" dirty="0">
                <a:solidFill>
                  <a:srgbClr val="00ACCD"/>
                </a:solidFill>
              </a:rPr>
              <a:t>For a list of in-country phone numbers, visit:</a:t>
            </a:r>
            <a:r>
              <a:rPr lang="en-US" sz="4032" b="1" dirty="0">
                <a:solidFill>
                  <a:srgbClr val="00ACCD"/>
                </a:solidFill>
              </a:rPr>
              <a:t>  workhealthlife.com/caterpillar</a:t>
            </a:r>
            <a:endParaRPr lang="en-US" sz="4032" dirty="0">
              <a:solidFill>
                <a:srgbClr val="00ACCD"/>
              </a:solidFill>
            </a:endParaRPr>
          </a:p>
        </p:txBody>
      </p:sp>
      <p:pic>
        <p:nvPicPr>
          <p:cNvPr id="1026" name="Picture 2" descr="Z:\COMPANIES\C\Caterpillar\Promotions\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345" y="5371954"/>
            <a:ext cx="4538741" cy="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71977" y="10321866"/>
            <a:ext cx="3390735" cy="86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17" i="1" dirty="0">
                <a:solidFill>
                  <a:srgbClr val="00535E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428337853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vestor presentat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Forward-looking statements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A long history of growth and acquisitions&amp;quot;&quot;/&gt;&lt;property id=&quot;20307&quot; value=&quot;306&quot;/&gt;&lt;/object&gt;&lt;object type=&quot;3&quot; unique_id=&quot;10006&quot;&gt;&lt;property id=&quot;20148&quot; value=&quot;5&quot;/&gt;&lt;property id=&quot;20300&quot; value=&quot;Slide 4 - &amp;quot;A long history of growth and acquisitions&amp;quot;&quot;/&gt;&lt;property id=&quot;20307&quot; value=&quot;311&quot;/&gt;&lt;/object&gt;&lt;object type=&quot;3&quot; unique_id=&quot;10007&quot;&gt;&lt;property id=&quot;20148&quot; value=&quot;5&quot;/&gt;&lt;property id=&quot;20300&quot; value=&quot;Slide 5 - &amp;quot;Four-point strategy focused on growth and consistent returns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Essential to the financial security, health, and productivity of our clients and their people&amp;quot;&quot;/&gt;&lt;property id=&quot;20307&quot; value=&quot;295&quot;/&gt;&lt;/object&gt;&lt;object type=&quot;3&quot; unique_id=&quot;10009&quot;&gt;&lt;property id=&quot;20148&quot; value=&quot;5&quot;/&gt;&lt;property id=&quot;20300&quot; value=&quot;Slide 7 - &amp;quot;A balanced mix of services &amp;quot;&quot;/&gt;&lt;property id=&quot;20307&quot; value=&quot;307&quot;/&gt;&lt;/object&gt;&lt;object type=&quot;3&quot; unique_id=&quot;10010&quot;&gt;&lt;property id=&quot;20148&quot; value=&quot;5&quot;/&gt;&lt;property id=&quot;20300&quot; value=&quot;Slide 8 - &amp;quot;A balanced mix of services &amp;quot;&quot;/&gt;&lt;property id=&quot;20307&quot; value=&quot;308&quot;/&gt;&lt;/object&gt;&lt;object type=&quot;3&quot; unique_id=&quot;10011&quot;&gt;&lt;property id=&quot;20148&quot; value=&quot;5&quot;/&gt;&lt;property id=&quot;20300&quot; value=&quot;Slide 9 - &amp;quot;Market trends drive demand for our services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Large and growing blue chip client base &amp;quot;&quot;/&gt;&lt;property id=&quot;20307&quot; value=&quot;304&quot;/&gt;&lt;/object&gt;&lt;object type=&quot;3&quot; unique_id=&quot;10013&quot;&gt;&lt;property id=&quot;20148&quot; value=&quot;5&quot;/&gt;&lt;property id=&quot;20300&quot; value=&quot;Slide 11 - &amp;quot;A long history of growing recurring revenue&amp;quot;&quot;/&gt;&lt;property id=&quot;20307&quot; value=&quot;277&quot;/&gt;&lt;/object&gt;&lt;object type=&quot;3&quot; unique_id=&quot;10014&quot;&gt;&lt;property id=&quot;20148&quot; value=&quot;5&quot;/&gt;&lt;property id=&quot;20300&quot; value=&quot;Slide 12 - &amp;quot;A long history of growing recurring revenue&amp;quot;&quot;/&gt;&lt;property id=&quot;20307&quot; value=&quot;309&quot;/&gt;&lt;/object&gt;&lt;object type=&quot;3&quot; unique_id=&quot;10015&quot;&gt;&lt;property id=&quot;20148&quot; value=&quot;5&quot;/&gt;&lt;property id=&quot;20300&quot; value=&quot;Slide 13 - &amp;quot;Q4 2013 results Revenue growth of 11% and EBITDA growth of 7%&amp;quot;&quot;/&gt;&lt;property id=&quot;20307&quot; value=&quot;278&quot;/&gt;&lt;/object&gt;&lt;object type=&quot;3&quot; unique_id=&quot;10016&quot;&gt;&lt;property id=&quot;20148&quot; value=&quot;5&quot;/&gt;&lt;property id=&quot;20300&quot; value=&quot;Slide 14 - &amp;quot;Full year 2013 results Revenue growth of 12% and EBITDA growth of 11% &amp;quot;&quot;/&gt;&lt;property id=&quot;20307&quot; value=&quot;279&quot;/&gt;&lt;/object&gt;&lt;object type=&quot;3&quot; unique_id=&quot;10017&quot;&gt;&lt;property id=&quot;20148&quot; value=&quot;5&quot;/&gt;&lt;property id=&quot;20300&quot; value=&quot;Slide 15 - &amp;quot;Capital structure&amp;quot;&quot;/&gt;&lt;property id=&quot;20307&quot; value=&quot;280&quot;/&gt;&lt;/object&gt;&lt;object type=&quot;3&quot; unique_id=&quot;10018&quot;&gt;&lt;property id=&quot;20148&quot; value=&quot;5&quot;/&gt;&lt;property id=&quot;20300&quot; value=&quot;Slide 16 - &amp;quot;Bank debt financing has flexibility&amp;quot;&quot;/&gt;&lt;property id=&quot;20307&quot; value=&quot;281&quot;/&gt;&lt;/object&gt;&lt;object type=&quot;3&quot; unique_id=&quot;10019&quot;&gt;&lt;property id=&quot;20148&quot; value=&quot;5&quot;/&gt;&lt;property id=&quot;20300&quot; value=&quot;Slide 17 - &amp;quot;A consistent total return to shareholders since our IPO in 2005&amp;quot;&quot;/&gt;&lt;property id=&quot;20307&quot; value=&quot;297&quot;/&gt;&lt;/object&gt;&lt;object type=&quot;3&quot; unique_id=&quot;10020&quot;&gt;&lt;property id=&quot;20148&quot; value=&quot;5&quot;/&gt;&lt;property id=&quot;20300&quot; value=&quot;Slide 18 - &amp;quot;A consistent total return to shareholders since our IPO in 2005&amp;quot;&quot;/&gt;&lt;property id=&quot;20307&quot; value=&quot;310&quot;/&gt;&lt;/object&gt;&lt;object type=&quot;3&quot; unique_id=&quot;10021&quot;&gt;&lt;property id=&quot;20148&quot; value=&quot;5&quot;/&gt;&lt;property id=&quot;20300&quot; value=&quot;Slide 19 - &amp;quot;Investment summary&amp;quot;&quot;/&gt;&lt;property id=&quot;20307&quot; value=&quot;305&quot;/&gt;&lt;/object&gt;&lt;object type=&quot;3&quot; unique_id=&quot;10022&quot;&gt;&lt;property id=&quot;20148&quot; value=&quot;5&quot;/&gt;&lt;property id=&quot;20300&quot; value=&quot;Slide 20 - &amp;quot;Investor Relations contacts:&amp;quot;&quot;/&gt;&lt;property id=&quot;20307&quot; value=&quot;28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ction Divider Slides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E1DAFACDEE547AE83FA0D67D74494" ma:contentTypeVersion="1" ma:contentTypeDescription="Create a new document." ma:contentTypeScope="" ma:versionID="4a6d02935320ad74bf0da413a04e60d5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8A5610C-B90F-47CD-95EA-B90656C588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CC47B7-EC55-4FB3-AA71-A14D15F3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AB914FB-6992-41DA-A80E-49E4EDAF52E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Widescreen - Morneau Shepell - English</Template>
  <TotalTime>1293</TotalTime>
  <Pages>0</Pages>
  <Words>97</Words>
  <Characters>0</Characters>
  <Application>Microsoft Office PowerPoint</Application>
  <PresentationFormat>Custom</PresentationFormat>
  <Lines>0</Lines>
  <Paragraphs>90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MS PGothic</vt:lpstr>
      <vt:lpstr>Calibri</vt:lpstr>
      <vt:lpstr>Gill Sans</vt:lpstr>
      <vt:lpstr>ヒラギノ角ゴ ProN W3</vt:lpstr>
      <vt:lpstr>Section Divider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Morneau Shepell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Mehvish Siddique</dc:creator>
  <cp:lastModifiedBy>Christine Walanka</cp:lastModifiedBy>
  <cp:revision>102</cp:revision>
  <cp:lastPrinted>2014-11-26T21:47:56Z</cp:lastPrinted>
  <dcterms:created xsi:type="dcterms:W3CDTF">2016-10-03T19:12:34Z</dcterms:created>
  <dcterms:modified xsi:type="dcterms:W3CDTF">2019-04-11T19:37:47Z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0x01010057AE1DAFACDEE547AE83FA0D67D74494</vt:lpwstr>
  </property>
</Properties>
</file>