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8" r:id="rId4"/>
    <p:sldMasterId id="2147483729" r:id="rId5"/>
    <p:sldMasterId id="2147483743" r:id="rId6"/>
    <p:sldMasterId id="2147483672" r:id="rId7"/>
    <p:sldMasterId id="2147483662" r:id="rId8"/>
  </p:sldMasterIdLst>
  <p:notesMasterIdLst>
    <p:notesMasterId r:id="rId67"/>
  </p:notesMasterIdLst>
  <p:sldIdLst>
    <p:sldId id="10377" r:id="rId9"/>
    <p:sldId id="2147469087" r:id="rId10"/>
    <p:sldId id="10351" r:id="rId11"/>
    <p:sldId id="10346" r:id="rId12"/>
    <p:sldId id="748" r:id="rId13"/>
    <p:sldId id="407" r:id="rId14"/>
    <p:sldId id="10355" r:id="rId15"/>
    <p:sldId id="408" r:id="rId16"/>
    <p:sldId id="260" r:id="rId17"/>
    <p:sldId id="696" r:id="rId18"/>
    <p:sldId id="698" r:id="rId19"/>
    <p:sldId id="699" r:id="rId20"/>
    <p:sldId id="10382" r:id="rId21"/>
    <p:sldId id="257" r:id="rId22"/>
    <p:sldId id="2147469090" r:id="rId23"/>
    <p:sldId id="262" r:id="rId24"/>
    <p:sldId id="263" r:id="rId25"/>
    <p:sldId id="264" r:id="rId26"/>
    <p:sldId id="265" r:id="rId27"/>
    <p:sldId id="2147469092" r:id="rId28"/>
    <p:sldId id="2147469091" r:id="rId29"/>
    <p:sldId id="274" r:id="rId30"/>
    <p:sldId id="268" r:id="rId31"/>
    <p:sldId id="269" r:id="rId32"/>
    <p:sldId id="270" r:id="rId33"/>
    <p:sldId id="272" r:id="rId34"/>
    <p:sldId id="273" r:id="rId35"/>
    <p:sldId id="32818" r:id="rId36"/>
    <p:sldId id="2147469086" r:id="rId37"/>
    <p:sldId id="10388" r:id="rId38"/>
    <p:sldId id="2147469088" r:id="rId39"/>
    <p:sldId id="10387" r:id="rId40"/>
    <p:sldId id="259" r:id="rId41"/>
    <p:sldId id="10389" r:id="rId42"/>
    <p:sldId id="10386" r:id="rId43"/>
    <p:sldId id="311" r:id="rId44"/>
    <p:sldId id="10381" r:id="rId45"/>
    <p:sldId id="10391" r:id="rId46"/>
    <p:sldId id="721" r:id="rId47"/>
    <p:sldId id="10369" r:id="rId48"/>
    <p:sldId id="9180" r:id="rId49"/>
    <p:sldId id="657" r:id="rId50"/>
    <p:sldId id="644" r:id="rId51"/>
    <p:sldId id="745" r:id="rId52"/>
    <p:sldId id="752" r:id="rId53"/>
    <p:sldId id="10401" r:id="rId54"/>
    <p:sldId id="367" r:id="rId55"/>
    <p:sldId id="746" r:id="rId56"/>
    <p:sldId id="10384" r:id="rId57"/>
    <p:sldId id="10356" r:id="rId58"/>
    <p:sldId id="736" r:id="rId59"/>
    <p:sldId id="713" r:id="rId60"/>
    <p:sldId id="714" r:id="rId61"/>
    <p:sldId id="729" r:id="rId62"/>
    <p:sldId id="728" r:id="rId63"/>
    <p:sldId id="10352" r:id="rId64"/>
    <p:sldId id="10380" r:id="rId65"/>
    <p:sldId id="261"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ai Cheng Alison Loh" initials="AL" lastIdx="1" clrIdx="0">
    <p:extLst>
      <p:ext uri="{19B8F6BF-5375-455C-9EA6-DF929625EA0E}">
        <p15:presenceInfo xmlns:p15="http://schemas.microsoft.com/office/powerpoint/2012/main" userId="Wai Cheng Alison Lo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AA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03C019-0813-4E4B-BFC0-E3216762D6DF}" v="386" dt="2023-11-03T09:40:42.537"/>
    <p1510:client id="{C6A24912-C527-4F5D-AA17-806F8C90BC53}" v="11" dt="2023-11-03T09:28:54.725"/>
  </p1510:revLst>
</p1510:revInfo>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92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5" Type="http://schemas.openxmlformats.org/officeDocument/2006/relationships/slideMaster" Target="slideMasters/slideMaster2.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notesMaster" Target="notesMasters/notesMaster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 Type="http://schemas.openxmlformats.org/officeDocument/2006/relationships/slideMaster" Target="slideMasters/slideMaster4.xml"/><Relationship Id="rId7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92D001-238B-41EE-AA4C-E6B867BF222E}" type="datetimeFigureOut">
              <a:rPr lang="en-US" smtClean="0"/>
              <a:t>11/3/2023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4573BE-2C08-447B-A986-156475988718}" type="slidenum">
              <a:rPr lang="en-US" smtClean="0"/>
              <a:t>‹#›</a:t>
            </a:fld>
            <a:endParaRPr lang="en-US"/>
          </a:p>
        </p:txBody>
      </p:sp>
    </p:spTree>
    <p:extLst>
      <p:ext uri="{BB962C8B-B14F-4D97-AF65-F5344CB8AC3E}">
        <p14:creationId xmlns:p14="http://schemas.microsoft.com/office/powerpoint/2010/main" val="13823761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codeofconduct.cat.com/en/code-of-conduct/code-of-conduct-languages.html"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2023.11.03</a:t>
            </a:r>
            <a:endParaRPr lang="en-SG" dirty="0"/>
          </a:p>
        </p:txBody>
      </p:sp>
      <p:sp>
        <p:nvSpPr>
          <p:cNvPr id="4" name="Slide Number Placeholder 3"/>
          <p:cNvSpPr>
            <a:spLocks noGrp="1"/>
          </p:cNvSpPr>
          <p:nvPr>
            <p:ph type="sldNum" sz="quarter" idx="5"/>
          </p:nvPr>
        </p:nvSpPr>
        <p:spPr/>
        <p:txBody>
          <a:bodyPr/>
          <a:lstStyle/>
          <a:p>
            <a:fld id="{B84573BE-2C08-447B-A986-156475988718}" type="slidenum">
              <a:rPr lang="en-US" smtClean="0"/>
              <a:t>1</a:t>
            </a:fld>
            <a:endParaRPr lang="en-US"/>
          </a:p>
        </p:txBody>
      </p:sp>
    </p:spTree>
    <p:extLst>
      <p:ext uri="{BB962C8B-B14F-4D97-AF65-F5344CB8AC3E}">
        <p14:creationId xmlns:p14="http://schemas.microsoft.com/office/powerpoint/2010/main" val="10457353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Energy and Transportation segment is a diverse portfolio delivering solutions for our customers’ growing energy and transportation needs. ​Through our diverse brands including Cat, Solar Turbines, Progress Rail, MWM, Perkins and FG Wilson, we support customers in industries like:​</a:t>
            </a:r>
          </a:p>
          <a:p>
            <a:endParaRPr lang="en-US"/>
          </a:p>
          <a:p>
            <a:r>
              <a:rPr lang="en-US"/>
              <a:t>Marine: Our engines power fishing vessels, cargo ships, tugboats, cruise ships, recreational and yacht vessels and so much more. By combining our power systems with our technology-enabled solutions, we’re able to keep vessels running safely, efficiently and profitably.​</a:t>
            </a:r>
          </a:p>
          <a:p>
            <a:endParaRPr lang="en-US"/>
          </a:p>
          <a:p>
            <a:r>
              <a:rPr lang="en-US"/>
              <a:t>Oil &amp; Gas: Our product and service offerings support gas compression, land and offshore drilling and production and well services. Combining the best equipment, technology and services results in more productivity, improved safety and increased sustainability. ​</a:t>
            </a:r>
          </a:p>
          <a:p>
            <a:endParaRPr lang="en-US"/>
          </a:p>
          <a:p>
            <a:r>
              <a:rPr lang="en-US"/>
              <a:t>Power Generation: We began producing generator sets more than 80 years ago. Diesel and natural gas engines provide prime power for electric utilities, combined heat and power for industrial customers, rental power for temporary power needs and critical standby power for hospitals, data centers and other businesses that can’t afford to be without.​</a:t>
            </a:r>
          </a:p>
          <a:p>
            <a:endParaRPr lang="en-US"/>
          </a:p>
          <a:p>
            <a:r>
              <a:rPr lang="en-US"/>
              <a:t>​</a:t>
            </a:r>
          </a:p>
          <a:p>
            <a:endParaRPr lang="en-US"/>
          </a:p>
          <a:p>
            <a:r>
              <a:rPr lang="en-US"/>
              <a:t>Rail: Through our Progress Rail subsidiary, we provide rolling stock and infrastructure solutions and technologies for the global rail industry. Solutions include locomotives, railcars, engines, technologies, trackwork, fasteners, signaling, rail welding, repair services, aftermarket parts support and recycling operations.​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9D1836-8BF6-6343-BE7E-C64719687D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57760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SD&amp;D supports our customers with a comprehensive portfolio of parts and services, including rental. We partner with the Cat Dealer Network to deliver a superior customer experience and realize our shared goals for growth and success. SD&amp;D includes the following functions:​</a:t>
            </a:r>
          </a:p>
          <a:p>
            <a:endParaRPr lang="en-US"/>
          </a:p>
          <a:p>
            <a:r>
              <a:rPr lang="en-US"/>
              <a:t>The Distribution Services Divisions (DSDs) drive alignment with the dealer network to ensure our distribution channel remains a competitive differentiator. ​</a:t>
            </a:r>
          </a:p>
          <a:p>
            <a:r>
              <a:rPr lang="en-US"/>
              <a:t>The Global Rental &amp; Used Equipment Services team delivers world-class rental and used equipment to enable customer success​</a:t>
            </a:r>
          </a:p>
          <a:p>
            <a:r>
              <a:rPr lang="en-US"/>
              <a:t>The Global Service team enables dealer service technicians in support of customers. ​</a:t>
            </a:r>
          </a:p>
          <a:p>
            <a:r>
              <a:rPr lang="en-US"/>
              <a:t>The Global Marketing &amp; Brand team works with the segments to deliver consistent and compelling customer engagement by elevating our brand.​</a:t>
            </a:r>
          </a:p>
          <a:p>
            <a:r>
              <a:rPr lang="en-US"/>
              <a:t>Cat Digital delivers industry-leading digital solutions in support of profitable growth for Caterpillar, dealers and our end customers.​</a:t>
            </a:r>
          </a:p>
          <a:p>
            <a:r>
              <a:rPr lang="en-US"/>
              <a:t>Product Support &amp; Logistics Division manages all inbound and outbound logistics, the global parts distribution network and end-to-end responsibility for wear and maintenance components.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9D1836-8BF6-6343-BE7E-C64719687D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00666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Arial" panose="020B0604020202020204" pitchFamily="34" charset="0"/>
              </a:rPr>
              <a:t>For more than 40 years, Cat Financial has provided a wide range of financing solutions</a:t>
            </a:r>
            <a:r>
              <a:rPr lang="en-US" sz="1800" b="1" i="0" u="none" strike="noStrike">
                <a:solidFill>
                  <a:srgbClr val="000000"/>
                </a:solidFill>
                <a:effectLst/>
                <a:latin typeface="Arial" panose="020B0604020202020204" pitchFamily="34" charset="0"/>
              </a:rPr>
              <a:t> </a:t>
            </a:r>
            <a:r>
              <a:rPr lang="en-US" sz="1800" b="0" i="0" u="none" strike="noStrike">
                <a:solidFill>
                  <a:srgbClr val="000000"/>
                </a:solidFill>
                <a:effectLst/>
                <a:latin typeface="Arial" panose="020B0604020202020204" pitchFamily="34" charset="0"/>
              </a:rPr>
              <a:t>to customers and Cat® dealers for machines, engines, Solar® gas turbines,</a:t>
            </a:r>
            <a:r>
              <a:rPr lang="en-US" sz="1800" b="1" i="0" u="none" strike="noStrike">
                <a:solidFill>
                  <a:srgbClr val="000000"/>
                </a:solidFill>
                <a:effectLst/>
                <a:latin typeface="Arial" panose="020B0604020202020204" pitchFamily="34" charset="0"/>
              </a:rPr>
              <a:t> </a:t>
            </a:r>
            <a:r>
              <a:rPr lang="en-US" sz="1800" b="0" i="0" u="none" strike="noStrike">
                <a:solidFill>
                  <a:srgbClr val="000000"/>
                </a:solidFill>
                <a:effectLst/>
                <a:latin typeface="Arial" panose="020B0604020202020204" pitchFamily="34" charset="0"/>
              </a:rPr>
              <a:t>genuine Cat parts and services. Headquartered</a:t>
            </a:r>
            <a:r>
              <a:rPr lang="en-US" sz="1800" b="1" i="0" u="none" strike="noStrike">
                <a:solidFill>
                  <a:srgbClr val="000000"/>
                </a:solidFill>
                <a:effectLst/>
                <a:latin typeface="Arial" panose="020B0604020202020204" pitchFamily="34" charset="0"/>
              </a:rPr>
              <a:t> </a:t>
            </a:r>
            <a:r>
              <a:rPr lang="en-US" sz="1800" b="0" i="0" u="none" strike="noStrike">
                <a:solidFill>
                  <a:srgbClr val="000000"/>
                </a:solidFill>
                <a:effectLst/>
                <a:latin typeface="Arial" panose="020B0604020202020204" pitchFamily="34" charset="0"/>
              </a:rPr>
              <a:t>in Nashville, Tennessee, Cat Financial serves customers globally with offices and subsidiaries located throughout North and South America, Asia, Australia, Europe and Africa. Visit cat.com to learn more about Cat Financial. </a:t>
            </a:r>
            <a:r>
              <a:rPr lang="en-US" sz="1800" b="0" i="0">
                <a:solidFill>
                  <a:srgbClr val="000000"/>
                </a:solidFill>
                <a:effectLst/>
                <a:latin typeface="Arial" panose="020B0604020202020204" pitchFamily="34" charset="0"/>
              </a:rPr>
              <a:t>​</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9D1836-8BF6-6343-BE7E-C64719687D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57837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9D1836-8BF6-6343-BE7E-C64719687D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70114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Arial" panose="020B0604020202020204" pitchFamily="34" charset="0"/>
              </a:rPr>
              <a:t>Caterpillar’s global dealer network provide expert service and knowledgeable advice. </a:t>
            </a:r>
            <a:r>
              <a:rPr lang="en-US" sz="1800" b="0" i="0" u="none" strike="noStrike">
                <a:solidFill>
                  <a:srgbClr val="000000"/>
                </a:solidFill>
                <a:effectLst/>
                <a:latin typeface="Open Sans" panose="020B0606030504020204" pitchFamily="34" charset="0"/>
              </a:rPr>
              <a:t>Cat dealers are locally operated, independent businesses. Many customer-dealer relationship go back generations. Cat dealers deliver a superior customer experience throughout the entire equipment lifecycle – from the initial purchase, parts and service, advice and support – as well as rental and used equipment.</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9D1836-8BF6-6343-BE7E-C64719687D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3307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a:r>
          </a:p>
          <a:p>
            <a:endParaRPr lang="en-US"/>
          </a:p>
          <a:p>
            <a:r>
              <a:rPr lang="en-US"/>
              <a:t>Caterpillar suppliers are a valuable contributor to our extended value chain and an essential link to deliver on our commitment to quality. From product creation to product support, we rely on our suppliers for our mutual success in all aspects of the Caterpillar business model.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9D1836-8BF6-6343-BE7E-C64719687D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52217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Caterpillar has a long-standing commitment to sustainability, one of our five Values in Action and a strategic area of focus. It is part of who we are and what we do. We have a legacy of providing products and services that continually improve the quality of life and the environment by fulfilling society’s need for infrastructure including shelter, clean water, transportation and reliable energy – in a sustainable way.​</a:t>
            </a:r>
          </a:p>
          <a:p>
            <a:endParaRPr lang="en-US"/>
          </a:p>
          <a:p>
            <a:r>
              <a:rPr lang="en-US"/>
              <a:t>​We are committed to further reducing Caterpillar’s greenhouse gas emissions while helping our customers meet their climate-related objectives. We are supporting our customers during the energy transition to a lower-carbon future through investments in new products, technologies and services.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9D1836-8BF6-6343-BE7E-C64719687D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61175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Arial" panose="020B0604020202020204" pitchFamily="34" charset="0"/>
              </a:rPr>
              <a:t>Since its founding in 1952, the Caterpillar Foundation has contributed to helping improve the lives of people around the world. As a company, Caterpillar works alongside our dealers and our customers to build the societal infrastructure needed to make the world run. As a Foundation, we focus on the complementary human, natural and basic services infrastructure needed for individuals to thrive and communities to be resilient.</a:t>
            </a:r>
            <a:r>
              <a:rPr lang="en-US" sz="1800" b="0" i="0">
                <a:solidFill>
                  <a:srgbClr val="000000"/>
                </a:solidFill>
                <a:effectLst/>
                <a:latin typeface="Arial" panose="020B0604020202020204" pitchFamily="34" charset="0"/>
              </a:rPr>
              <a:t>​</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9D1836-8BF6-6343-BE7E-C64719687D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80779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SG" sz="1000"/>
              <a:t>Updated – 2023.10.26</a:t>
            </a:r>
          </a:p>
          <a:p>
            <a:r>
              <a:rPr lang="en-SG" sz="1000"/>
              <a:t>Caterpillar is the world’s leading manufacturer of construction and mining equipment, diesel and natural gas engines, industrial gas turbines and diesel-electric locomotives. The company principally operates through its three primary segments - Construction Industries, Resource Industries and Energy &amp; Transportation - and also provides financing and related services through its Financial Products segment. Caterpillar is also a leading U.S. exporter. Through a global network of independent dealers and direct sales of certain products, Caterpillar builds long-term relationships with customers around the world. Currently, we have six operating segments, of which four are reportable segments and are described below. </a:t>
            </a:r>
          </a:p>
          <a:p>
            <a:endParaRPr lang="en-SG" sz="1000"/>
          </a:p>
          <a:p>
            <a:r>
              <a:rPr lang="en-SG" sz="1000"/>
              <a:t>Categories of Business Organization </a:t>
            </a:r>
          </a:p>
          <a:p>
            <a:r>
              <a:rPr lang="en-SG" sz="1000"/>
              <a:t>1. Machinery, Energy &amp; Transportation — Represents the aggregate total of Construction Industries, Resource Industries, Energy &amp; Transportation and All Other operating segments and related corporate items and eliminations. </a:t>
            </a:r>
          </a:p>
          <a:p>
            <a:r>
              <a:rPr lang="en-SG" sz="1000"/>
              <a:t>2. Financial Products — Primarily includes the company’s Financial Products Segment. This category includes Caterpillar Financial Services Corporation (Cat Financial), Caterpillar Insurance Holdings Inc. (Insurance Services) and their respective subsidiaries.</a:t>
            </a:r>
          </a:p>
          <a:p>
            <a:endParaRPr lang="en-US" sz="1000"/>
          </a:p>
          <a:p>
            <a:r>
              <a:rPr lang="en-SG" sz="1000"/>
              <a:t>Construction Industries: Our Construction Industries segment is primarily responsible for supporting customers using machinery in infrastructure, forestry and building construction. The majority of machine sales in this segment are made in the heavy and general construction, rental, quarry and aggregates markets and mining. </a:t>
            </a:r>
          </a:p>
          <a:p>
            <a:endParaRPr lang="en-US" sz="1000"/>
          </a:p>
          <a:p>
            <a:r>
              <a:rPr lang="en-SG" sz="1000"/>
              <a:t>Resource Industries The Resource Industries segment is primarily responsible for supporting customers using machinery in mining, quarry and aggregates, heavy construction, waste and material handling applications. Caterpillar offers a broad product range and services to deliver comprehensive solutions for our mining customers. We manufacture high productivity equipment for both surface and underground mining operations around the world. Our equipment is used to extract and haul copper, iron ore, coal, oil sands, aggregates, gold and other minerals and ores. In addition to equipment, Resource Industries also develops and sells technology products and services to provide customers fleet management systems, equipment management analytics and autonomous machine capabilities. </a:t>
            </a:r>
          </a:p>
          <a:p>
            <a:endParaRPr lang="en-US" sz="1000"/>
          </a:p>
          <a:p>
            <a:r>
              <a:rPr lang="en-SG" sz="1000"/>
              <a:t>Energy &amp; Transportation Our Energy &amp; Transportation segment supports customers in oil and gas, power generation, marine, rail and industrial applications, including Cat® machines. The product and services portfolio includes reciprocating engines, generator sets, marine propulsion systems, gas turbines and turbine-related services, the remanufacturing of Caterpillar engines and components and remanufacturing services for other companies, diesel-electric locomotives and other rail-related products and services and product support of on-highway vocational trucks for North America.</a:t>
            </a:r>
          </a:p>
          <a:p>
            <a:endParaRPr lang="en-US" sz="1000"/>
          </a:p>
          <a:p>
            <a:r>
              <a:rPr lang="en-SG" sz="1000"/>
              <a:t>Financial Products Segment The business of our Financial Products segment is primarily conducted by Cat Financial, a wholly owned finance subsidiary of Caterpillar. Cat </a:t>
            </a:r>
            <a:r>
              <a:rPr lang="en-SG" sz="1000" err="1"/>
              <a:t>Financial’s</a:t>
            </a:r>
            <a:r>
              <a:rPr lang="en-SG" sz="1000"/>
              <a:t> primary business is to provide retail and wholesale financing alternatives for Caterpillar products to customers and dealers around the world. Retail financing is primarily comprised of the financing of Caterpillar equipment, machinery and engines. Cat Financial also provides financing for vehicles, power generation facilities and marine vessels that, in most cases, incorporate Caterpillar products. In addition to retail financing, Cat Financial provides wholesale financing to Caterpillar dealers and purchases short-term trade receivables from Caterpillar and its subsidiaries. The various financing plans offered by Cat Financial are primarily designed to increase the opportunity for sales of Caterpillar products and generate financing income for Cat Financial. A significant portion of Cat </a:t>
            </a:r>
            <a:r>
              <a:rPr lang="en-SG" sz="1000" err="1"/>
              <a:t>Financial’s</a:t>
            </a:r>
            <a:r>
              <a:rPr lang="en-SG" sz="1000"/>
              <a:t> activity is conducted in North America, with additional offices and subsidiaries in Latin America, Asia/Pacific, Europe, Africa and Middle East.</a:t>
            </a:r>
          </a:p>
          <a:p>
            <a:endParaRPr lang="en-US" sz="1000"/>
          </a:p>
          <a:p>
            <a:endParaRPr lang="en-US" sz="1000"/>
          </a:p>
          <a:p>
            <a:endParaRPr lang="en-SG" sz="100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E08204-E507-4A8C-B4B6-33EA3B67EB49}"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78764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5"/>
          </p:nvPr>
        </p:nvSpPr>
        <p:spPr/>
        <p:txBody>
          <a:bodyPr/>
          <a:lstStyle/>
          <a:p>
            <a:fld id="{B84573BE-2C08-447B-A986-156475988718}" type="slidenum">
              <a:rPr lang="en-US" smtClean="0"/>
              <a:t>29</a:t>
            </a:fld>
            <a:endParaRPr lang="en-US"/>
          </a:p>
        </p:txBody>
      </p:sp>
    </p:spTree>
    <p:extLst>
      <p:ext uri="{BB962C8B-B14F-4D97-AF65-F5344CB8AC3E}">
        <p14:creationId xmlns:p14="http://schemas.microsoft.com/office/powerpoint/2010/main" val="2002864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5"/>
          </p:nvPr>
        </p:nvSpPr>
        <p:spPr/>
        <p:txBody>
          <a:bodyPr/>
          <a:lstStyle/>
          <a:p>
            <a:fld id="{B84573BE-2C08-447B-A986-156475988718}" type="slidenum">
              <a:rPr lang="en-US" smtClean="0"/>
              <a:t>3</a:t>
            </a:fld>
            <a:endParaRPr lang="en-US"/>
          </a:p>
        </p:txBody>
      </p:sp>
    </p:spTree>
    <p:extLst>
      <p:ext uri="{BB962C8B-B14F-4D97-AF65-F5344CB8AC3E}">
        <p14:creationId xmlns:p14="http://schemas.microsoft.com/office/powerpoint/2010/main" val="2610013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a:solidFill>
                  <a:srgbClr val="000000"/>
                </a:solidFill>
                <a:effectLst/>
                <a:latin typeface="Arial" panose="020B0604020202020204" pitchFamily="34" charset="0"/>
              </a:rPr>
              <a:t>Our company strategy reflects our legacy and our continuing commitment to meet the needs of our customers and the communities in which we live and work. </a:t>
            </a:r>
            <a:r>
              <a:rPr lang="en-US" sz="1800" b="0" i="0">
                <a:solidFill>
                  <a:srgbClr val="444444"/>
                </a:solidFill>
                <a:effectLst/>
                <a:latin typeface="Arial" panose="020B0604020202020204" pitchFamily="34" charset="0"/>
              </a:rPr>
              <a:t>​</a:t>
            </a:r>
            <a:endParaRPr lang="en-US" b="0" i="0">
              <a:solidFill>
                <a:srgbClr val="444444"/>
              </a:solidFill>
              <a:effectLst/>
              <a:latin typeface="Calibri" panose="020F0502020204030204" pitchFamily="34" charset="0"/>
            </a:endParaRPr>
          </a:p>
          <a:p>
            <a:pPr algn="l" rtl="0" fontAlgn="base"/>
            <a:r>
              <a:rPr lang="en-US" sz="1800" b="0" i="0">
                <a:solidFill>
                  <a:srgbClr val="444444"/>
                </a:solidFill>
                <a:effectLst/>
                <a:latin typeface="Arial" panose="020B060402020202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Arial" panose="020B0604020202020204" pitchFamily="34" charset="0"/>
              </a:rPr>
              <a:t>United by our Values, Caterpillar employees around the world share a focused view of our business through the Operating &amp; Execution Model, through which we are making strategic choices today to create profitable growth for tomorrow. </a:t>
            </a:r>
            <a:r>
              <a:rPr lang="en-US" sz="1800" b="0" i="0">
                <a:solidFill>
                  <a:srgbClr val="444444"/>
                </a:solidFill>
                <a:effectLst/>
                <a:latin typeface="Arial" panose="020B0604020202020204" pitchFamily="34" charset="0"/>
              </a:rPr>
              <a:t>​</a:t>
            </a:r>
            <a:endParaRPr lang="en-US" b="0" i="0">
              <a:solidFill>
                <a:srgbClr val="444444"/>
              </a:solidFill>
              <a:effectLst/>
              <a:latin typeface="Calibri" panose="020F0502020204030204" pitchFamily="34" charset="0"/>
            </a:endParaRPr>
          </a:p>
          <a:p>
            <a:pPr algn="l" rtl="0" fontAlgn="base"/>
            <a:r>
              <a:rPr lang="en-US" sz="1800" b="0" i="0">
                <a:solidFill>
                  <a:srgbClr val="444444"/>
                </a:solidFill>
                <a:effectLst/>
                <a:latin typeface="Arial" panose="020B060402020202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Arial" panose="020B0604020202020204" pitchFamily="34" charset="0"/>
              </a:rPr>
              <a:t>Together, with our partners, we are providing the solutions that help our customers build a better, more sustainable world.</a:t>
            </a:r>
            <a:r>
              <a:rPr lang="en-US" sz="1800" b="0" i="0">
                <a:solidFill>
                  <a:srgbClr val="444444"/>
                </a:solidFill>
                <a:effectLst/>
                <a:latin typeface="Arial" panose="020B0604020202020204" pitchFamily="34" charset="0"/>
              </a:rPr>
              <a:t>​</a:t>
            </a:r>
            <a:endParaRPr lang="en-US" b="0" i="0">
              <a:solidFill>
                <a:srgbClr val="444444"/>
              </a:solidFill>
              <a:effectLst/>
              <a:latin typeface="Calibri" panose="020F0502020204030204" pitchFamily="34" charset="0"/>
            </a:endParaRPr>
          </a:p>
          <a:p>
            <a:pPr algn="l" rtl="0" fontAlgn="base"/>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9D1836-8BF6-6343-BE7E-C64719687D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40998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a:solidFill>
                  <a:srgbClr val="000000"/>
                </a:solidFill>
                <a:effectLst/>
                <a:latin typeface="UniversLTW01-67BoldCn"/>
              </a:rPr>
              <a:t>OPERATING &amp; EXECUTION MODEL</a:t>
            </a:r>
            <a:r>
              <a:rPr lang="en-US" sz="1800" b="0" i="0">
                <a:solidFill>
                  <a:srgbClr val="444444"/>
                </a:solidFill>
                <a:effectLst/>
                <a:latin typeface="UniversLTW01-67BoldCn"/>
              </a:rPr>
              <a:t>​</a:t>
            </a:r>
            <a:endParaRPr lang="en-US" b="0" i="0">
              <a:solidFill>
                <a:srgbClr val="444444"/>
              </a:solidFill>
              <a:effectLst/>
              <a:latin typeface="Calibri" panose="020F0502020204030204" pitchFamily="34" charset="0"/>
            </a:endParaRPr>
          </a:p>
          <a:p>
            <a:pPr algn="l" rtl="0" fontAlgn="base"/>
            <a:r>
              <a:rPr lang="en-US" sz="1800" b="1" i="0" u="none" strike="noStrike">
                <a:solidFill>
                  <a:srgbClr val="000000"/>
                </a:solidFill>
                <a:effectLst/>
                <a:latin typeface="Arial" panose="020B0604020202020204" pitchFamily="34" charset="0"/>
              </a:rPr>
              <a:t>Growing our business profitably.</a:t>
            </a:r>
            <a:r>
              <a:rPr lang="en-US" sz="1800" b="0" i="0">
                <a:solidFill>
                  <a:srgbClr val="444444"/>
                </a:solidFill>
                <a:effectLst/>
                <a:latin typeface="Arial" panose="020B060402020202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Arial" panose="020B0604020202020204" pitchFamily="34" charset="0"/>
              </a:rPr>
              <a:t>At Caterpillar, our goal isn’t to simply grow the business. Our enterprise strategy for profitable growth means investing in areas with the most potential to create value.</a:t>
            </a:r>
            <a:r>
              <a:rPr lang="en-US" sz="1800" b="0" i="0">
                <a:solidFill>
                  <a:srgbClr val="444444"/>
                </a:solidFill>
                <a:effectLst/>
                <a:latin typeface="Arial" panose="020B060402020202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Arial" panose="020B0604020202020204" pitchFamily="34" charset="0"/>
              </a:rPr>
              <a:t>To accomplish this, we use the Operating &amp; Execution (O&amp;E) Model. It helps us identify whether individual areas of our business are creating or consuming value. We use facts and data to understand which industries are most attractive and what it would take to win. We then implement strategies to improve our competitive position in profitable businesses and allocate resources to areas that have the best potential for future growth. </a:t>
            </a:r>
            <a:r>
              <a:rPr lang="en-US" sz="1800" b="0" i="0">
                <a:solidFill>
                  <a:srgbClr val="444444"/>
                </a:solidFill>
                <a:effectLst/>
                <a:latin typeface="Arial" panose="020B0604020202020204" pitchFamily="34" charset="0"/>
              </a:rPr>
              <a:t>​</a:t>
            </a:r>
            <a:endParaRPr lang="en-US" b="0" i="0">
              <a:solidFill>
                <a:srgbClr val="444444"/>
              </a:solidFill>
              <a:effectLst/>
              <a:latin typeface="Calibri" panose="020F0502020204030204" pitchFamily="34" charset="0"/>
            </a:endParaRPr>
          </a:p>
          <a:p>
            <a:pPr algn="l" rtl="0" fontAlgn="base"/>
            <a:r>
              <a:rPr lang="en-US" sz="1800" b="0" i="0">
                <a:solidFill>
                  <a:srgbClr val="444444"/>
                </a:solidFill>
                <a:effectLst/>
                <a:latin typeface="UniversLTW01-67BoldCn"/>
              </a:rPr>
              <a:t>​</a:t>
            </a:r>
            <a:endParaRPr lang="en-US" b="0" i="0">
              <a:solidFill>
                <a:srgbClr val="444444"/>
              </a:solidFill>
              <a:effectLst/>
              <a:latin typeface="Calibri" panose="020F0502020204030204" pitchFamily="34" charset="0"/>
            </a:endParaRPr>
          </a:p>
          <a:p>
            <a:pPr algn="l" rtl="0" fontAlgn="base"/>
            <a:r>
              <a:rPr lang="en-US" sz="1800" b="0" i="0">
                <a:solidFill>
                  <a:srgbClr val="444444"/>
                </a:solidFill>
                <a:effectLst/>
                <a:latin typeface="UniversLTW01-67BoldCn"/>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UniversLTW01-67BoldCn"/>
              </a:rPr>
              <a:t>OUR VALUES IN ACTION</a:t>
            </a:r>
            <a:r>
              <a:rPr lang="en-US" sz="1800" b="0" i="0">
                <a:solidFill>
                  <a:srgbClr val="444444"/>
                </a:solidFill>
                <a:effectLst/>
                <a:latin typeface="UniversLTW01-67BoldCn"/>
              </a:rPr>
              <a:t>​</a:t>
            </a:r>
            <a:endParaRPr lang="en-US" b="0" i="0">
              <a:solidFill>
                <a:srgbClr val="444444"/>
              </a:solidFill>
              <a:effectLst/>
              <a:latin typeface="Calibri" panose="020F0502020204030204" pitchFamily="34" charset="0"/>
            </a:endParaRPr>
          </a:p>
          <a:p>
            <a:pPr algn="l" rtl="0" fontAlgn="base"/>
            <a:r>
              <a:rPr lang="en-US" sz="1800" b="1" i="0" u="none" strike="noStrike">
                <a:solidFill>
                  <a:srgbClr val="000000"/>
                </a:solidFill>
                <a:effectLst/>
                <a:latin typeface="Arial" panose="020B0604020202020204" pitchFamily="34" charset="0"/>
              </a:rPr>
              <a:t>We make our work environment and the world better through our actions.</a:t>
            </a:r>
            <a:r>
              <a:rPr lang="en-US" sz="1800" b="0" i="0">
                <a:solidFill>
                  <a:srgbClr val="444444"/>
                </a:solidFill>
                <a:effectLst/>
                <a:latin typeface="Arial" panose="020B060402020202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Arial" panose="020B0604020202020204" pitchFamily="34" charset="0"/>
              </a:rPr>
              <a:t>Though our business evolves with a changing marketplace, Our Values in Action are timeless, guiding our conduct with customers, partners and one another around the world. Our Values in Action defines what we do and how we do it. Using our Values, we go beyond compliance to create an inclusive work environment where we are proud to belong and can do our best work.</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9D1836-8BF6-6343-BE7E-C64719687D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35687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SG" b="0" i="0">
                <a:solidFill>
                  <a:srgbClr val="000000"/>
                </a:solidFill>
                <a:effectLst/>
                <a:latin typeface="Helvetica Neue"/>
              </a:rPr>
              <a:t>Caterpillar’s purpose is defined as, “We help our customers build a better, more sustainable world.” Every product and service, both present and future, gets us one step closer to fulfilling this purpose.</a:t>
            </a:r>
          </a:p>
          <a:p>
            <a:pPr algn="l">
              <a:buFont typeface="Arial" panose="020B0604020202020204" pitchFamily="34" charset="0"/>
              <a:buChar char="•"/>
            </a:pPr>
            <a:r>
              <a:rPr lang="en-SG" b="0" i="0">
                <a:solidFill>
                  <a:srgbClr val="000000"/>
                </a:solidFill>
                <a:effectLst/>
                <a:latin typeface="Helvetica Neue"/>
              </a:rPr>
              <a:t>Our purpose is a clear statement of why we exist. Through this statement, we align to a fundamental reason for being, compelling us to commit our energies to strategize, focus and execute; it represents our business priorities, the results we deliver to our customers and pride in our work.</a:t>
            </a:r>
          </a:p>
          <a:p>
            <a:pPr algn="l">
              <a:buFont typeface="Arial" panose="020B0604020202020204" pitchFamily="34" charset="0"/>
              <a:buChar char="•"/>
            </a:pPr>
            <a:r>
              <a:rPr lang="en-SG" b="0" i="0">
                <a:solidFill>
                  <a:srgbClr val="000000"/>
                </a:solidFill>
                <a:effectLst/>
                <a:latin typeface="Helvetica Neue"/>
              </a:rPr>
              <a:t>Today, more than ever, Caterpillar is a critical component in many important and ambitious projects worldwide – developing new, sustainable communities; enabling economic growth through infrastructure and energy development; improving standards of living; and developing new technologies to help our customers succeed.</a:t>
            </a:r>
          </a:p>
          <a:p>
            <a:pPr algn="l">
              <a:buFont typeface="Arial" panose="020B0604020202020204" pitchFamily="34" charset="0"/>
              <a:buChar char="•"/>
            </a:pPr>
            <a:r>
              <a:rPr lang="en-SG" b="0" i="0">
                <a:solidFill>
                  <a:srgbClr val="000000"/>
                </a:solidFill>
                <a:effectLst/>
                <a:latin typeface="Helvetica Neue"/>
              </a:rPr>
              <a:t>We remain humble, yet proud, of our commitment to our customers and what our partnerships create in the world.</a:t>
            </a:r>
          </a:p>
          <a:p>
            <a:pPr algn="l">
              <a:buFont typeface="Arial" panose="020B0604020202020204" pitchFamily="34" charset="0"/>
              <a:buChar char="•"/>
            </a:pPr>
            <a:r>
              <a:rPr lang="en-SG" b="0" i="0">
                <a:solidFill>
                  <a:srgbClr val="000000"/>
                </a:solidFill>
                <a:effectLst/>
                <a:latin typeface="Helvetica Neue"/>
              </a:rPr>
              <a:t>Our purpose helps define our solutions to help our customers and the industries they serve – to drive innovation focused on finding tomorrow’s answers, today.</a:t>
            </a:r>
          </a:p>
          <a:p>
            <a:endParaRPr lang="en-SG"/>
          </a:p>
          <a:p>
            <a:r>
              <a:rPr lang="en-SG"/>
              <a:t>https://cawcontent.cat.com/en/2-5-values-strategy/ourstrategy/Purpose.html</a:t>
            </a:r>
          </a:p>
          <a:p>
            <a:endParaRPr lang="en-SG"/>
          </a:p>
        </p:txBody>
      </p:sp>
      <p:sp>
        <p:nvSpPr>
          <p:cNvPr id="4" name="Slide Number Placeholder 3"/>
          <p:cNvSpPr>
            <a:spLocks noGrp="1"/>
          </p:cNvSpPr>
          <p:nvPr>
            <p:ph type="sldNum" sz="quarter" idx="5"/>
          </p:nvPr>
        </p:nvSpPr>
        <p:spPr/>
        <p:txBody>
          <a:bodyPr/>
          <a:lstStyle/>
          <a:p>
            <a:fld id="{B84573BE-2C08-447B-A986-156475988718}" type="slidenum">
              <a:rPr lang="en-US" smtClean="0"/>
              <a:t>34</a:t>
            </a:fld>
            <a:endParaRPr lang="en-US"/>
          </a:p>
        </p:txBody>
      </p:sp>
    </p:spTree>
    <p:extLst>
      <p:ext uri="{BB962C8B-B14F-4D97-AF65-F5344CB8AC3E}">
        <p14:creationId xmlns:p14="http://schemas.microsoft.com/office/powerpoint/2010/main" val="31224336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b="0" i="0">
                <a:solidFill>
                  <a:srgbClr val="000000"/>
                </a:solidFill>
                <a:effectLst/>
                <a:latin typeface="Arial" panose="020B0604020202020204" pitchFamily="34" charset="0"/>
              </a:rPr>
              <a:t>Our Code of Conduct defines those Values in Action -- what we stand for and how we conduct ourselves with our customers, suppliers and one another. Its purpose is not to provide a set of rules that covers every situation or challenge we may face, but to guide us in living those values everyday.  The Code of Conduct explains what Integrity, Excellence, Teamwork, Commitment and Sustainability mean to us and how we use these Values to make sound, ethical decisions.</a:t>
            </a:r>
          </a:p>
          <a:p>
            <a:endParaRPr lang="en-SG" b="0" i="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00000"/>
                </a:solidFill>
                <a:effectLst/>
                <a:latin typeface="Helv"/>
                <a:ea typeface="Calibri" panose="020F0502020204030204" pitchFamily="34" charset="0"/>
                <a:cs typeface="Helv"/>
              </a:rPr>
              <a:t>As employees, we are responsible for bringing Our Values in Action to life. Please take some time to read, understand and embrace our Code of Conduct. It is much more than a compliance document - it is a written expression of our culture. Lead by example, our Values must always drive our behavior and each of us has a shared commitment to the highest standards of conduct.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00000"/>
                </a:solidFill>
                <a:effectLst/>
                <a:latin typeface="Helv"/>
                <a:ea typeface="Calibri" panose="020F0502020204030204" pitchFamily="34" charset="0"/>
                <a:cs typeface="Helv"/>
              </a:rPr>
              <a:t>It is the foundation of both our proud legacy and our promise for the future.</a:t>
            </a:r>
            <a:endParaRPr lang="en-SG"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a:p>
            <a:endParaRPr lang="en-US"/>
          </a:p>
          <a:p>
            <a:endParaRPr lang="en-US"/>
          </a:p>
        </p:txBody>
      </p:sp>
      <p:sp>
        <p:nvSpPr>
          <p:cNvPr id="4" name="Slide Number Placeholder 3"/>
          <p:cNvSpPr>
            <a:spLocks noGrp="1"/>
          </p:cNvSpPr>
          <p:nvPr>
            <p:ph type="sldNum" sz="quarter" idx="10"/>
          </p:nvPr>
        </p:nvSpPr>
        <p:spPr/>
        <p:txBody>
          <a:bodyPr/>
          <a:lstStyle/>
          <a:p>
            <a:fld id="{53A0CB80-5621-4784-9FE1-1DB8290EDA7B}" type="slidenum">
              <a:rPr lang="en-US" smtClean="0"/>
              <a:t>36</a:t>
            </a:fld>
            <a:endParaRPr lang="en-US"/>
          </a:p>
        </p:txBody>
      </p:sp>
    </p:spTree>
    <p:extLst>
      <p:ext uri="{BB962C8B-B14F-4D97-AF65-F5344CB8AC3E}">
        <p14:creationId xmlns:p14="http://schemas.microsoft.com/office/powerpoint/2010/main" val="5945589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latin typeface="Arial" panose="020B0604020202020204" pitchFamily="34" charset="0"/>
                <a:cs typeface="Arial" panose="020B0604020202020204" pitchFamily="34" charset="0"/>
              </a:rPr>
              <a:t>How to use – To guide a discussion around specific areas of risk</a:t>
            </a:r>
          </a:p>
          <a:p>
            <a:pPr marL="174708" indent="-174708">
              <a:buFont typeface="Arial" panose="020B0604020202020204" pitchFamily="34" charset="0"/>
              <a:buChar char="•"/>
            </a:pPr>
            <a:r>
              <a:rPr lang="en-US">
                <a:latin typeface="Arial" panose="020B0604020202020204" pitchFamily="34" charset="0"/>
                <a:cs typeface="Arial" panose="020B0604020202020204" pitchFamily="34" charset="0"/>
              </a:rPr>
              <a:t>Provides opportunity to discuss, in detail, specific behaviors that employees should participate in and others that should be avoided </a:t>
            </a:r>
            <a:r>
              <a:rPr lang="en-US" u="sng">
                <a:latin typeface="Arial" panose="020B0604020202020204" pitchFamily="34" charset="0"/>
                <a:cs typeface="Arial" panose="020B0604020202020204" pitchFamily="34" charset="0"/>
              </a:rPr>
              <a:t>(Each of these behaviors is detailed in </a:t>
            </a:r>
            <a:r>
              <a:rPr lang="en-US" u="sng">
                <a:latin typeface="Arial" panose="020B0604020202020204" pitchFamily="34" charset="0"/>
                <a:cs typeface="Arial" panose="020B0604020202020204" pitchFamily="34" charset="0"/>
                <a:hlinkClick r:id="rId3"/>
              </a:rPr>
              <a:t>Our Values in Action – Caterpillar’s Code of Conduct</a:t>
            </a:r>
            <a:r>
              <a:rPr lang="en-US">
                <a:latin typeface="Arial" panose="020B0604020202020204" pitchFamily="34" charset="0"/>
                <a:cs typeface="Arial" panose="020B0604020202020204" pitchFamily="34" charset="0"/>
              </a:rPr>
              <a:t>)</a:t>
            </a:r>
          </a:p>
          <a:p>
            <a:pPr marL="174708" indent="-174708">
              <a:buFont typeface="Arial" panose="020B0604020202020204" pitchFamily="34" charset="0"/>
              <a:buChar char="•"/>
            </a:pPr>
            <a:r>
              <a:rPr lang="en-US">
                <a:latin typeface="Arial" panose="020B0604020202020204" pitchFamily="34" charset="0"/>
                <a:cs typeface="Arial" panose="020B0604020202020204" pitchFamily="34" charset="0"/>
              </a:rPr>
              <a:t>Leverages specific examples of behaviors to support that our reputation is built not only on what we achieve but how we achieve it </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EB3CB09-430C-47D6-A19D-C23C7E5BDE4E}"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0575126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5"/>
          </p:nvPr>
        </p:nvSpPr>
        <p:spPr/>
        <p:txBody>
          <a:bodyPr/>
          <a:lstStyle/>
          <a:p>
            <a:fld id="{B84573BE-2C08-447B-A986-156475988718}" type="slidenum">
              <a:rPr lang="en-US" smtClean="0"/>
              <a:t>46</a:t>
            </a:fld>
            <a:endParaRPr lang="en-US"/>
          </a:p>
        </p:txBody>
      </p:sp>
    </p:spTree>
    <p:extLst>
      <p:ext uri="{BB962C8B-B14F-4D97-AF65-F5344CB8AC3E}">
        <p14:creationId xmlns:p14="http://schemas.microsoft.com/office/powerpoint/2010/main" val="24642657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5"/>
          </p:nvPr>
        </p:nvSpPr>
        <p:spPr/>
        <p:txBody>
          <a:bodyPr/>
          <a:lstStyle/>
          <a:p>
            <a:fld id="{B84573BE-2C08-447B-A986-156475988718}" type="slidenum">
              <a:rPr lang="en-US" smtClean="0"/>
              <a:t>47</a:t>
            </a:fld>
            <a:endParaRPr lang="en-US"/>
          </a:p>
        </p:txBody>
      </p:sp>
    </p:spTree>
    <p:extLst>
      <p:ext uri="{BB962C8B-B14F-4D97-AF65-F5344CB8AC3E}">
        <p14:creationId xmlns:p14="http://schemas.microsoft.com/office/powerpoint/2010/main" val="17470473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2023.10.26 update to include Workday Payroll Help Guide Singapore </a:t>
            </a:r>
            <a:endParaRPr lang="en-SG"/>
          </a:p>
        </p:txBody>
      </p:sp>
      <p:sp>
        <p:nvSpPr>
          <p:cNvPr id="4" name="Slide Number Placeholder 3"/>
          <p:cNvSpPr>
            <a:spLocks noGrp="1"/>
          </p:cNvSpPr>
          <p:nvPr>
            <p:ph type="sldNum" sz="quarter" idx="5"/>
          </p:nvPr>
        </p:nvSpPr>
        <p:spPr/>
        <p:txBody>
          <a:bodyPr/>
          <a:lstStyle/>
          <a:p>
            <a:fld id="{B84573BE-2C08-447B-A986-156475988718}" type="slidenum">
              <a:rPr lang="en-US" smtClean="0"/>
              <a:t>51</a:t>
            </a:fld>
            <a:endParaRPr lang="en-US"/>
          </a:p>
        </p:txBody>
      </p:sp>
    </p:spTree>
    <p:extLst>
      <p:ext uri="{BB962C8B-B14F-4D97-AF65-F5344CB8AC3E}">
        <p14:creationId xmlns:p14="http://schemas.microsoft.com/office/powerpoint/2010/main" val="32455942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Updated 2023.10.26</a:t>
            </a:r>
            <a:endParaRPr lang="en-SG"/>
          </a:p>
        </p:txBody>
      </p:sp>
      <p:sp>
        <p:nvSpPr>
          <p:cNvPr id="4" name="Slide Number Placeholder 3"/>
          <p:cNvSpPr>
            <a:spLocks noGrp="1"/>
          </p:cNvSpPr>
          <p:nvPr>
            <p:ph type="sldNum" sz="quarter" idx="5"/>
          </p:nvPr>
        </p:nvSpPr>
        <p:spPr/>
        <p:txBody>
          <a:bodyPr/>
          <a:lstStyle/>
          <a:p>
            <a:fld id="{B84573BE-2C08-447B-A986-156475988718}" type="slidenum">
              <a:rPr lang="en-US" smtClean="0"/>
              <a:t>54</a:t>
            </a:fld>
            <a:endParaRPr lang="en-US"/>
          </a:p>
        </p:txBody>
      </p:sp>
    </p:spTree>
    <p:extLst>
      <p:ext uri="{BB962C8B-B14F-4D97-AF65-F5344CB8AC3E}">
        <p14:creationId xmlns:p14="http://schemas.microsoft.com/office/powerpoint/2010/main" val="9197295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Updated 2023.10.26</a:t>
            </a:r>
            <a:endParaRPr lang="en-SG"/>
          </a:p>
        </p:txBody>
      </p:sp>
      <p:sp>
        <p:nvSpPr>
          <p:cNvPr id="4" name="Slide Number Placeholder 3"/>
          <p:cNvSpPr>
            <a:spLocks noGrp="1"/>
          </p:cNvSpPr>
          <p:nvPr>
            <p:ph type="sldNum" sz="quarter" idx="5"/>
          </p:nvPr>
        </p:nvSpPr>
        <p:spPr/>
        <p:txBody>
          <a:bodyPr/>
          <a:lstStyle/>
          <a:p>
            <a:fld id="{B84573BE-2C08-447B-A986-156475988718}" type="slidenum">
              <a:rPr lang="en-US" smtClean="0"/>
              <a:t>55</a:t>
            </a:fld>
            <a:endParaRPr lang="en-US"/>
          </a:p>
        </p:txBody>
      </p:sp>
    </p:spTree>
    <p:extLst>
      <p:ext uri="{BB962C8B-B14F-4D97-AF65-F5344CB8AC3E}">
        <p14:creationId xmlns:p14="http://schemas.microsoft.com/office/powerpoint/2010/main" val="3848670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0" u="none" strike="noStrike" kern="1200">
                <a:solidFill>
                  <a:schemeClr val="tx1"/>
                </a:solidFill>
                <a:effectLst/>
                <a:latin typeface="+mn-lt"/>
                <a:ea typeface="+mn-ea"/>
                <a:cs typeface="+mn-cs"/>
              </a:rPr>
              <a:t>Talking points for Be Present slides:</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For all meetings, we ask all participants to be present, today I’d like to call out being present as an action we can all take to drive an inclusive environment:</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Seek the opinions and ideas of others, give everyone a chance to share their thoughts.</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Share your view and experiences openly</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Listen, listen better, don’t be quick to dismiss</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Be a champion for the underrepresented</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This is especially important in today’s context as we seek to do things differently, do things better to achieve our </a:t>
            </a:r>
            <a:r>
              <a:rPr lang="en-US" sz="1200" b="0" i="0" kern="1200">
                <a:solidFill>
                  <a:schemeClr val="tx1"/>
                </a:solidFill>
                <a:effectLst/>
                <a:latin typeface="+mn-lt"/>
                <a:ea typeface="+mn-ea"/>
                <a:cs typeface="+mn-cs"/>
              </a:rPr>
              <a:t>​business goals</a:t>
            </a:r>
          </a:p>
          <a:p>
            <a:pPr rtl="0" fontAlgn="base"/>
            <a:r>
              <a:rPr lang="en-US" sz="1200" b="0" i="0" u="none" strike="noStrike" kern="1200">
                <a:solidFill>
                  <a:schemeClr val="tx1"/>
                </a:solidFill>
                <a:effectLst/>
                <a:latin typeface="+mn-lt"/>
                <a:ea typeface="+mn-ea"/>
                <a:cs typeface="+mn-cs"/>
              </a:rPr>
              <a:t>--</a:t>
            </a:r>
            <a:r>
              <a:rPr lang="en-US" sz="1200" b="0" i="0" kern="120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EB3CB09-430C-47D6-A19D-C23C7E5BDE4E}"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4420887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2023.10.26 Links verified</a:t>
            </a:r>
            <a:endParaRPr lang="en-SG"/>
          </a:p>
        </p:txBody>
      </p:sp>
      <p:sp>
        <p:nvSpPr>
          <p:cNvPr id="4" name="Slide Number Placeholder 3"/>
          <p:cNvSpPr>
            <a:spLocks noGrp="1"/>
          </p:cNvSpPr>
          <p:nvPr>
            <p:ph type="sldNum" sz="quarter" idx="5"/>
          </p:nvPr>
        </p:nvSpPr>
        <p:spPr/>
        <p:txBody>
          <a:bodyPr/>
          <a:lstStyle/>
          <a:p>
            <a:fld id="{B84573BE-2C08-447B-A986-156475988718}" type="slidenum">
              <a:rPr lang="en-US" smtClean="0"/>
              <a:t>56</a:t>
            </a:fld>
            <a:endParaRPr lang="en-US"/>
          </a:p>
        </p:txBody>
      </p:sp>
    </p:spTree>
    <p:extLst>
      <p:ext uri="{BB962C8B-B14F-4D97-AF65-F5344CB8AC3E}">
        <p14:creationId xmlns:p14="http://schemas.microsoft.com/office/powerpoint/2010/main" val="6892828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322263"/>
            <a:ext cx="6197600" cy="3486150"/>
          </a:xfrm>
        </p:spPr>
      </p:sp>
      <p:sp>
        <p:nvSpPr>
          <p:cNvPr id="3" name="Notes Placeholder 2"/>
          <p:cNvSpPr>
            <a:spLocks noGrp="1"/>
          </p:cNvSpPr>
          <p:nvPr>
            <p:ph type="body" idx="1"/>
          </p:nvPr>
        </p:nvSpPr>
        <p:spPr>
          <a:xfrm>
            <a:off x="281353" y="3798277"/>
            <a:ext cx="6553201" cy="4800893"/>
          </a:xfrm>
        </p:spPr>
        <p:txBody>
          <a:bodyPr/>
          <a:lstStyle/>
          <a:p>
            <a:r>
              <a:rPr lang="en-US" sz="1100" b="0" i="0" u="none" strike="noStrike" kern="1200">
                <a:solidFill>
                  <a:schemeClr val="tx1"/>
                </a:solidFill>
                <a:effectLst/>
                <a:latin typeface="Times" charset="0"/>
                <a:ea typeface="MS PGothic" pitchFamily="34" charset="-128"/>
                <a:cs typeface="ＭＳ Ｐゴシック" charset="0"/>
              </a:rPr>
              <a:t>In summary, </a:t>
            </a:r>
          </a:p>
          <a:p>
            <a:endParaRPr lang="en-US" sz="1100" b="0" i="0" u="none" strike="noStrike" kern="1200">
              <a:solidFill>
                <a:schemeClr val="tx1"/>
              </a:solidFill>
              <a:effectLst/>
              <a:latin typeface="Times" charset="0"/>
              <a:ea typeface="MS PGothic" pitchFamily="34" charset="-128"/>
              <a:cs typeface="ＭＳ Ｐゴシック" charset="0"/>
            </a:endParaRPr>
          </a:p>
          <a:p>
            <a:r>
              <a:rPr lang="en-US" sz="1100" b="0" i="0" u="none" strike="noStrike" kern="1200">
                <a:solidFill>
                  <a:schemeClr val="tx1"/>
                </a:solidFill>
                <a:effectLst/>
                <a:latin typeface="Times" charset="0"/>
                <a:ea typeface="MS PGothic" pitchFamily="34" charset="-128"/>
                <a:cs typeface="ＭＳ Ｐゴシック" charset="0"/>
              </a:rPr>
              <a:t>At Caterpillar, we've been in business for nearly 100 years, supporting our customers in developing the world's infrastructure. Building and expanding the Panama Canal and the construction of landmarks like the Hoover Dam and Golden Gate Bridge are just a few examples of how we continue to make sustainable progress </a:t>
            </a:r>
          </a:p>
          <a:p>
            <a:r>
              <a:rPr lang="en-US" sz="1100" b="0" i="0" u="none" strike="noStrike" kern="1200">
                <a:solidFill>
                  <a:schemeClr val="tx1"/>
                </a:solidFill>
                <a:effectLst/>
                <a:latin typeface="Times" charset="0"/>
                <a:ea typeface="MS PGothic" pitchFamily="34" charset="-128"/>
                <a:cs typeface="ＭＳ Ｐゴシック" charset="0"/>
              </a:rPr>
              <a:t>possible.  </a:t>
            </a:r>
          </a:p>
          <a:p>
            <a:r>
              <a:rPr lang="en-US" sz="1100" b="0" i="0" u="none" strike="noStrike" kern="1200">
                <a:solidFill>
                  <a:schemeClr val="tx1"/>
                </a:solidFill>
                <a:effectLst/>
                <a:latin typeface="Times" charset="0"/>
                <a:ea typeface="MS PGothic" pitchFamily="34" charset="-128"/>
                <a:cs typeface="ＭＳ Ｐゴシック" charset="0"/>
              </a:rPr>
              <a:t> </a:t>
            </a:r>
          </a:p>
          <a:p>
            <a:r>
              <a:rPr lang="en-US" sz="1100" b="0" i="0" u="none" strike="noStrike" kern="1200">
                <a:solidFill>
                  <a:schemeClr val="tx1"/>
                </a:solidFill>
                <a:effectLst/>
                <a:latin typeface="Times" charset="0"/>
                <a:ea typeface="MS PGothic" pitchFamily="34" charset="-128"/>
                <a:cs typeface="ＭＳ Ｐゴシック" charset="0"/>
              </a:rPr>
              <a:t>Today, customers turn to Caterpillar to help them develop infrastructure, energy and natural resource assets. With a diverse</a:t>
            </a:r>
            <a:r>
              <a:rPr lang="en-US" sz="1100" b="1" i="0" u="none" strike="noStrike" kern="1200">
                <a:solidFill>
                  <a:schemeClr val="tx1"/>
                </a:solidFill>
                <a:effectLst/>
                <a:latin typeface="Times" charset="0"/>
                <a:ea typeface="MS PGothic" pitchFamily="34" charset="-128"/>
                <a:cs typeface="ＭＳ Ｐゴシック" charset="0"/>
              </a:rPr>
              <a:t> brand </a:t>
            </a:r>
            <a:r>
              <a:rPr lang="en-US" sz="1100" b="0" i="0" u="none" strike="noStrike" kern="1200">
                <a:solidFill>
                  <a:schemeClr val="tx1"/>
                </a:solidFill>
                <a:effectLst/>
                <a:latin typeface="Times" charset="0"/>
                <a:ea typeface="MS PGothic" pitchFamily="34" charset="-128"/>
                <a:cs typeface="ＭＳ Ｐゴシック" charset="0"/>
              </a:rPr>
              <a:t>portfolio, Caterpillar is the world's leading manufacturer of construction and mining equipment, off-highway diesel and natural gas engines, industrial gas turbines and diesel-electric locomotives. </a:t>
            </a:r>
          </a:p>
          <a:p>
            <a:r>
              <a:rPr lang="en-US" sz="1100" b="0" i="0" u="none" strike="noStrike" kern="1200">
                <a:solidFill>
                  <a:schemeClr val="tx1"/>
                </a:solidFill>
                <a:effectLst/>
                <a:latin typeface="Times" charset="0"/>
                <a:ea typeface="MS PGothic" pitchFamily="34" charset="-128"/>
                <a:cs typeface="ＭＳ Ｐゴシック" charset="0"/>
              </a:rPr>
              <a:t> </a:t>
            </a:r>
          </a:p>
          <a:p>
            <a:r>
              <a:rPr lang="en-US" sz="1100" b="0" i="0" u="none" strike="noStrike" kern="1200">
                <a:solidFill>
                  <a:schemeClr val="tx1"/>
                </a:solidFill>
                <a:effectLst/>
                <a:latin typeface="Times" charset="0"/>
                <a:ea typeface="MS PGothic" pitchFamily="34" charset="-128"/>
                <a:cs typeface="ＭＳ Ｐゴシック" charset="0"/>
              </a:rPr>
              <a:t>The company principally operates through its three primary segments:</a:t>
            </a:r>
          </a:p>
          <a:p>
            <a:r>
              <a:rPr lang="en-US" sz="1100" b="1" i="0" u="none" strike="noStrike" kern="1200">
                <a:solidFill>
                  <a:schemeClr val="tx1"/>
                </a:solidFill>
                <a:effectLst/>
                <a:latin typeface="Times" charset="0"/>
                <a:ea typeface="MS PGothic" pitchFamily="34" charset="-128"/>
                <a:cs typeface="ＭＳ Ｐゴシック" charset="0"/>
              </a:rPr>
              <a:t>Construction Industries -- </a:t>
            </a:r>
            <a:r>
              <a:rPr lang="en-US" sz="1100" b="0" i="0" u="none" strike="noStrike" kern="1200">
                <a:solidFill>
                  <a:schemeClr val="tx1"/>
                </a:solidFill>
                <a:effectLst/>
                <a:latin typeface="Times" charset="0"/>
                <a:ea typeface="MS PGothic" pitchFamily="34" charset="-128"/>
                <a:cs typeface="ＭＳ Ｐゴシック" charset="0"/>
              </a:rPr>
              <a:t>Construction Industries is built to support customers using machinery in infrastructure, forestry and building construction applications</a:t>
            </a:r>
          </a:p>
          <a:p>
            <a:r>
              <a:rPr lang="en-US" sz="1100" b="1" i="0" u="none" strike="noStrike" kern="1200">
                <a:solidFill>
                  <a:schemeClr val="tx1"/>
                </a:solidFill>
                <a:effectLst/>
                <a:latin typeface="Times" charset="0"/>
                <a:ea typeface="MS PGothic" pitchFamily="34" charset="-128"/>
                <a:cs typeface="ＭＳ Ｐゴシック" charset="0"/>
              </a:rPr>
              <a:t>Resource Industries –</a:t>
            </a:r>
            <a:r>
              <a:rPr lang="en-US" sz="1100" b="0" i="0" u="none" strike="noStrike" kern="1200">
                <a:solidFill>
                  <a:schemeClr val="tx1"/>
                </a:solidFill>
                <a:effectLst/>
                <a:latin typeface="Times" charset="0"/>
                <a:ea typeface="MS PGothic" pitchFamily="34" charset="-128"/>
                <a:cs typeface="ＭＳ Ｐゴシック" charset="0"/>
              </a:rPr>
              <a:t> Making it possible for customers to mine and harvest resources such as coal, iron ore and lumber profitably and sustainably. </a:t>
            </a:r>
          </a:p>
          <a:p>
            <a:r>
              <a:rPr lang="en-US" sz="1100" b="1" i="0" u="none" strike="noStrike" kern="1200">
                <a:solidFill>
                  <a:schemeClr val="tx1"/>
                </a:solidFill>
                <a:effectLst/>
                <a:latin typeface="Times" charset="0"/>
                <a:ea typeface="MS PGothic" pitchFamily="34" charset="-128"/>
                <a:cs typeface="ＭＳ Ｐゴシック" charset="0"/>
              </a:rPr>
              <a:t>Energy &amp; Transportation—</a:t>
            </a:r>
            <a:r>
              <a:rPr lang="en-US" sz="1100" b="0" i="0" u="none" strike="noStrike" kern="1200">
                <a:solidFill>
                  <a:schemeClr val="tx1"/>
                </a:solidFill>
                <a:effectLst/>
                <a:latin typeface="Times" charset="0"/>
                <a:ea typeface="MS PGothic" pitchFamily="34" charset="-128"/>
                <a:cs typeface="ＭＳ Ｐゴシック" charset="0"/>
              </a:rPr>
              <a:t>From Solar power, creating micro-grid power solutions, generators for supporting natural disasters and rail—this segment is focused on meeting the world's increasing energy and transportation needs.</a:t>
            </a:r>
          </a:p>
          <a:p>
            <a:r>
              <a:rPr lang="en-US" sz="1100" b="1" i="0" u="none" strike="noStrike" kern="1200">
                <a:solidFill>
                  <a:schemeClr val="tx1"/>
                </a:solidFill>
                <a:effectLst/>
                <a:latin typeface="Times" charset="0"/>
                <a:ea typeface="MS PGothic" pitchFamily="34" charset="-128"/>
                <a:cs typeface="ＭＳ Ｐゴシック" charset="0"/>
              </a:rPr>
              <a:t> </a:t>
            </a:r>
            <a:endParaRPr lang="en-US" sz="1100" b="0" i="0" u="none" strike="noStrike" kern="1200">
              <a:solidFill>
                <a:schemeClr val="tx1"/>
              </a:solidFill>
              <a:effectLst/>
              <a:latin typeface="Times" charset="0"/>
              <a:ea typeface="MS PGothic" pitchFamily="34" charset="-128"/>
              <a:cs typeface="ＭＳ Ｐゴシック" charset="0"/>
            </a:endParaRPr>
          </a:p>
          <a:p>
            <a:r>
              <a:rPr lang="en-US" sz="1100" b="1" i="0" u="none" strike="noStrike" kern="1200">
                <a:solidFill>
                  <a:schemeClr val="tx1"/>
                </a:solidFill>
                <a:effectLst/>
                <a:latin typeface="Times" charset="0"/>
                <a:ea typeface="MS PGothic" pitchFamily="34" charset="-128"/>
                <a:cs typeface="ＭＳ Ｐゴシック" charset="0"/>
              </a:rPr>
              <a:t>Other organizations include:</a:t>
            </a:r>
            <a:endParaRPr lang="en-US" sz="1100" b="0" i="0" u="none" strike="noStrike" kern="1200">
              <a:solidFill>
                <a:schemeClr val="tx1"/>
              </a:solidFill>
              <a:effectLst/>
              <a:latin typeface="Times" charset="0"/>
              <a:ea typeface="MS PGothic" pitchFamily="34" charset="-128"/>
              <a:cs typeface="ＭＳ Ｐゴシック" charset="0"/>
            </a:endParaRPr>
          </a:p>
          <a:p>
            <a:r>
              <a:rPr lang="en-US" sz="1100" b="1" i="0" u="none" strike="noStrike" kern="1200">
                <a:solidFill>
                  <a:schemeClr val="tx1"/>
                </a:solidFill>
                <a:effectLst/>
                <a:latin typeface="Times" charset="0"/>
                <a:ea typeface="MS PGothic" pitchFamily="34" charset="-128"/>
                <a:cs typeface="ＭＳ Ｐゴシック" charset="0"/>
              </a:rPr>
              <a:t>Services Distribution &amp; Digital– </a:t>
            </a:r>
            <a:r>
              <a:rPr lang="en-US" sz="1100" b="0" i="0" u="none" strike="noStrike" kern="1200">
                <a:solidFill>
                  <a:schemeClr val="tx1"/>
                </a:solidFill>
                <a:effectLst/>
                <a:latin typeface="Times" charset="0"/>
                <a:ea typeface="MS PGothic" pitchFamily="34" charset="-128"/>
                <a:cs typeface="ＭＳ Ｐゴシック" charset="0"/>
              </a:rPr>
              <a:t>Providing best practices and support for our global dealers who serve global customers Cat products worldwide.</a:t>
            </a:r>
          </a:p>
          <a:p>
            <a:r>
              <a:rPr lang="en-US" sz="1100" b="1" i="0" u="none" strike="noStrike" kern="1200">
                <a:solidFill>
                  <a:schemeClr val="tx1"/>
                </a:solidFill>
                <a:effectLst/>
                <a:latin typeface="Times" charset="0"/>
                <a:ea typeface="MS PGothic" pitchFamily="34" charset="-128"/>
                <a:cs typeface="ＭＳ Ｐゴシック" charset="0"/>
              </a:rPr>
              <a:t>Financial Products &amp; Corporate Services –</a:t>
            </a:r>
            <a:r>
              <a:rPr lang="en-US" sz="1100" b="0" i="0" u="none" strike="noStrike" kern="1200">
                <a:solidFill>
                  <a:schemeClr val="tx1"/>
                </a:solidFill>
                <a:effectLst/>
                <a:latin typeface="Times" charset="0"/>
                <a:ea typeface="MS PGothic" pitchFamily="34" charset="-128"/>
                <a:cs typeface="ＭＳ Ｐゴシック" charset="0"/>
              </a:rPr>
              <a:t> Our support functions like HR, finance, collaboration with our suppliers' procurement/purchasing and IT. Our Financial Products Division also focuses on finding sustainable, financially sound relations with dealers, suppliers, and customers.</a:t>
            </a:r>
          </a:p>
          <a:p>
            <a:r>
              <a:rPr lang="en-US" sz="1100" b="1" i="0" u="none" strike="noStrike" kern="1200">
                <a:solidFill>
                  <a:schemeClr val="tx1"/>
                </a:solidFill>
                <a:effectLst/>
                <a:latin typeface="Times" charset="0"/>
                <a:ea typeface="MS PGothic" pitchFamily="34" charset="-128"/>
                <a:cs typeface="ＭＳ Ｐゴシック" charset="0"/>
              </a:rPr>
              <a:t> </a:t>
            </a:r>
            <a:endParaRPr lang="en-US" sz="1100" b="0" i="0" u="none" strike="noStrike" kern="1200">
              <a:solidFill>
                <a:schemeClr val="tx1"/>
              </a:solidFill>
              <a:effectLst/>
              <a:latin typeface="Times" charset="0"/>
              <a:ea typeface="MS PGothic" pitchFamily="34" charset="-128"/>
              <a:cs typeface="ＭＳ Ｐゴシック" charset="0"/>
            </a:endParaRPr>
          </a:p>
          <a:p>
            <a:r>
              <a:rPr lang="en-US" sz="1100" b="1" i="0" u="sng" strike="noStrike" kern="1200">
                <a:solidFill>
                  <a:schemeClr val="tx1"/>
                </a:solidFill>
                <a:effectLst/>
                <a:latin typeface="Times" charset="0"/>
                <a:ea typeface="MS PGothic" pitchFamily="34" charset="-128"/>
                <a:cs typeface="ＭＳ Ｐゴシック" charset="0"/>
              </a:rPr>
              <a:t>Our global employees are driving innovation </a:t>
            </a:r>
            <a:endParaRPr lang="en-US" sz="1100" b="0" i="0" u="none" strike="noStrike" kern="1200">
              <a:solidFill>
                <a:schemeClr val="tx1"/>
              </a:solidFill>
              <a:effectLst/>
              <a:latin typeface="Times" charset="0"/>
              <a:ea typeface="MS PGothic" pitchFamily="34" charset="-128"/>
              <a:cs typeface="ＭＳ Ｐゴシック" charset="0"/>
            </a:endParaRPr>
          </a:p>
          <a:p>
            <a:r>
              <a:rPr lang="en-US" sz="1100" b="0" i="0" u="none" strike="noStrike" kern="1200">
                <a:solidFill>
                  <a:schemeClr val="tx1"/>
                </a:solidFill>
                <a:effectLst/>
                <a:latin typeface="Times" charset="0"/>
                <a:ea typeface="MS PGothic" pitchFamily="34" charset="-128"/>
                <a:cs typeface="ＭＳ Ｐゴシック" charset="0"/>
              </a:rPr>
              <a:t>We have a global and diverse tea  who live Our Values in Action </a:t>
            </a:r>
          </a:p>
          <a:p>
            <a:r>
              <a:rPr lang="en-US" sz="1100" b="1" i="0" u="sng" strike="noStrike" kern="1200">
                <a:solidFill>
                  <a:schemeClr val="tx1"/>
                </a:solidFill>
                <a:effectLst/>
                <a:latin typeface="Times" charset="0"/>
                <a:ea typeface="MS PGothic" pitchFamily="34" charset="-128"/>
                <a:cs typeface="ＭＳ Ｐゴシック" charset="0"/>
              </a:rPr>
              <a:t>We take a stand on issues</a:t>
            </a:r>
            <a:endParaRPr lang="en-US" sz="1100" b="0" i="0" u="none" strike="noStrike" kern="1200">
              <a:solidFill>
                <a:schemeClr val="tx1"/>
              </a:solidFill>
              <a:effectLst/>
              <a:latin typeface="Times" charset="0"/>
              <a:ea typeface="MS PGothic" pitchFamily="34" charset="-128"/>
              <a:cs typeface="ＭＳ Ｐゴシック" charset="0"/>
            </a:endParaRPr>
          </a:p>
          <a:p>
            <a:r>
              <a:rPr lang="en-US" sz="1100" b="0" i="0" u="none" strike="noStrike" kern="1200">
                <a:solidFill>
                  <a:schemeClr val="tx1"/>
                </a:solidFill>
                <a:effectLst/>
                <a:latin typeface="Times" charset="0"/>
                <a:ea typeface="MS PGothic" pitchFamily="34" charset="-128"/>
                <a:cs typeface="ＭＳ Ｐゴシック" charset="0"/>
              </a:rPr>
              <a:t>We are a respected voice in Washington and other countries, helping legislatures understand how their policies impact our business. </a:t>
            </a:r>
          </a:p>
          <a:p>
            <a:r>
              <a:rPr lang="en-US" sz="1100" b="0" i="0" u="none" strike="noStrike" kern="1200">
                <a:solidFill>
                  <a:schemeClr val="tx1"/>
                </a:solidFill>
                <a:effectLst/>
                <a:latin typeface="Times" charset="0"/>
                <a:ea typeface="MS PGothic" pitchFamily="34" charset="-128"/>
                <a:cs typeface="ＭＳ Ｐゴシック" charset="0"/>
              </a:rPr>
              <a:t>A proactive member of our community …Caterpillar Foundation is focused on turning the spiral of poverty into a path to prosperity by investing in education, the environment and basic human needs</a:t>
            </a:r>
          </a:p>
          <a:p>
            <a:r>
              <a:rPr lang="en-US" sz="1100" b="0" i="0" u="none" strike="noStrike" kern="1200">
                <a:solidFill>
                  <a:schemeClr val="tx1"/>
                </a:solidFill>
                <a:effectLst/>
                <a:latin typeface="Times" charset="0"/>
                <a:ea typeface="MS PGothic" pitchFamily="34" charset="-128"/>
                <a:cs typeface="ＭＳ Ｐゴシック" charset="0"/>
              </a:rPr>
              <a:t>Sustainability is Caterpillar's commitment to building a better world ... it is part of who we are and what we do every day (part of our Values In Action). Sustainability is one of our core values, and we recognize progress involves a balance of environmental stewardship, social responsibility and economic growth.</a:t>
            </a:r>
          </a:p>
          <a:p>
            <a:r>
              <a:rPr lang="en-US" sz="1100" b="0" i="0" u="none" strike="noStrike" kern="1200">
                <a:solidFill>
                  <a:schemeClr val="tx1"/>
                </a:solidFill>
                <a:effectLst/>
                <a:latin typeface="Times" charset="0"/>
                <a:ea typeface="MS PGothic" pitchFamily="34" charset="-128"/>
                <a:cs typeface="ＭＳ Ｐゴシック" charset="0"/>
              </a:rPr>
              <a:t> </a:t>
            </a:r>
          </a:p>
          <a:p>
            <a:r>
              <a:rPr lang="en-US" sz="1100" b="0" i="0" u="none" strike="noStrike" kern="1200">
                <a:solidFill>
                  <a:schemeClr val="tx1"/>
                </a:solidFill>
                <a:effectLst/>
                <a:latin typeface="Times" charset="0"/>
                <a:ea typeface="MS PGothic" pitchFamily="34" charset="-128"/>
                <a:cs typeface="ＭＳ Ｐゴシック" charset="0"/>
              </a:rPr>
              <a:t>Caterpillar is a critical component in many important and ambitious projects worldwide – developing new, sustainable communities, enabling economic growth through infrastructure and energy development, helping alleviate poverty, and building new technologies to help our customers succeed. </a:t>
            </a:r>
          </a:p>
          <a:p>
            <a:r>
              <a:rPr lang="en-US" sz="1100" b="0" i="0" u="none" strike="noStrike" kern="1200">
                <a:solidFill>
                  <a:schemeClr val="tx1"/>
                </a:solidFill>
                <a:effectLst/>
                <a:latin typeface="Times" charset="0"/>
                <a:ea typeface="MS PGothic" pitchFamily="34" charset="-128"/>
                <a:cs typeface="ＭＳ Ｐゴシック" charset="0"/>
              </a:rPr>
              <a:t>We remain humble yet proud of our commitment to our customers and what our partnerships create. </a:t>
            </a:r>
          </a:p>
          <a:p>
            <a:r>
              <a:rPr lang="en-US" sz="1100" b="0" i="0" u="none" strike="noStrike" kern="1200">
                <a:solidFill>
                  <a:schemeClr val="tx1"/>
                </a:solidFill>
                <a:effectLst/>
                <a:latin typeface="Times" charset="0"/>
                <a:ea typeface="MS PGothic" pitchFamily="34" charset="-128"/>
                <a:cs typeface="ＭＳ Ｐゴシック" charset="0"/>
              </a:rPr>
              <a:t>Our purpose helps define the market we serve – and the customers we support – to drive innovation focused on finding tomorrow's answers today. </a:t>
            </a:r>
          </a:p>
          <a:p>
            <a:r>
              <a:rPr lang="en-US" sz="1100" b="0" i="0" u="none" strike="noStrike" kern="1200">
                <a:solidFill>
                  <a:schemeClr val="tx1"/>
                </a:solidFill>
                <a:effectLst/>
                <a:latin typeface="Times" charset="0"/>
                <a:ea typeface="MS PGothic" pitchFamily="34" charset="-128"/>
                <a:cs typeface="ＭＳ Ｐゴシック" charset="0"/>
              </a:rPr>
              <a:t> </a:t>
            </a:r>
          </a:p>
          <a:p>
            <a:endParaRPr lang="en-US" sz="1000" kern="1200">
              <a:solidFill>
                <a:schemeClr val="tx1"/>
              </a:solidFill>
              <a:effectLst/>
              <a:latin typeface="Arial" panose="020B0604020202020204" pitchFamily="34" charset="0"/>
              <a:cs typeface="Arial" panose="020B0604020202020204" pitchFamily="34" charset="0"/>
            </a:endParaRPr>
          </a:p>
          <a:p>
            <a:pPr lvl="0"/>
            <a:endParaRPr lang="en-US" sz="1000" kern="1200">
              <a:solidFill>
                <a:schemeClr val="tx1"/>
              </a:solidFill>
              <a:effectLst/>
              <a:latin typeface="Arial" panose="020B0604020202020204" pitchFamily="34" charset="0"/>
              <a:cs typeface="Arial" panose="020B0604020202020204" pitchFamily="34" charset="0"/>
            </a:endParaRPr>
          </a:p>
          <a:p>
            <a:endParaRPr lang="en-US" sz="10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5AC7708-5E86-47AC-B887-7D56C464D689}" type="slidenum">
              <a:rPr kumimoji="0" lang="en-US" altLang="en-US" sz="1200" b="0" i="0" u="none" strike="noStrike" kern="1200" cap="none" spc="0" normalizeH="0" baseline="0" noProof="0" smtClean="0">
                <a:ln>
                  <a:noFill/>
                </a:ln>
                <a:solidFill>
                  <a:srgbClr val="000000"/>
                </a:solidFill>
                <a:effectLst/>
                <a:uLnTx/>
                <a:uFillTx/>
                <a:latin typeface="Times" pitchFamily="-65"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srgbClr val="000000"/>
              </a:solidFill>
              <a:effectLst/>
              <a:uLnTx/>
              <a:uFillTx/>
              <a:latin typeface="Times" pitchFamily="-65" charset="0"/>
              <a:ea typeface="MS PGothic" pitchFamily="34" charset="-128"/>
              <a:cs typeface="+mn-cs"/>
            </a:endParaRPr>
          </a:p>
        </p:txBody>
      </p:sp>
    </p:spTree>
    <p:extLst>
      <p:ext uri="{BB962C8B-B14F-4D97-AF65-F5344CB8AC3E}">
        <p14:creationId xmlns:p14="http://schemas.microsoft.com/office/powerpoint/2010/main" val="666871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pPr>
            <a:r>
              <a:rPr lang="en-US" altLang="en-US" sz="800">
                <a:latin typeface="Arial" panose="020B0604020202020204" pitchFamily="34" charset="0"/>
              </a:rPr>
              <a:t>I’d like to share a video that shows what we do. </a:t>
            </a:r>
          </a:p>
          <a:p>
            <a:pPr eaLnBrk="1" hangingPunct="1">
              <a:lnSpc>
                <a:spcPct val="80000"/>
              </a:lnSpc>
            </a:pPr>
            <a:endParaRPr lang="en-US" altLang="en-US" sz="800">
              <a:latin typeface="Arial" panose="020B0604020202020204" pitchFamily="34" charset="0"/>
            </a:endParaRPr>
          </a:p>
          <a:p>
            <a:pPr eaLnBrk="1" hangingPunct="1">
              <a:lnSpc>
                <a:spcPct val="80000"/>
              </a:lnSpc>
            </a:pPr>
            <a:r>
              <a:rPr lang="en-US" altLang="en-US" sz="800">
                <a:latin typeface="Arial" panose="020B0604020202020204" pitchFamily="34" charset="0"/>
              </a:rPr>
              <a:t>Pay close attention because at the end there will be a quiz.</a:t>
            </a:r>
          </a:p>
          <a:p>
            <a:pPr eaLnBrk="1" hangingPunct="1">
              <a:lnSpc>
                <a:spcPct val="80000"/>
              </a:lnSpc>
            </a:pPr>
            <a:r>
              <a:rPr lang="en-US" altLang="en-US" sz="800">
                <a:latin typeface="Arial" panose="020B0604020202020204" pitchFamily="34" charset="0"/>
              </a:rPr>
              <a:t>What businesses is Caterpillar in?</a:t>
            </a:r>
          </a:p>
          <a:p>
            <a:pPr eaLnBrk="1" hangingPunct="1">
              <a:lnSpc>
                <a:spcPct val="80000"/>
              </a:lnSpc>
            </a:pPr>
            <a:endParaRPr lang="en-US" altLang="en-US" sz="800">
              <a:latin typeface="Arial" panose="020B0604020202020204" pitchFamily="34" charset="0"/>
            </a:endParaRPr>
          </a:p>
          <a:p>
            <a:pPr eaLnBrk="1" hangingPunct="1">
              <a:lnSpc>
                <a:spcPct val="80000"/>
              </a:lnSpc>
              <a:buFontTx/>
              <a:buChar char="-"/>
            </a:pPr>
            <a:r>
              <a:rPr lang="en-US" altLang="en-US" sz="800" b="1">
                <a:latin typeface="Arial" panose="020B0604020202020204" pitchFamily="34" charset="0"/>
              </a:rPr>
              <a:t>Construction Industries &amp; Growth Markets </a:t>
            </a:r>
          </a:p>
          <a:p>
            <a:pPr marL="742950" lvl="1" indent="-285750" eaLnBrk="1" hangingPunct="1">
              <a:lnSpc>
                <a:spcPct val="80000"/>
              </a:lnSpc>
              <a:buFontTx/>
              <a:buChar char="•"/>
            </a:pPr>
            <a:r>
              <a:rPr lang="en-US" altLang="en-US" sz="800">
                <a:solidFill>
                  <a:srgbClr val="000000"/>
                </a:solidFill>
                <a:latin typeface="Arial" panose="020B0604020202020204" pitchFamily="34" charset="0"/>
              </a:rPr>
              <a:t>Our Construction Industries segment is focused on helping our customers build what the world needs – new highways, railroads, airports, water systems, housing, hospitals and schools, to name a few. </a:t>
            </a:r>
          </a:p>
          <a:p>
            <a:pPr marL="742950" lvl="1" indent="-285750" eaLnBrk="1" hangingPunct="1">
              <a:lnSpc>
                <a:spcPct val="80000"/>
              </a:lnSpc>
              <a:buFontTx/>
              <a:buChar char="•"/>
            </a:pPr>
            <a:r>
              <a:rPr lang="en-US" altLang="en-US" sz="800">
                <a:solidFill>
                  <a:srgbClr val="000000"/>
                </a:solidFill>
                <a:latin typeface="Arial" panose="020B0604020202020204" pitchFamily="34" charset="0"/>
              </a:rPr>
              <a:t>The need for new infrastructure is especially acute in the world's fastest-growing economies. This segment, led by Group President Rich Lavin, designs, manufactures and markets construction machines, including backhoe loaders, small and medium wheel loaders, small and medium track-type tractors, track-type loaders, skid steer loaders, </a:t>
            </a:r>
            <a:r>
              <a:rPr lang="en-US" altLang="en-US" sz="800" err="1">
                <a:solidFill>
                  <a:srgbClr val="000000"/>
                </a:solidFill>
                <a:latin typeface="Arial" panose="020B0604020202020204" pitchFamily="34" charset="0"/>
              </a:rPr>
              <a:t>multiterrain</a:t>
            </a:r>
            <a:r>
              <a:rPr lang="en-US" altLang="en-US" sz="800">
                <a:solidFill>
                  <a:srgbClr val="000000"/>
                </a:solidFill>
                <a:latin typeface="Arial" panose="020B0604020202020204" pitchFamily="34" charset="0"/>
              </a:rPr>
              <a:t> loaders, mini excavators, compact wheel loaders, select work tools, small, medium and large track excavators, wheel excavators, motor graders and </a:t>
            </a:r>
            <a:r>
              <a:rPr lang="en-US" altLang="en-US" sz="800" err="1">
                <a:solidFill>
                  <a:srgbClr val="000000"/>
                </a:solidFill>
                <a:latin typeface="Arial" panose="020B0604020202020204" pitchFamily="34" charset="0"/>
              </a:rPr>
              <a:t>pipelayers</a:t>
            </a:r>
            <a:r>
              <a:rPr lang="en-US" altLang="en-US" sz="800">
                <a:solidFill>
                  <a:srgbClr val="000000"/>
                </a:solidFill>
                <a:latin typeface="Arial" panose="020B0604020202020204" pitchFamily="34" charset="0"/>
              </a:rPr>
              <a:t>.</a:t>
            </a:r>
          </a:p>
          <a:p>
            <a:pPr eaLnBrk="1" hangingPunct="1">
              <a:lnSpc>
                <a:spcPct val="80000"/>
              </a:lnSpc>
              <a:buFontTx/>
              <a:buChar char="•"/>
            </a:pPr>
            <a:r>
              <a:rPr lang="en-US" altLang="en-US" sz="800" b="1">
                <a:solidFill>
                  <a:srgbClr val="000000"/>
                </a:solidFill>
                <a:latin typeface="Arial" panose="020B0604020202020204" pitchFamily="34" charset="0"/>
              </a:rPr>
              <a:t>Resources Industries</a:t>
            </a:r>
          </a:p>
          <a:p>
            <a:pPr marL="742950" lvl="1" indent="-285750" eaLnBrk="1" hangingPunct="1">
              <a:lnSpc>
                <a:spcPct val="80000"/>
              </a:lnSpc>
              <a:spcBef>
                <a:spcPct val="0"/>
              </a:spcBef>
              <a:buFontTx/>
              <a:buChar char="•"/>
            </a:pPr>
            <a:r>
              <a:rPr lang="en-US" altLang="en-US" sz="800">
                <a:solidFill>
                  <a:srgbClr val="1F497D"/>
                </a:solidFill>
                <a:latin typeface="Arial" panose="020B0604020202020204" pitchFamily="34" charset="0"/>
                <a:cs typeface="Times New Roman" panose="02020603050405020304" pitchFamily="18" charset="0"/>
              </a:rPr>
              <a:t>The Resource Industries segment, led by Group President Steve </a:t>
            </a:r>
            <a:r>
              <a:rPr lang="en-US" altLang="en-US" sz="800" err="1">
                <a:solidFill>
                  <a:srgbClr val="1F497D"/>
                </a:solidFill>
                <a:latin typeface="Arial" panose="020B0604020202020204" pitchFamily="34" charset="0"/>
                <a:cs typeface="Times New Roman" panose="02020603050405020304" pitchFamily="18" charset="0"/>
              </a:rPr>
              <a:t>Wunning</a:t>
            </a:r>
            <a:r>
              <a:rPr lang="en-US" altLang="en-US" sz="800">
                <a:solidFill>
                  <a:srgbClr val="1F497D"/>
                </a:solidFill>
                <a:latin typeface="Arial" panose="020B0604020202020204" pitchFamily="34" charset="0"/>
                <a:cs typeface="Times New Roman" panose="02020603050405020304" pitchFamily="18" charset="0"/>
              </a:rPr>
              <a:t>, makes it possible for our customers to mine and harvest these resources in a profitable and sustainable way. The business units within Resource Industries design, manufacture and market products for Surface and Underground mining, paving and forestry equipment, machinery components and electronics and control systems.</a:t>
            </a:r>
          </a:p>
          <a:p>
            <a:pPr eaLnBrk="1" hangingPunct="1">
              <a:lnSpc>
                <a:spcPct val="80000"/>
              </a:lnSpc>
              <a:spcBef>
                <a:spcPct val="0"/>
              </a:spcBef>
              <a:buFontTx/>
              <a:buChar char="•"/>
            </a:pPr>
            <a:r>
              <a:rPr lang="en-US" altLang="en-US" sz="800" b="1">
                <a:solidFill>
                  <a:srgbClr val="000000"/>
                </a:solidFill>
                <a:latin typeface="Arial" panose="020B0604020202020204" pitchFamily="34" charset="0"/>
                <a:cs typeface="Times New Roman" panose="02020603050405020304" pitchFamily="18" charset="0"/>
              </a:rPr>
              <a:t>Energy and Power Systems</a:t>
            </a:r>
          </a:p>
          <a:p>
            <a:pPr marL="742950" lvl="1" indent="-285750" eaLnBrk="1" hangingPunct="1">
              <a:lnSpc>
                <a:spcPct val="80000"/>
              </a:lnSpc>
              <a:spcBef>
                <a:spcPct val="0"/>
              </a:spcBef>
              <a:buFontTx/>
              <a:buChar char="•"/>
            </a:pPr>
            <a:r>
              <a:rPr lang="en-US" altLang="en-US" sz="800">
                <a:solidFill>
                  <a:srgbClr val="000000"/>
                </a:solidFill>
                <a:latin typeface="Arial" panose="020B0604020202020204" pitchFamily="34" charset="0"/>
              </a:rPr>
              <a:t>Our Power Systems segment, under the leadership of Group President Gerard </a:t>
            </a:r>
            <a:r>
              <a:rPr lang="en-US" altLang="en-US" sz="800" err="1">
                <a:solidFill>
                  <a:srgbClr val="000000"/>
                </a:solidFill>
                <a:latin typeface="Arial" panose="020B0604020202020204" pitchFamily="34" charset="0"/>
              </a:rPr>
              <a:t>Vittecoq</a:t>
            </a:r>
            <a:r>
              <a:rPr lang="en-US" altLang="en-US" sz="800">
                <a:solidFill>
                  <a:srgbClr val="000000"/>
                </a:solidFill>
                <a:latin typeface="Arial" panose="020B0604020202020204" pitchFamily="34" charset="0"/>
              </a:rPr>
              <a:t>, is focused on helping to meet these needs through a variety of solutions and applications across multiple industries. This segment designs, manufactures and markets products including generator sets, integrated systems and solutions for marine and petroleum industries and reciprocating engines supplied to global Original Equipment Manufacturers (OEMs) for a variety of diverse applications as well as Cat® machinery. Power Systems also includes the operations of Progress Rail and Solar Turbines, both subsidiaries of Caterpillar.</a:t>
            </a:r>
          </a:p>
          <a:p>
            <a:pPr eaLnBrk="1" hangingPunct="1">
              <a:lnSpc>
                <a:spcPct val="80000"/>
              </a:lnSpc>
              <a:spcBef>
                <a:spcPct val="0"/>
              </a:spcBef>
              <a:buFontTx/>
              <a:buChar char="•"/>
            </a:pPr>
            <a:r>
              <a:rPr lang="en-US" altLang="en-US" sz="800" b="1">
                <a:solidFill>
                  <a:srgbClr val="000000"/>
                </a:solidFill>
                <a:latin typeface="Arial" panose="020B0604020202020204" pitchFamily="34" charset="0"/>
                <a:cs typeface="Times New Roman" panose="02020603050405020304" pitchFamily="18" charset="0"/>
              </a:rPr>
              <a:t>Customer &amp; Dealer Support</a:t>
            </a:r>
          </a:p>
          <a:p>
            <a:pPr marL="742950" lvl="1" indent="-285750" eaLnBrk="1" hangingPunct="1">
              <a:lnSpc>
                <a:spcPct val="80000"/>
              </a:lnSpc>
              <a:buFontTx/>
              <a:buChar char="•"/>
            </a:pPr>
            <a:r>
              <a:rPr lang="en-US" altLang="en-US" sz="800">
                <a:latin typeface="Arial" panose="020B0604020202020204" pitchFamily="34" charset="0"/>
              </a:rPr>
              <a:t>Customer &amp; Dealer Support (C&amp;DS), led by Group President Stu </a:t>
            </a:r>
            <a:r>
              <a:rPr lang="en-US" altLang="en-US" sz="800" err="1">
                <a:latin typeface="Arial" panose="020B0604020202020204" pitchFamily="34" charset="0"/>
              </a:rPr>
              <a:t>Levenick</a:t>
            </a:r>
            <a:r>
              <a:rPr lang="en-US" altLang="en-US" sz="800">
                <a:latin typeface="Arial" panose="020B0604020202020204" pitchFamily="34" charset="0"/>
              </a:rPr>
              <a:t>, strengthens Caterpillar's product support excellence. Through our Customer Services Support and Distribution Services Divisions, C&amp;DS builds competitive advantage and brings strong focus to Caterpillar-branded parts and customer services and delivers outstanding dealer development. (Parts Distribution &amp; Logistics, Reman)</a:t>
            </a:r>
          </a:p>
          <a:p>
            <a:pPr eaLnBrk="1" hangingPunct="1">
              <a:lnSpc>
                <a:spcPct val="80000"/>
              </a:lnSpc>
              <a:spcBef>
                <a:spcPct val="0"/>
              </a:spcBef>
              <a:buFontTx/>
              <a:buChar char="•"/>
            </a:pPr>
            <a:r>
              <a:rPr lang="en-US" altLang="en-US" sz="800" b="1">
                <a:solidFill>
                  <a:srgbClr val="000000"/>
                </a:solidFill>
                <a:latin typeface="Arial" panose="020B0604020202020204" pitchFamily="34" charset="0"/>
                <a:cs typeface="Times New Roman" panose="02020603050405020304" pitchFamily="18" charset="0"/>
              </a:rPr>
              <a:t>Financial Products &amp; Corporate Services</a:t>
            </a:r>
          </a:p>
          <a:p>
            <a:pPr marL="742950" lvl="1" indent="-285750" eaLnBrk="1" hangingPunct="1">
              <a:lnSpc>
                <a:spcPct val="80000"/>
              </a:lnSpc>
              <a:buFontTx/>
              <a:buChar char="•"/>
            </a:pPr>
            <a:r>
              <a:rPr lang="en-US" altLang="en-US" sz="800">
                <a:latin typeface="Arial" panose="020B0604020202020204" pitchFamily="34" charset="0"/>
              </a:rPr>
              <a:t>Financial products include a variety of equipment financing alternatives, leasing options and insurance coverage plans. Our Financial Products segment businesses report to Caterpillar Group President and CFO Ed Rapp, whose responsibilities also include Corporate Services, encompassing the administrative functions to support the enterprise, including Finance Services, Human Services, Global Information Services, Global Purchasing, Investor Relations, Strategy &amp; Business Development and Corporate Auditing.</a:t>
            </a:r>
          </a:p>
          <a:p>
            <a:pPr eaLnBrk="1" hangingPunct="1">
              <a:lnSpc>
                <a:spcPct val="80000"/>
              </a:lnSpc>
              <a:spcBef>
                <a:spcPct val="0"/>
              </a:spcBef>
            </a:pPr>
            <a:endParaRPr lang="en-US" altLang="en-US" sz="800">
              <a:latin typeface="Arial" panose="020B0604020202020204" pitchFamily="34" charset="0"/>
            </a:endParaRPr>
          </a:p>
        </p:txBody>
      </p:sp>
      <p:sp>
        <p:nvSpPr>
          <p:cNvPr id="4" name="Slide Number Placeholder 3"/>
          <p:cNvSpPr>
            <a:spLocks noGrp="1"/>
          </p:cNvSpPr>
          <p:nvPr>
            <p:ph type="sldNum" sz="quarter" idx="5"/>
          </p:nvPr>
        </p:nvSpPr>
        <p:spPr/>
        <p:txBody>
          <a:bodyPr/>
          <a:lstStyle/>
          <a:p>
            <a:fld id="{FB9D5981-4060-4F4A-A647-F6C484C876E1}" type="slidenum">
              <a:rPr lang="en-SG" smtClean="0"/>
              <a:t>6</a:t>
            </a:fld>
            <a:endParaRPr lang="en-SG"/>
          </a:p>
        </p:txBody>
      </p:sp>
    </p:spTree>
    <p:extLst>
      <p:ext uri="{BB962C8B-B14F-4D97-AF65-F5344CB8AC3E}">
        <p14:creationId xmlns:p14="http://schemas.microsoft.com/office/powerpoint/2010/main" val="2130925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zh-CN">
                <a:latin typeface="Times" panose="02020603050405020304" pitchFamily="18" charset="0"/>
              </a:rPr>
              <a:t>Benjamin Holt(left) and</a:t>
            </a:r>
            <a:r>
              <a:rPr lang="zh-CN" altLang="en-US">
                <a:latin typeface="Times" panose="02020603050405020304" pitchFamily="18" charset="0"/>
              </a:rPr>
              <a:t> </a:t>
            </a:r>
            <a:r>
              <a:rPr lang="en-US" altLang="zh-CN">
                <a:latin typeface="Times" panose="02020603050405020304" pitchFamily="18" charset="0"/>
              </a:rPr>
              <a:t>Daniel Best(right) merged their tractor companies. This is Caterpillar Tractor Company.</a:t>
            </a:r>
          </a:p>
          <a:p>
            <a:pPr eaLnBrk="1" hangingPunct="1"/>
            <a:r>
              <a:rPr lang="en-US" altLang="zh-CN">
                <a:latin typeface="Times" panose="02020603050405020304" pitchFamily="18" charset="0"/>
              </a:rPr>
              <a:t>In 1931, the first Diesel Sixty Tractor built.</a:t>
            </a:r>
          </a:p>
        </p:txBody>
      </p:sp>
      <p:sp>
        <p:nvSpPr>
          <p:cNvPr id="4" name="Slide Number Placeholder 3"/>
          <p:cNvSpPr>
            <a:spLocks noGrp="1"/>
          </p:cNvSpPr>
          <p:nvPr>
            <p:ph type="sldNum" sz="quarter" idx="5"/>
          </p:nvPr>
        </p:nvSpPr>
        <p:spPr/>
        <p:txBody>
          <a:bodyPr/>
          <a:lstStyle/>
          <a:p>
            <a:fld id="{FB9D5981-4060-4F4A-A647-F6C484C876E1}" type="slidenum">
              <a:rPr lang="en-SG" smtClean="0"/>
              <a:t>8</a:t>
            </a:fld>
            <a:endParaRPr lang="en-SG"/>
          </a:p>
        </p:txBody>
      </p:sp>
    </p:spTree>
    <p:extLst>
      <p:ext uri="{BB962C8B-B14F-4D97-AF65-F5344CB8AC3E}">
        <p14:creationId xmlns:p14="http://schemas.microsoft.com/office/powerpoint/2010/main" val="2754721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u="none" strike="noStrike">
                <a:solidFill>
                  <a:srgbClr val="000000"/>
                </a:solidFill>
                <a:effectLst/>
                <a:latin typeface="Arial" panose="020B0604020202020204" pitchFamily="34" charset="0"/>
                <a:cs typeface="Arial" panose="020B0604020202020204" pitchFamily="34" charset="0"/>
              </a:rPr>
              <a:t>Pictured: First Caterpillar diesel Tractor, an industry first.</a:t>
            </a:r>
            <a:r>
              <a:rPr lang="en-US" sz="1200" b="0" i="0">
                <a:solidFill>
                  <a:srgbClr val="444444"/>
                </a:solidFill>
                <a:effectLst/>
                <a:latin typeface="Arial" panose="020B0604020202020204" pitchFamily="34" charset="0"/>
                <a:cs typeface="Arial" panose="020B0604020202020204" pitchFamily="34" charset="0"/>
              </a:rPr>
              <a:t>​</a:t>
            </a:r>
          </a:p>
          <a:p>
            <a:pPr algn="l" rtl="0" fontAlgn="base"/>
            <a:r>
              <a:rPr lang="en-US" sz="1200" b="0" i="0">
                <a:solidFill>
                  <a:srgbClr val="444444"/>
                </a:solidFill>
                <a:effectLst/>
                <a:latin typeface="Arial" panose="020B0604020202020204" pitchFamily="34" charset="0"/>
                <a:cs typeface="Arial" panose="020B0604020202020204" pitchFamily="34" charset="0"/>
              </a:rPr>
              <a:t>​</a:t>
            </a:r>
          </a:p>
          <a:p>
            <a:pPr algn="l" rtl="0" fontAlgn="base"/>
            <a:r>
              <a:rPr lang="en-US" sz="1200" b="0" i="0" u="none" strike="noStrike">
                <a:solidFill>
                  <a:srgbClr val="000000"/>
                </a:solidFill>
                <a:effectLst/>
                <a:latin typeface="Arial" panose="020B0604020202020204" pitchFamily="34" charset="0"/>
                <a:cs typeface="Arial" panose="020B0604020202020204" pitchFamily="34" charset="0"/>
              </a:rPr>
              <a:t>Over the last century we’ve grown with our customers. We’ve changed together as the world has changed: creating, building, problem solving, innovating, testing, servicing and improving. When customers choose our products, services and solutions today, they also gain nearly 100 years of experience and expertise. </a:t>
            </a:r>
            <a:r>
              <a:rPr lang="en-US" sz="1200" b="0" i="0">
                <a:solidFill>
                  <a:srgbClr val="444444"/>
                </a:solidFill>
                <a:effectLst/>
                <a:latin typeface="Arial" panose="020B0604020202020204" pitchFamily="34" charset="0"/>
                <a:cs typeface="Arial" panose="020B0604020202020204" pitchFamily="34" charset="0"/>
              </a:rPr>
              <a:t>​</a:t>
            </a:r>
          </a:p>
          <a:p>
            <a:pPr algn="l" rtl="0" fontAlgn="base"/>
            <a:r>
              <a:rPr lang="en-US" sz="1200" b="0" i="0">
                <a:solidFill>
                  <a:srgbClr val="444444"/>
                </a:solidFill>
                <a:effectLst/>
                <a:latin typeface="Arial" panose="020B0604020202020204" pitchFamily="34" charset="0"/>
                <a:cs typeface="Arial" panose="020B0604020202020204" pitchFamily="34" charset="0"/>
              </a:rPr>
              <a:t>​</a:t>
            </a:r>
          </a:p>
          <a:p>
            <a:pPr algn="l" rtl="0" fontAlgn="base"/>
            <a:r>
              <a:rPr lang="en-US" sz="1200" b="0" i="0" u="none" strike="noStrike">
                <a:solidFill>
                  <a:srgbClr val="FFFFFF"/>
                </a:solidFill>
                <a:effectLst/>
                <a:latin typeface="Arial" panose="020B0604020202020204" pitchFamily="34" charset="0"/>
                <a:cs typeface="Arial" panose="020B0604020202020204" pitchFamily="34" charset="0"/>
              </a:rPr>
              <a:t>From transitioning to diesel-powered engines from gas in 1931, to creating the first electric drive track-type tractor in 2008, to most recently launching the prototype of the first battery electric 793 large mining truck, Caterpillar has been at the forefront of innovation and sustainability that is helping our customers build a better, more sustainable world for nearly 100 years.</a:t>
            </a:r>
            <a:r>
              <a:rPr lang="en-US" sz="1200" b="0" i="0">
                <a:solidFill>
                  <a:srgbClr val="444444"/>
                </a:solidFill>
                <a:effectLst/>
                <a:latin typeface="Arial" panose="020B0604020202020204" pitchFamily="34" charset="0"/>
                <a:cs typeface="Arial" panose="020B0604020202020204" pitchFamily="34" charset="0"/>
              </a:rPr>
              <a:t>​</a:t>
            </a:r>
          </a:p>
          <a:p>
            <a:pPr algn="l" rtl="0" fontAlgn="base"/>
            <a:r>
              <a:rPr lang="en-US" sz="2800" b="0" i="0" u="none" strike="noStrike">
                <a:solidFill>
                  <a:srgbClr val="000000"/>
                </a:solidFill>
                <a:effectLst/>
                <a:latin typeface="Calibri" panose="020F0502020204030204" pitchFamily="34" charset="0"/>
              </a:rPr>
              <a:t>. </a:t>
            </a:r>
            <a:endParaRPr lang="en-US" b="0" i="0">
              <a:solidFill>
                <a:srgbClr val="444444"/>
              </a:solidFill>
              <a:effectLst/>
              <a:latin typeface="Calibri" panose="020F0502020204030204" pitchFamily="34" charset="0"/>
            </a:endParaRPr>
          </a:p>
          <a:p>
            <a:endParaRPr lang="en-SG"/>
          </a:p>
        </p:txBody>
      </p:sp>
      <p:sp>
        <p:nvSpPr>
          <p:cNvPr id="4" name="Slide Number Placeholder 3"/>
          <p:cNvSpPr>
            <a:spLocks noGrp="1"/>
          </p:cNvSpPr>
          <p:nvPr>
            <p:ph type="sldNum" sz="quarter" idx="5"/>
          </p:nvPr>
        </p:nvSpPr>
        <p:spPr/>
        <p:txBody>
          <a:bodyPr/>
          <a:lstStyle/>
          <a:p>
            <a:fld id="{B84573BE-2C08-447B-A986-156475988718}" type="slidenum">
              <a:rPr lang="en-US" smtClean="0"/>
              <a:t>9</a:t>
            </a:fld>
            <a:endParaRPr lang="en-US"/>
          </a:p>
        </p:txBody>
      </p:sp>
    </p:spTree>
    <p:extLst>
      <p:ext uri="{BB962C8B-B14F-4D97-AF65-F5344CB8AC3E}">
        <p14:creationId xmlns:p14="http://schemas.microsoft.com/office/powerpoint/2010/main" val="4022258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000" b="0" i="0" u="none" strike="noStrike">
                <a:solidFill>
                  <a:srgbClr val="000000"/>
                </a:solidFill>
                <a:effectLst/>
                <a:latin typeface="Arial" panose="020B0604020202020204" pitchFamily="34" charset="0"/>
                <a:cs typeface="Arial" panose="020B0604020202020204" pitchFamily="34" charset="0"/>
              </a:rPr>
              <a:t>For nearly 100 years, along with our customers, we’ve helped make the world a better place to live. </a:t>
            </a:r>
            <a:r>
              <a:rPr lang="en-US" sz="1000" b="0" i="0">
                <a:solidFill>
                  <a:srgbClr val="444444"/>
                </a:solidFill>
                <a:effectLst/>
                <a:latin typeface="Arial" panose="020B0604020202020204" pitchFamily="34" charset="0"/>
                <a:cs typeface="Arial" panose="020B0604020202020204" pitchFamily="34" charset="0"/>
              </a:rPr>
              <a:t>​</a:t>
            </a:r>
          </a:p>
          <a:p>
            <a:pPr algn="l" rtl="0" fontAlgn="base"/>
            <a:r>
              <a:rPr lang="en-US" sz="1000" b="0" i="0">
                <a:solidFill>
                  <a:srgbClr val="444444"/>
                </a:solidFill>
                <a:effectLst/>
                <a:latin typeface="Arial" panose="020B0604020202020204" pitchFamily="34" charset="0"/>
                <a:cs typeface="Arial" panose="020B0604020202020204" pitchFamily="34" charset="0"/>
              </a:rPr>
              <a:t>​</a:t>
            </a:r>
          </a:p>
          <a:p>
            <a:pPr algn="l" rtl="0" fontAlgn="base"/>
            <a:r>
              <a:rPr lang="en-US" sz="1000" b="0" i="0" u="none" strike="noStrike">
                <a:solidFill>
                  <a:srgbClr val="000000"/>
                </a:solidFill>
                <a:effectLst/>
                <a:latin typeface="Arial" panose="020B0604020202020204" pitchFamily="34" charset="0"/>
                <a:cs typeface="Arial" panose="020B0604020202020204" pitchFamily="34" charset="0"/>
              </a:rPr>
              <a:t>From providing power that brought Neil Armstrong’s first words from the moon, to protecting more than 11,000 miles of the world’s greatest rivers, to building the Panama Canal and more. We’ve taken a place in history alongside our dealers and customers.</a:t>
            </a:r>
            <a:r>
              <a:rPr lang="en-US" sz="1000" b="0" i="0">
                <a:solidFill>
                  <a:srgbClr val="444444"/>
                </a:solidFill>
                <a:effectLst/>
                <a:latin typeface="Arial" panose="020B0604020202020204" pitchFamily="34" charset="0"/>
                <a:cs typeface="Arial" panose="020B0604020202020204" pitchFamily="34" charset="0"/>
              </a:rPr>
              <a:t>​</a:t>
            </a:r>
          </a:p>
          <a:p>
            <a:pPr algn="l" rtl="0" fontAlgn="base"/>
            <a:r>
              <a:rPr lang="en-US" sz="1000" b="0" i="0">
                <a:solidFill>
                  <a:srgbClr val="444444"/>
                </a:solidFill>
                <a:effectLst/>
                <a:latin typeface="Arial" panose="020B0604020202020204" pitchFamily="34" charset="0"/>
                <a:cs typeface="Arial" panose="020B0604020202020204" pitchFamily="34" charset="0"/>
              </a:rPr>
              <a:t>​</a:t>
            </a:r>
          </a:p>
          <a:p>
            <a:pPr algn="l" rtl="0" fontAlgn="base"/>
            <a:r>
              <a:rPr lang="en-US" sz="1000" b="1" i="0" u="none" strike="noStrike">
                <a:solidFill>
                  <a:srgbClr val="000000"/>
                </a:solidFill>
                <a:effectLst/>
                <a:latin typeface="Arial" panose="020B0604020202020204" pitchFamily="34" charset="0"/>
                <a:cs typeface="Arial" panose="020B0604020202020204" pitchFamily="34" charset="0"/>
              </a:rPr>
              <a:t>Improving: </a:t>
            </a:r>
            <a:r>
              <a:rPr lang="en-US" sz="1000" b="0" i="0" u="none" strike="noStrike">
                <a:solidFill>
                  <a:srgbClr val="000000"/>
                </a:solidFill>
                <a:effectLst/>
                <a:latin typeface="Arial" panose="020B0604020202020204" pitchFamily="34" charset="0"/>
                <a:cs typeface="Arial" panose="020B0604020202020204" pitchFamily="34" charset="0"/>
              </a:rPr>
              <a:t>Our products and services have been building the world’s infrastructure, enabling higher standards of living. Through the work of our global team, our solutions help make our planet a better place to live – where roads connect families, schools educate children, and hospitals heal the sick.</a:t>
            </a:r>
            <a:r>
              <a:rPr lang="en-US" sz="1000" b="0" i="0">
                <a:solidFill>
                  <a:srgbClr val="444444"/>
                </a:solidFill>
                <a:effectLst/>
                <a:latin typeface="Arial" panose="020B0604020202020204" pitchFamily="34" charset="0"/>
                <a:cs typeface="Arial" panose="020B0604020202020204" pitchFamily="34" charset="0"/>
              </a:rPr>
              <a:t>​</a:t>
            </a:r>
          </a:p>
          <a:p>
            <a:pPr algn="l" rtl="0" fontAlgn="base"/>
            <a:r>
              <a:rPr lang="en-US" sz="1000" b="0" i="0">
                <a:solidFill>
                  <a:srgbClr val="444444"/>
                </a:solidFill>
                <a:effectLst/>
                <a:latin typeface="Arial" panose="020B0604020202020204" pitchFamily="34" charset="0"/>
                <a:cs typeface="Arial" panose="020B0604020202020204" pitchFamily="34" charset="0"/>
              </a:rPr>
              <a:t>​</a:t>
            </a:r>
          </a:p>
          <a:p>
            <a:pPr algn="l" rtl="0" fontAlgn="base"/>
            <a:r>
              <a:rPr lang="en-US" sz="1000" b="1" i="0" u="none" strike="noStrike">
                <a:solidFill>
                  <a:srgbClr val="000000"/>
                </a:solidFill>
                <a:effectLst/>
                <a:latin typeface="Arial" panose="020B0604020202020204" pitchFamily="34" charset="0"/>
                <a:cs typeface="Arial" panose="020B0604020202020204" pitchFamily="34" charset="0"/>
              </a:rPr>
              <a:t>Power: </a:t>
            </a:r>
            <a:r>
              <a:rPr lang="en-US" sz="1000" b="0" i="0" u="none" strike="noStrike">
                <a:solidFill>
                  <a:srgbClr val="000000"/>
                </a:solidFill>
                <a:effectLst/>
                <a:latin typeface="Arial" panose="020B0604020202020204" pitchFamily="34" charset="0"/>
                <a:cs typeface="Arial" panose="020B0604020202020204" pitchFamily="34" charset="0"/>
              </a:rPr>
              <a:t>From cities to remote regions, communities depend on power to keep hospitals running, lights on, clean water flowing and more.</a:t>
            </a:r>
            <a:r>
              <a:rPr lang="en-US" sz="1000" b="0" i="0">
                <a:solidFill>
                  <a:srgbClr val="444444"/>
                </a:solidFill>
                <a:effectLst/>
                <a:latin typeface="Arial" panose="020B0604020202020204" pitchFamily="34" charset="0"/>
                <a:cs typeface="Arial" panose="020B0604020202020204" pitchFamily="34" charset="0"/>
              </a:rPr>
              <a:t>​</a:t>
            </a:r>
          </a:p>
          <a:p>
            <a:pPr algn="l" rtl="0" fontAlgn="base"/>
            <a:r>
              <a:rPr lang="en-US" sz="1000" b="0" i="0">
                <a:solidFill>
                  <a:srgbClr val="444444"/>
                </a:solidFill>
                <a:effectLst/>
                <a:latin typeface="Arial" panose="020B0604020202020204" pitchFamily="34" charset="0"/>
                <a:cs typeface="Arial" panose="020B0604020202020204" pitchFamily="34" charset="0"/>
              </a:rPr>
              <a:t>​</a:t>
            </a:r>
          </a:p>
          <a:p>
            <a:pPr algn="l" rtl="0" fontAlgn="base"/>
            <a:r>
              <a:rPr lang="en-US" sz="1000" b="1" i="0" u="none" strike="noStrike">
                <a:solidFill>
                  <a:srgbClr val="000000"/>
                </a:solidFill>
                <a:effectLst/>
                <a:latin typeface="Arial" panose="020B0604020202020204" pitchFamily="34" charset="0"/>
                <a:cs typeface="Arial" panose="020B0604020202020204" pitchFamily="34" charset="0"/>
              </a:rPr>
              <a:t>Restoring:  </a:t>
            </a:r>
            <a:r>
              <a:rPr lang="en-US" sz="1000" b="0" i="0" u="none" strike="noStrike">
                <a:solidFill>
                  <a:srgbClr val="000000"/>
                </a:solidFill>
                <a:effectLst/>
                <a:latin typeface="Arial" panose="020B0604020202020204" pitchFamily="34" charset="0"/>
                <a:cs typeface="Arial" panose="020B0604020202020204" pitchFamily="34" charset="0"/>
              </a:rPr>
              <a:t>Our solutions help our customers build a better world. But in some cases, it’s rebuilding a better world. When disasters strike, Caterpillar and Cat® dealers stand ready with experienced teams who can bring help and hope in the face of devastating damage. From providing emergency backup power and equipment for rescue and recovery efforts to helping communities rebuild once danger has passed, our team is here. Often, Cat® equipment is first on the scene to clear roads, allowing first responders to enter the area.</a:t>
            </a:r>
            <a:r>
              <a:rPr lang="en-US" sz="1000" b="0" i="0">
                <a:solidFill>
                  <a:srgbClr val="444444"/>
                </a:solidFill>
                <a:effectLst/>
                <a:latin typeface="Arial" panose="020B0604020202020204" pitchFamily="34" charset="0"/>
                <a:cs typeface="Arial" panose="020B0604020202020204" pitchFamily="34" charset="0"/>
              </a:rPr>
              <a:t>​</a:t>
            </a:r>
          </a:p>
          <a:p>
            <a:pPr algn="l" rtl="0" fontAlgn="base"/>
            <a:r>
              <a:rPr lang="en-US" sz="1000" b="0" i="0">
                <a:solidFill>
                  <a:srgbClr val="444444"/>
                </a:solidFill>
                <a:effectLst/>
                <a:latin typeface="Arial" panose="020B0604020202020204" pitchFamily="34" charset="0"/>
                <a:cs typeface="Arial" panose="020B0604020202020204" pitchFamily="34" charset="0"/>
              </a:rPr>
              <a:t>​</a:t>
            </a:r>
          </a:p>
          <a:p>
            <a:pPr algn="l" rtl="0" fontAlgn="base"/>
            <a:r>
              <a:rPr lang="en-US" sz="1000" b="1" i="0" u="none" strike="noStrike">
                <a:solidFill>
                  <a:srgbClr val="000000"/>
                </a:solidFill>
                <a:effectLst/>
                <a:latin typeface="Arial" panose="020B0604020202020204" pitchFamily="34" charset="0"/>
                <a:cs typeface="Arial" panose="020B0604020202020204" pitchFamily="34" charset="0"/>
              </a:rPr>
              <a:t>Inspiring: </a:t>
            </a:r>
            <a:r>
              <a:rPr lang="en-US" sz="1000" b="0" i="0" u="none" strike="noStrike">
                <a:solidFill>
                  <a:srgbClr val="000000"/>
                </a:solidFill>
                <a:effectLst/>
                <a:latin typeface="Arial" panose="020B0604020202020204" pitchFamily="34" charset="0"/>
                <a:cs typeface="Arial" panose="020B0604020202020204" pitchFamily="34" charset="0"/>
              </a:rPr>
              <a:t>Every day – Caterpillar employees, dealers, suppliers and customers are doing the work to bring out purpose to life. Whether it’s through the work of the Caterpillar Foundation </a:t>
            </a:r>
            <a:endParaRPr lang="en-US" sz="1000" b="0" i="0">
              <a:solidFill>
                <a:srgbClr val="444444"/>
              </a:solidFill>
              <a:effectLst/>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9D1836-8BF6-6343-BE7E-C64719687D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5332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growing world is built on infrastructure: roads and bridges, airports and seaports, homes and businesses. Our customers make it a reality, taking on everything from residential construction jobs to complex infrastructure and commercial building projects. With an expansive construction industry, our customers also perform work in applications like landscaping, forestry, paving, waste management, snow removal and agriculture. Available through a worldwide dealer network, our construction products, technologies and services are sold under the Cat®, Cat Financial, Cat Rental Store, Cat Reman brands and in some parts of the world under the SEM brand. ​</a:t>
            </a:r>
          </a:p>
          <a:p>
            <a:endParaRPr lang="en-US"/>
          </a:p>
          <a:p>
            <a:r>
              <a:rPr lang="en-US"/>
              <a:t>Construction Industries (CI) supports customers using machinery in infrastructure, forestry and building construction applications. ​</a:t>
            </a:r>
          </a:p>
          <a:p>
            <a:r>
              <a:rPr lang="en-US"/>
              <a:t>​</a:t>
            </a:r>
          </a:p>
          <a:p>
            <a:r>
              <a:rPr lang="en-US"/>
              <a:t>The product portfolio includes backhoe loaders, small wheel loaders, small track-type tractors, skid steer loaders, multi-terrain loaders, mini excavators, compact wheel loaders, telehandlers, select work tools, small, medium and large track excavators, wheel excavators, medium wheel loaders, compact track loaders, medium track-type tractors, track-type loaders, motor graders, pipelayers, forestry and paving products and related parts.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9D1836-8BF6-6343-BE7E-C64719687D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124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Turning on a light, driving down a road, sending a text message: Many daily activities we take for granted are made possible by mined resources. Surface and underground mines rely on us for proven, scalable solutions, including a broad product range and autonomous capabilities, as they extract and haul aggregates, coal, copper, gold, iron ore and other minerals. Our mining products, technologies and services — sold under the Cat brand services under the Cat Reman brand — improve productivity, keep the jobsite safe and support miners on their sustainability journey.​</a:t>
            </a:r>
          </a:p>
          <a:p>
            <a:endParaRPr lang="en-US"/>
          </a:p>
          <a:p>
            <a:r>
              <a:rPr lang="en-US"/>
              <a:t>Our product portfolio includes trucks, dozers, drills, shovels, scrapers and the technology solutions to help our customers work safely and productively.​</a:t>
            </a:r>
          </a:p>
          <a:p>
            <a:endParaRPr lang="en-US"/>
          </a:p>
          <a:p>
            <a:r>
              <a:rPr lang="en-US"/>
              <a:t>Our commitment to the mining industry means the world can continue to benefit from advanced medical devices that save lives, farming equipment that puts food on the table, and cell phones that connect loved ones.​</a:t>
            </a:r>
          </a:p>
          <a:p>
            <a:endParaRPr lang="en-US"/>
          </a:p>
          <a:p>
            <a:r>
              <a:rPr lang="en-US"/>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9D1836-8BF6-6343-BE7E-C64719687D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46904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476031"/>
            <a:ext cx="9144000" cy="2387600"/>
          </a:xfrm>
        </p:spPr>
        <p:txBody>
          <a:bodyPr lIns="0" tIns="0" rIns="0" bIns="0" anchor="b">
            <a:normAutofit/>
          </a:bodyPr>
          <a:lstStyle>
            <a:lvl1pPr algn="l">
              <a:defRPr sz="5000"/>
            </a:lvl1pPr>
          </a:lstStyle>
          <a:p>
            <a:r>
              <a:rPr lang="en-US"/>
              <a:t>Click to edit Master title style</a:t>
            </a:r>
          </a:p>
        </p:txBody>
      </p:sp>
      <p:sp>
        <p:nvSpPr>
          <p:cNvPr id="3" name="Subtitle 2"/>
          <p:cNvSpPr>
            <a:spLocks noGrp="1"/>
          </p:cNvSpPr>
          <p:nvPr>
            <p:ph type="subTitle" idx="1"/>
          </p:nvPr>
        </p:nvSpPr>
        <p:spPr>
          <a:xfrm>
            <a:off x="838200" y="3955706"/>
            <a:ext cx="9144000" cy="1655762"/>
          </a:xfrm>
        </p:spPr>
        <p:txBody>
          <a:bodyPr lIns="0" tIns="0" rIns="0" bIns="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descr="A picture containing text&#10;&#10;Description automatically generated">
            <a:extLst>
              <a:ext uri="{FF2B5EF4-FFF2-40B4-BE49-F238E27FC236}">
                <a16:creationId xmlns:a16="http://schemas.microsoft.com/office/drawing/2014/main" id="{90D8773C-8D2E-A14E-B924-4E0AD01A6099}"/>
              </a:ext>
            </a:extLst>
          </p:cNvPr>
          <p:cNvPicPr>
            <a:picLocks noChangeAspect="1"/>
          </p:cNvPicPr>
          <p:nvPr userDrawn="1"/>
        </p:nvPicPr>
        <p:blipFill rotWithShape="1">
          <a:blip r:embed="rId2"/>
          <a:srcRect t="58168"/>
          <a:stretch/>
        </p:blipFill>
        <p:spPr>
          <a:xfrm>
            <a:off x="3120" y="3989137"/>
            <a:ext cx="12192002" cy="2868863"/>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CCBF9CCC-CA60-5F4C-9BD1-55AE13375425}"/>
              </a:ext>
            </a:extLst>
          </p:cNvPr>
          <p:cNvPicPr>
            <a:picLocks noChangeAspect="1"/>
          </p:cNvPicPr>
          <p:nvPr userDrawn="1"/>
        </p:nvPicPr>
        <p:blipFill>
          <a:blip r:embed="rId3"/>
          <a:stretch>
            <a:fillRect/>
          </a:stretch>
        </p:blipFill>
        <p:spPr>
          <a:xfrm>
            <a:off x="9250803" y="525379"/>
            <a:ext cx="2127955" cy="330200"/>
          </a:xfrm>
          <a:prstGeom prst="rect">
            <a:avLst/>
          </a:prstGeom>
        </p:spPr>
      </p:pic>
      <p:sp>
        <p:nvSpPr>
          <p:cNvPr id="13" name="TextBox 12">
            <a:extLst>
              <a:ext uri="{FF2B5EF4-FFF2-40B4-BE49-F238E27FC236}">
                <a16:creationId xmlns:a16="http://schemas.microsoft.com/office/drawing/2014/main" id="{D1DB58CE-26BC-0945-9C06-A34AF3648C8E}"/>
              </a:ext>
            </a:extLst>
          </p:cNvPr>
          <p:cNvSpPr txBox="1"/>
          <p:nvPr userDrawn="1"/>
        </p:nvSpPr>
        <p:spPr>
          <a:xfrm>
            <a:off x="838200" y="5965567"/>
            <a:ext cx="1697581" cy="184666"/>
          </a:xfrm>
          <a:prstGeom prst="rect">
            <a:avLst/>
          </a:prstGeom>
          <a:noFill/>
        </p:spPr>
        <p:txBody>
          <a:bodyPr wrap="none" lIns="0" tIns="0" rIns="0" bIns="0" rtlCol="0">
            <a:spAutoFit/>
          </a:bodyPr>
          <a:lstStyle/>
          <a:p>
            <a:r>
              <a:rPr lang="en-US" sz="1200" b="0" i="0">
                <a:latin typeface="Arial Narrow" panose="020B0604020202020204" pitchFamily="34" charset="0"/>
                <a:cs typeface="Arial Narrow" panose="020B0604020202020204" pitchFamily="34" charset="0"/>
              </a:rPr>
              <a:t>Caterpillar: Confidential Green</a:t>
            </a:r>
          </a:p>
        </p:txBody>
      </p:sp>
      <p:pic>
        <p:nvPicPr>
          <p:cNvPr id="5" name="Picture 4" descr="Chart&#10;&#10;Description automatically generated">
            <a:extLst>
              <a:ext uri="{FF2B5EF4-FFF2-40B4-BE49-F238E27FC236}">
                <a16:creationId xmlns:a16="http://schemas.microsoft.com/office/drawing/2014/main" id="{B46690A5-CDC8-3547-A1E6-BF7D2CFB2131}"/>
              </a:ext>
            </a:extLst>
          </p:cNvPr>
          <p:cNvPicPr>
            <a:picLocks noChangeAspect="1"/>
          </p:cNvPicPr>
          <p:nvPr userDrawn="1"/>
        </p:nvPicPr>
        <p:blipFill>
          <a:blip r:embed="rId4"/>
          <a:stretch>
            <a:fillRect/>
          </a:stretch>
        </p:blipFill>
        <p:spPr>
          <a:xfrm>
            <a:off x="8846696" y="3163868"/>
            <a:ext cx="2670048" cy="3056569"/>
          </a:xfrm>
          <a:prstGeom prst="rect">
            <a:avLst/>
          </a:prstGeom>
        </p:spPr>
      </p:pic>
      <p:pic>
        <p:nvPicPr>
          <p:cNvPr id="10" name="Picture 9" descr="Text&#10;&#10;Description automatically generated">
            <a:extLst>
              <a:ext uri="{FF2B5EF4-FFF2-40B4-BE49-F238E27FC236}">
                <a16:creationId xmlns:a16="http://schemas.microsoft.com/office/drawing/2014/main" id="{0DF415EC-5AA7-D548-BFE4-0892CE79A85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511" b="40081"/>
          <a:stretch/>
        </p:blipFill>
        <p:spPr>
          <a:xfrm>
            <a:off x="5314734" y="6229603"/>
            <a:ext cx="6146800" cy="391510"/>
          </a:xfrm>
          <a:prstGeom prst="rect">
            <a:avLst/>
          </a:prstGeom>
        </p:spPr>
      </p:pic>
    </p:spTree>
    <p:extLst>
      <p:ext uri="{BB962C8B-B14F-4D97-AF65-F5344CB8AC3E}">
        <p14:creationId xmlns:p14="http://schemas.microsoft.com/office/powerpoint/2010/main" val="96432113"/>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4540DC-5A80-4B38-8FE1-D7E3CC3DF97F}"/>
              </a:ext>
            </a:extLst>
          </p:cNvPr>
          <p:cNvPicPr>
            <a:picLocks noChangeAspect="1"/>
          </p:cNvPicPr>
          <p:nvPr userDrawn="1"/>
        </p:nvPicPr>
        <p:blipFill>
          <a:blip r:embed="rId2"/>
          <a:stretch>
            <a:fillRect/>
          </a:stretch>
        </p:blipFill>
        <p:spPr>
          <a:xfrm>
            <a:off x="0" y="6314999"/>
            <a:ext cx="12192000" cy="543001"/>
          </a:xfrm>
          <a:prstGeom prst="rect">
            <a:avLst/>
          </a:prstGeom>
        </p:spPr>
      </p:pic>
      <p:sp>
        <p:nvSpPr>
          <p:cNvPr id="8" name="Title 7">
            <a:extLst>
              <a:ext uri="{FF2B5EF4-FFF2-40B4-BE49-F238E27FC236}">
                <a16:creationId xmlns:a16="http://schemas.microsoft.com/office/drawing/2014/main" id="{DD6E40A4-1A1D-421D-A8EA-EE87742E3865}"/>
              </a:ext>
            </a:extLst>
          </p:cNvPr>
          <p:cNvSpPr>
            <a:spLocks noGrp="1"/>
          </p:cNvSpPr>
          <p:nvPr>
            <p:ph type="title"/>
          </p:nvPr>
        </p:nvSpPr>
        <p:spPr>
          <a:xfrm>
            <a:off x="406400" y="365125"/>
            <a:ext cx="10515600" cy="777875"/>
          </a:xfrm>
        </p:spPr>
        <p:txBody>
          <a:bodyPr>
            <a:normAutofit/>
          </a:bodyPr>
          <a:lstStyle>
            <a:lvl1pPr>
              <a:defRPr sz="3600" b="1">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9" name="Date Placeholder 8">
            <a:extLst>
              <a:ext uri="{FF2B5EF4-FFF2-40B4-BE49-F238E27FC236}">
                <a16:creationId xmlns:a16="http://schemas.microsoft.com/office/drawing/2014/main" id="{9B83DBBE-1E74-447A-906B-57A06E9F2B90}"/>
              </a:ext>
            </a:extLst>
          </p:cNvPr>
          <p:cNvSpPr>
            <a:spLocks noGrp="1"/>
          </p:cNvSpPr>
          <p:nvPr>
            <p:ph type="dt" sz="half" idx="10"/>
          </p:nvPr>
        </p:nvSpPr>
        <p:spPr/>
        <p:txBody>
          <a:bodyPr/>
          <a:lstStyle/>
          <a:p>
            <a:fld id="{A79EF444-F1C2-C34A-8FE4-0A1D3C09BA2C}" type="datetimeFigureOut">
              <a:rPr lang="en-US" smtClean="0"/>
              <a:t>11/3/2023</a:t>
            </a:fld>
            <a:endParaRPr lang="en-US"/>
          </a:p>
        </p:txBody>
      </p:sp>
      <p:sp>
        <p:nvSpPr>
          <p:cNvPr id="10" name="Footer Placeholder 9">
            <a:extLst>
              <a:ext uri="{FF2B5EF4-FFF2-40B4-BE49-F238E27FC236}">
                <a16:creationId xmlns:a16="http://schemas.microsoft.com/office/drawing/2014/main" id="{3844766C-2D3C-4B7D-87ED-3E407AA240A6}"/>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C75EA9D9-0FCD-47E1-A656-13A2F8488ADA}"/>
              </a:ext>
            </a:extLst>
          </p:cNvPr>
          <p:cNvSpPr>
            <a:spLocks noGrp="1"/>
          </p:cNvSpPr>
          <p:nvPr>
            <p:ph type="sldNum" sz="quarter" idx="12"/>
          </p:nvPr>
        </p:nvSpPr>
        <p:spPr>
          <a:xfrm>
            <a:off x="9118600" y="6295949"/>
            <a:ext cx="2743200" cy="365125"/>
          </a:xfrm>
        </p:spPr>
        <p:txBody>
          <a:bodyPr/>
          <a:lstStyle/>
          <a:p>
            <a:fld id="{C427C482-CA98-AD47-BAD4-576DBE215BD9}" type="slidenum">
              <a:rPr lang="en-US" smtClean="0"/>
              <a:t>‹#›</a:t>
            </a:fld>
            <a:endParaRPr lang="en-US"/>
          </a:p>
        </p:txBody>
      </p:sp>
    </p:spTree>
    <p:extLst>
      <p:ext uri="{BB962C8B-B14F-4D97-AF65-F5344CB8AC3E}">
        <p14:creationId xmlns:p14="http://schemas.microsoft.com/office/powerpoint/2010/main" val="1032324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29488"/>
            <a:ext cx="10972801" cy="368657"/>
          </a:xfrm>
        </p:spPr>
        <p:txBody>
          <a:bodyPr/>
          <a:lstStyle>
            <a:lvl1pPr algn="l">
              <a:defRPr sz="2400">
                <a:latin typeface="Arial Black"/>
                <a:cs typeface="Arial Black"/>
              </a:defRPr>
            </a:lvl1pPr>
          </a:lstStyle>
          <a:p>
            <a:r>
              <a:rPr lang="en-US"/>
              <a:t>Click to edit Master title style</a:t>
            </a:r>
          </a:p>
        </p:txBody>
      </p:sp>
      <p:sp>
        <p:nvSpPr>
          <p:cNvPr id="3" name="Content Placeholder 2"/>
          <p:cNvSpPr>
            <a:spLocks noGrp="1"/>
          </p:cNvSpPr>
          <p:nvPr>
            <p:ph idx="1"/>
          </p:nvPr>
        </p:nvSpPr>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40B01CF0-FC4E-BD40-9B29-2D59B3667612}" type="slidenum">
              <a:rPr lang="en-US" smtClean="0"/>
              <a:pPr>
                <a:defRPr/>
              </a:pPr>
              <a:t>‹#›</a:t>
            </a:fld>
            <a:endParaRPr lang="en-US"/>
          </a:p>
        </p:txBody>
      </p:sp>
      <p:sp>
        <p:nvSpPr>
          <p:cNvPr id="9" name="Content Placeholder 8"/>
          <p:cNvSpPr>
            <a:spLocks noGrp="1"/>
          </p:cNvSpPr>
          <p:nvPr>
            <p:ph sz="quarter" idx="11"/>
          </p:nvPr>
        </p:nvSpPr>
        <p:spPr>
          <a:xfrm>
            <a:off x="508000" y="685800"/>
            <a:ext cx="8839200" cy="381000"/>
          </a:xfrm>
        </p:spPr>
        <p:txBody>
          <a:bodyPr/>
          <a:lstStyle>
            <a:lvl1pPr marL="0" indent="0">
              <a:buNone/>
              <a:defRPr sz="1800">
                <a:latin typeface="Arial"/>
                <a:cs typeface="Arial"/>
              </a:defRPr>
            </a:lvl1pPr>
            <a:lvl2pPr marL="457200" indent="0">
              <a:buNone/>
              <a:defRPr sz="1600">
                <a:latin typeface="Arial"/>
                <a:cs typeface="Arial"/>
              </a:defRPr>
            </a:lvl2pPr>
            <a:lvl3pPr marL="914400" indent="0">
              <a:buNone/>
              <a:defRPr sz="1400">
                <a:latin typeface="Arial"/>
                <a:cs typeface="Arial"/>
              </a:defRPr>
            </a:lvl3pPr>
            <a:lvl4pPr marL="1371600" indent="0">
              <a:buNone/>
              <a:defRPr sz="1200">
                <a:latin typeface="Arial"/>
                <a:cs typeface="Arial"/>
              </a:defRPr>
            </a:lvl4pPr>
            <a:lvl5pPr marL="1828800" indent="0">
              <a:buNone/>
              <a:defRPr sz="120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85467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Tree>
    <p:extLst>
      <p:ext uri="{BB962C8B-B14F-4D97-AF65-F5344CB8AC3E}">
        <p14:creationId xmlns:p14="http://schemas.microsoft.com/office/powerpoint/2010/main" val="32145079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9EC2E62-8F0D-CF41-AC03-BBF2E2236E1A}"/>
              </a:ext>
            </a:extLst>
          </p:cNvPr>
          <p:cNvSpPr>
            <a:spLocks noGrp="1"/>
          </p:cNvSpPr>
          <p:nvPr>
            <p:ph type="title"/>
          </p:nvPr>
        </p:nvSpPr>
        <p:spPr>
          <a:xfrm>
            <a:off x="838200" y="179176"/>
            <a:ext cx="10515600" cy="845499"/>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9D03CBD9-8A26-4DA0-A99F-05EE6CCFF5FA}"/>
              </a:ext>
            </a:extLst>
          </p:cNvPr>
          <p:cNvSpPr txBox="1">
            <a:spLocks/>
          </p:cNvSpPr>
          <p:nvPr userDrawn="1"/>
        </p:nvSpPr>
        <p:spPr>
          <a:xfrm>
            <a:off x="5847917" y="6256156"/>
            <a:ext cx="511096" cy="365125"/>
          </a:xfrm>
          <a:prstGeom prst="rect">
            <a:avLst/>
          </a:prstGeom>
        </p:spPr>
        <p:txBody>
          <a:bodyPr vert="horz" lIns="0" tIns="0" rIns="0" bIns="0" rtlCol="0" anchor="b"/>
          <a:lstStyle>
            <a:defPPr>
              <a:defRPr lang="en-US"/>
            </a:defPPr>
            <a:lvl1pPr marL="0" algn="ctr" defTabSz="457200" rtl="0" eaLnBrk="1" latinLnBrk="0" hangingPunct="1">
              <a:defRPr sz="800" kern="1200">
                <a:solidFill>
                  <a:schemeClr val="tx1"/>
                </a:solidFill>
                <a:latin typeface="Arial Narrow" panose="020B060602020203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044EC2-7E5F-48B0-995B-703B2F80838A}" type="slidenum">
              <a:rPr lang="en-US" smtClean="0"/>
              <a:pPr/>
              <a:t>‹#›</a:t>
            </a:fld>
            <a:endParaRPr lang="en-US"/>
          </a:p>
        </p:txBody>
      </p:sp>
    </p:spTree>
    <p:extLst>
      <p:ext uri="{BB962C8B-B14F-4D97-AF65-F5344CB8AC3E}">
        <p14:creationId xmlns:p14="http://schemas.microsoft.com/office/powerpoint/2010/main" val="5833340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9" descr="C403525.jpg"/>
          <p:cNvPicPr>
            <a:picLocks noChangeAspect="1"/>
          </p:cNvPicPr>
          <p:nvPr userDrawn="1"/>
        </p:nvPicPr>
        <p:blipFill>
          <a:blip r:embed="rId2">
            <a:extLst>
              <a:ext uri="{28A0092B-C50C-407E-A947-70E740481C1C}">
                <a14:useLocalDpi xmlns:a14="http://schemas.microsoft.com/office/drawing/2010/main" val="0"/>
              </a:ext>
            </a:extLst>
          </a:blip>
          <a:srcRect l="18620" t="10632" r="35677" b="4784"/>
          <a:stretch>
            <a:fillRect/>
          </a:stretch>
        </p:blipFill>
        <p:spPr bwMode="auto">
          <a:xfrm>
            <a:off x="7493000" y="0"/>
            <a:ext cx="4699000" cy="5801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6"/>
          <p:cNvSpPr>
            <a:spLocks noChangeArrowheads="1"/>
          </p:cNvSpPr>
          <p:nvPr userDrawn="1"/>
        </p:nvSpPr>
        <p:spPr bwMode="auto">
          <a:xfrm rot="10800000" flipH="1" flipV="1">
            <a:off x="7876118" y="0"/>
            <a:ext cx="372533" cy="5808133"/>
          </a:xfrm>
          <a:prstGeom prst="rect">
            <a:avLst/>
          </a:prstGeom>
          <a:solidFill>
            <a:srgbClr val="FEBB12">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8836" tIns="54419" rIns="108836" bIns="54419" anchor="ctr"/>
          <a:lstStyle>
            <a:lvl1pPr>
              <a:defRPr sz="2100">
                <a:solidFill>
                  <a:schemeClr val="tx1"/>
                </a:solidFill>
                <a:latin typeface="Times" pitchFamily="-65" charset="0"/>
                <a:ea typeface="MS PGothic" pitchFamily="34" charset="-128"/>
              </a:defRPr>
            </a:lvl1pPr>
            <a:lvl2pPr marL="742950" indent="-285750">
              <a:defRPr sz="2100">
                <a:solidFill>
                  <a:schemeClr val="tx1"/>
                </a:solidFill>
                <a:latin typeface="Times" pitchFamily="-65" charset="0"/>
                <a:ea typeface="MS PGothic" pitchFamily="34" charset="-128"/>
              </a:defRPr>
            </a:lvl2pPr>
            <a:lvl3pPr marL="1143000" indent="-228600">
              <a:defRPr sz="2100">
                <a:solidFill>
                  <a:schemeClr val="tx1"/>
                </a:solidFill>
                <a:latin typeface="Times" pitchFamily="-65" charset="0"/>
                <a:ea typeface="MS PGothic" pitchFamily="34" charset="-128"/>
              </a:defRPr>
            </a:lvl3pPr>
            <a:lvl4pPr marL="1600200" indent="-228600">
              <a:defRPr sz="2100">
                <a:solidFill>
                  <a:schemeClr val="tx1"/>
                </a:solidFill>
                <a:latin typeface="Times" pitchFamily="-65" charset="0"/>
                <a:ea typeface="MS PGothic" pitchFamily="34" charset="-128"/>
              </a:defRPr>
            </a:lvl4pPr>
            <a:lvl5pPr marL="2057400" indent="-228600">
              <a:defRPr sz="2100">
                <a:solidFill>
                  <a:schemeClr val="tx1"/>
                </a:solidFill>
                <a:latin typeface="Times" pitchFamily="-65" charset="0"/>
                <a:ea typeface="MS PGothic" pitchFamily="34" charset="-128"/>
              </a:defRPr>
            </a:lvl5pPr>
            <a:lvl6pPr marL="2514600" indent="-228600" eaLnBrk="0" fontAlgn="base" hangingPunct="0">
              <a:spcBef>
                <a:spcPct val="0"/>
              </a:spcBef>
              <a:spcAft>
                <a:spcPct val="0"/>
              </a:spcAft>
              <a:defRPr sz="2100">
                <a:solidFill>
                  <a:schemeClr val="tx1"/>
                </a:solidFill>
                <a:latin typeface="Times" pitchFamily="-65" charset="0"/>
                <a:ea typeface="MS PGothic" pitchFamily="34" charset="-128"/>
              </a:defRPr>
            </a:lvl6pPr>
            <a:lvl7pPr marL="2971800" indent="-228600" eaLnBrk="0" fontAlgn="base" hangingPunct="0">
              <a:spcBef>
                <a:spcPct val="0"/>
              </a:spcBef>
              <a:spcAft>
                <a:spcPct val="0"/>
              </a:spcAft>
              <a:defRPr sz="2100">
                <a:solidFill>
                  <a:schemeClr val="tx1"/>
                </a:solidFill>
                <a:latin typeface="Times" pitchFamily="-65" charset="0"/>
                <a:ea typeface="MS PGothic" pitchFamily="34" charset="-128"/>
              </a:defRPr>
            </a:lvl7pPr>
            <a:lvl8pPr marL="3429000" indent="-228600" eaLnBrk="0" fontAlgn="base" hangingPunct="0">
              <a:spcBef>
                <a:spcPct val="0"/>
              </a:spcBef>
              <a:spcAft>
                <a:spcPct val="0"/>
              </a:spcAft>
              <a:defRPr sz="2100">
                <a:solidFill>
                  <a:schemeClr val="tx1"/>
                </a:solidFill>
                <a:latin typeface="Times" pitchFamily="-65" charset="0"/>
                <a:ea typeface="MS PGothic" pitchFamily="34" charset="-128"/>
              </a:defRPr>
            </a:lvl8pPr>
            <a:lvl9pPr marL="3886200" indent="-228600" eaLnBrk="0" fontAlgn="base" hangingPunct="0">
              <a:spcBef>
                <a:spcPct val="0"/>
              </a:spcBef>
              <a:spcAft>
                <a:spcPct val="0"/>
              </a:spcAft>
              <a:defRPr sz="2100">
                <a:solidFill>
                  <a:schemeClr val="tx1"/>
                </a:solidFill>
                <a:latin typeface="Times" pitchFamily="-65" charset="0"/>
                <a:ea typeface="MS PGothic" pitchFamily="34" charset="-128"/>
              </a:defRPr>
            </a:lvl9pPr>
          </a:lstStyle>
          <a:p>
            <a:pPr eaLnBrk="0" hangingPunct="0">
              <a:defRPr/>
            </a:pPr>
            <a:endParaRPr lang="en-US" altLang="en-US" sz="2800"/>
          </a:p>
        </p:txBody>
      </p:sp>
      <p:sp>
        <p:nvSpPr>
          <p:cNvPr id="6" name="Rectangle 16"/>
          <p:cNvSpPr>
            <a:spLocks noChangeArrowheads="1"/>
          </p:cNvSpPr>
          <p:nvPr userDrawn="1"/>
        </p:nvSpPr>
        <p:spPr bwMode="auto">
          <a:xfrm rot="10800000" flipH="1" flipV="1">
            <a:off x="8248651" y="0"/>
            <a:ext cx="107949" cy="5808133"/>
          </a:xfrm>
          <a:prstGeom prst="rect">
            <a:avLst/>
          </a:prstGeom>
          <a:solidFill>
            <a:srgbClr val="FEBB12">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8836" tIns="54419" rIns="108836" bIns="54419" anchor="ctr"/>
          <a:lstStyle>
            <a:lvl1pPr>
              <a:defRPr sz="2100">
                <a:solidFill>
                  <a:schemeClr val="tx1"/>
                </a:solidFill>
                <a:latin typeface="Times" pitchFamily="-65" charset="0"/>
                <a:ea typeface="MS PGothic" pitchFamily="34" charset="-128"/>
              </a:defRPr>
            </a:lvl1pPr>
            <a:lvl2pPr marL="742950" indent="-285750">
              <a:defRPr sz="2100">
                <a:solidFill>
                  <a:schemeClr val="tx1"/>
                </a:solidFill>
                <a:latin typeface="Times" pitchFamily="-65" charset="0"/>
                <a:ea typeface="MS PGothic" pitchFamily="34" charset="-128"/>
              </a:defRPr>
            </a:lvl2pPr>
            <a:lvl3pPr marL="1143000" indent="-228600">
              <a:defRPr sz="2100">
                <a:solidFill>
                  <a:schemeClr val="tx1"/>
                </a:solidFill>
                <a:latin typeface="Times" pitchFamily="-65" charset="0"/>
                <a:ea typeface="MS PGothic" pitchFamily="34" charset="-128"/>
              </a:defRPr>
            </a:lvl3pPr>
            <a:lvl4pPr marL="1600200" indent="-228600">
              <a:defRPr sz="2100">
                <a:solidFill>
                  <a:schemeClr val="tx1"/>
                </a:solidFill>
                <a:latin typeface="Times" pitchFamily="-65" charset="0"/>
                <a:ea typeface="MS PGothic" pitchFamily="34" charset="-128"/>
              </a:defRPr>
            </a:lvl4pPr>
            <a:lvl5pPr marL="2057400" indent="-228600">
              <a:defRPr sz="2100">
                <a:solidFill>
                  <a:schemeClr val="tx1"/>
                </a:solidFill>
                <a:latin typeface="Times" pitchFamily="-65" charset="0"/>
                <a:ea typeface="MS PGothic" pitchFamily="34" charset="-128"/>
              </a:defRPr>
            </a:lvl5pPr>
            <a:lvl6pPr marL="2514600" indent="-228600" eaLnBrk="0" fontAlgn="base" hangingPunct="0">
              <a:spcBef>
                <a:spcPct val="0"/>
              </a:spcBef>
              <a:spcAft>
                <a:spcPct val="0"/>
              </a:spcAft>
              <a:defRPr sz="2100">
                <a:solidFill>
                  <a:schemeClr val="tx1"/>
                </a:solidFill>
                <a:latin typeface="Times" pitchFamily="-65" charset="0"/>
                <a:ea typeface="MS PGothic" pitchFamily="34" charset="-128"/>
              </a:defRPr>
            </a:lvl6pPr>
            <a:lvl7pPr marL="2971800" indent="-228600" eaLnBrk="0" fontAlgn="base" hangingPunct="0">
              <a:spcBef>
                <a:spcPct val="0"/>
              </a:spcBef>
              <a:spcAft>
                <a:spcPct val="0"/>
              </a:spcAft>
              <a:defRPr sz="2100">
                <a:solidFill>
                  <a:schemeClr val="tx1"/>
                </a:solidFill>
                <a:latin typeface="Times" pitchFamily="-65" charset="0"/>
                <a:ea typeface="MS PGothic" pitchFamily="34" charset="-128"/>
              </a:defRPr>
            </a:lvl7pPr>
            <a:lvl8pPr marL="3429000" indent="-228600" eaLnBrk="0" fontAlgn="base" hangingPunct="0">
              <a:spcBef>
                <a:spcPct val="0"/>
              </a:spcBef>
              <a:spcAft>
                <a:spcPct val="0"/>
              </a:spcAft>
              <a:defRPr sz="2100">
                <a:solidFill>
                  <a:schemeClr val="tx1"/>
                </a:solidFill>
                <a:latin typeface="Times" pitchFamily="-65" charset="0"/>
                <a:ea typeface="MS PGothic" pitchFamily="34" charset="-128"/>
              </a:defRPr>
            </a:lvl8pPr>
            <a:lvl9pPr marL="3886200" indent="-228600" eaLnBrk="0" fontAlgn="base" hangingPunct="0">
              <a:spcBef>
                <a:spcPct val="0"/>
              </a:spcBef>
              <a:spcAft>
                <a:spcPct val="0"/>
              </a:spcAft>
              <a:defRPr sz="2100">
                <a:solidFill>
                  <a:schemeClr val="tx1"/>
                </a:solidFill>
                <a:latin typeface="Times" pitchFamily="-65" charset="0"/>
                <a:ea typeface="MS PGothic" pitchFamily="34" charset="-128"/>
              </a:defRPr>
            </a:lvl9pPr>
          </a:lstStyle>
          <a:p>
            <a:pPr eaLnBrk="0" hangingPunct="0">
              <a:defRPr/>
            </a:pPr>
            <a:endParaRPr lang="en-US" altLang="en-US" sz="2800"/>
          </a:p>
        </p:txBody>
      </p:sp>
      <p:sp>
        <p:nvSpPr>
          <p:cNvPr id="7" name="Rectangle 16"/>
          <p:cNvSpPr>
            <a:spLocks noChangeArrowheads="1"/>
          </p:cNvSpPr>
          <p:nvPr userDrawn="1"/>
        </p:nvSpPr>
        <p:spPr bwMode="auto">
          <a:xfrm rot="10800000" flipH="1" flipV="1">
            <a:off x="1" y="0"/>
            <a:ext cx="8015817" cy="5808133"/>
          </a:xfrm>
          <a:prstGeom prst="rect">
            <a:avLst/>
          </a:prstGeom>
          <a:solidFill>
            <a:srgbClr val="FEBB1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8836" tIns="54419" rIns="108836" bIns="54419" anchor="ctr"/>
          <a:lstStyle>
            <a:lvl1pPr>
              <a:defRPr sz="2100">
                <a:solidFill>
                  <a:schemeClr val="tx1"/>
                </a:solidFill>
                <a:latin typeface="Times" pitchFamily="-65" charset="0"/>
                <a:ea typeface="MS PGothic" pitchFamily="34" charset="-128"/>
              </a:defRPr>
            </a:lvl1pPr>
            <a:lvl2pPr marL="742950" indent="-285750">
              <a:defRPr sz="2100">
                <a:solidFill>
                  <a:schemeClr val="tx1"/>
                </a:solidFill>
                <a:latin typeface="Times" pitchFamily="-65" charset="0"/>
                <a:ea typeface="MS PGothic" pitchFamily="34" charset="-128"/>
              </a:defRPr>
            </a:lvl2pPr>
            <a:lvl3pPr marL="1143000" indent="-228600">
              <a:defRPr sz="2100">
                <a:solidFill>
                  <a:schemeClr val="tx1"/>
                </a:solidFill>
                <a:latin typeface="Times" pitchFamily="-65" charset="0"/>
                <a:ea typeface="MS PGothic" pitchFamily="34" charset="-128"/>
              </a:defRPr>
            </a:lvl3pPr>
            <a:lvl4pPr marL="1600200" indent="-228600">
              <a:defRPr sz="2100">
                <a:solidFill>
                  <a:schemeClr val="tx1"/>
                </a:solidFill>
                <a:latin typeface="Times" pitchFamily="-65" charset="0"/>
                <a:ea typeface="MS PGothic" pitchFamily="34" charset="-128"/>
              </a:defRPr>
            </a:lvl4pPr>
            <a:lvl5pPr marL="2057400" indent="-228600">
              <a:defRPr sz="2100">
                <a:solidFill>
                  <a:schemeClr val="tx1"/>
                </a:solidFill>
                <a:latin typeface="Times" pitchFamily="-65" charset="0"/>
                <a:ea typeface="MS PGothic" pitchFamily="34" charset="-128"/>
              </a:defRPr>
            </a:lvl5pPr>
            <a:lvl6pPr marL="2514600" indent="-228600" eaLnBrk="0" fontAlgn="base" hangingPunct="0">
              <a:spcBef>
                <a:spcPct val="0"/>
              </a:spcBef>
              <a:spcAft>
                <a:spcPct val="0"/>
              </a:spcAft>
              <a:defRPr sz="2100">
                <a:solidFill>
                  <a:schemeClr val="tx1"/>
                </a:solidFill>
                <a:latin typeface="Times" pitchFamily="-65" charset="0"/>
                <a:ea typeface="MS PGothic" pitchFamily="34" charset="-128"/>
              </a:defRPr>
            </a:lvl6pPr>
            <a:lvl7pPr marL="2971800" indent="-228600" eaLnBrk="0" fontAlgn="base" hangingPunct="0">
              <a:spcBef>
                <a:spcPct val="0"/>
              </a:spcBef>
              <a:spcAft>
                <a:spcPct val="0"/>
              </a:spcAft>
              <a:defRPr sz="2100">
                <a:solidFill>
                  <a:schemeClr val="tx1"/>
                </a:solidFill>
                <a:latin typeface="Times" pitchFamily="-65" charset="0"/>
                <a:ea typeface="MS PGothic" pitchFamily="34" charset="-128"/>
              </a:defRPr>
            </a:lvl7pPr>
            <a:lvl8pPr marL="3429000" indent="-228600" eaLnBrk="0" fontAlgn="base" hangingPunct="0">
              <a:spcBef>
                <a:spcPct val="0"/>
              </a:spcBef>
              <a:spcAft>
                <a:spcPct val="0"/>
              </a:spcAft>
              <a:defRPr sz="2100">
                <a:solidFill>
                  <a:schemeClr val="tx1"/>
                </a:solidFill>
                <a:latin typeface="Times" pitchFamily="-65" charset="0"/>
                <a:ea typeface="MS PGothic" pitchFamily="34" charset="-128"/>
              </a:defRPr>
            </a:lvl8pPr>
            <a:lvl9pPr marL="3886200" indent="-228600" eaLnBrk="0" fontAlgn="base" hangingPunct="0">
              <a:spcBef>
                <a:spcPct val="0"/>
              </a:spcBef>
              <a:spcAft>
                <a:spcPct val="0"/>
              </a:spcAft>
              <a:defRPr sz="2100">
                <a:solidFill>
                  <a:schemeClr val="tx1"/>
                </a:solidFill>
                <a:latin typeface="Times" pitchFamily="-65" charset="0"/>
                <a:ea typeface="MS PGothic" pitchFamily="34" charset="-128"/>
              </a:defRPr>
            </a:lvl9pPr>
          </a:lstStyle>
          <a:p>
            <a:pPr eaLnBrk="0" hangingPunct="0">
              <a:defRPr/>
            </a:pPr>
            <a:endParaRPr lang="en-US" altLang="en-US" sz="2800"/>
          </a:p>
        </p:txBody>
      </p:sp>
      <p:sp>
        <p:nvSpPr>
          <p:cNvPr id="8" name="Text Box 15"/>
          <p:cNvSpPr txBox="1">
            <a:spLocks noChangeArrowheads="1"/>
          </p:cNvSpPr>
          <p:nvPr userDrawn="1"/>
        </p:nvSpPr>
        <p:spPr bwMode="auto">
          <a:xfrm>
            <a:off x="844551" y="6392334"/>
            <a:ext cx="2728383"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eaLnBrk="0" hangingPunct="0">
              <a:defRPr/>
            </a:pPr>
            <a:r>
              <a:rPr lang="en-US" sz="800">
                <a:latin typeface="Arial Narrow" charset="0"/>
                <a:ea typeface="ＭＳ Ｐゴシック" charset="0"/>
              </a:rPr>
              <a:t>CONFIDENTIAL XXXX. DO NOT COPY OR DISTRIBUTE.</a:t>
            </a:r>
          </a:p>
        </p:txBody>
      </p:sp>
      <p:pic>
        <p:nvPicPr>
          <p:cNvPr id="9" name="Picture 15" descr="100B.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347201" y="6305551"/>
            <a:ext cx="1773767"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9"/>
          <p:cNvSpPr>
            <a:spLocks noGrp="1" noChangeArrowheads="1"/>
          </p:cNvSpPr>
          <p:nvPr>
            <p:ph type="subTitle" sz="quarter" idx="11"/>
          </p:nvPr>
        </p:nvSpPr>
        <p:spPr>
          <a:xfrm>
            <a:off x="845340" y="4447497"/>
            <a:ext cx="7107865" cy="592137"/>
          </a:xfrm>
        </p:spPr>
        <p:txBody>
          <a:bodyPr lIns="0" bIns="0"/>
          <a:lstStyle>
            <a:lvl1pPr marL="0" indent="0" algn="l">
              <a:buFontTx/>
              <a:buNone/>
              <a:defRPr sz="2533"/>
            </a:lvl1pPr>
          </a:lstStyle>
          <a:p>
            <a:pPr lvl="0"/>
            <a:r>
              <a:rPr lang="en-US" noProof="0"/>
              <a:t>Click to edit Master subtitle style</a:t>
            </a:r>
          </a:p>
        </p:txBody>
      </p:sp>
      <p:sp>
        <p:nvSpPr>
          <p:cNvPr id="2" name="Title 1"/>
          <p:cNvSpPr>
            <a:spLocks noGrp="1"/>
          </p:cNvSpPr>
          <p:nvPr>
            <p:ph type="title"/>
          </p:nvPr>
        </p:nvSpPr>
        <p:spPr>
          <a:xfrm>
            <a:off x="845339" y="3222064"/>
            <a:ext cx="7126491" cy="1143000"/>
          </a:xfrm>
        </p:spPr>
        <p:txBody>
          <a:bodyPr lIns="0" tIns="0" rIns="0" bIns="0" anchor="b"/>
          <a:lstStyle/>
          <a:p>
            <a:r>
              <a:rPr lang="en-US"/>
              <a:t>Click to edit Master title style</a:t>
            </a:r>
          </a:p>
        </p:txBody>
      </p:sp>
    </p:spTree>
    <p:extLst>
      <p:ext uri="{BB962C8B-B14F-4D97-AF65-F5344CB8AC3E}">
        <p14:creationId xmlns:p14="http://schemas.microsoft.com/office/powerpoint/2010/main" val="7192610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4" name="Picture 9" descr="C229000.jpg"/>
          <p:cNvPicPr>
            <a:picLocks noChangeAspect="1"/>
          </p:cNvPicPr>
          <p:nvPr userDrawn="1"/>
        </p:nvPicPr>
        <p:blipFill>
          <a:blip r:embed="rId2">
            <a:extLst>
              <a:ext uri="{28A0092B-C50C-407E-A947-70E740481C1C}">
                <a14:useLocalDpi xmlns:a14="http://schemas.microsoft.com/office/drawing/2010/main" val="0"/>
              </a:ext>
            </a:extLst>
          </a:blip>
          <a:srcRect t="40733"/>
          <a:stretch>
            <a:fillRect/>
          </a:stretch>
        </p:blipFill>
        <p:spPr bwMode="auto">
          <a:xfrm>
            <a:off x="1" y="1"/>
            <a:ext cx="12204700"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6"/>
          <p:cNvSpPr>
            <a:spLocks noChangeArrowheads="1"/>
          </p:cNvSpPr>
          <p:nvPr userDrawn="1"/>
        </p:nvSpPr>
        <p:spPr bwMode="auto">
          <a:xfrm rot="5400000" flipH="1" flipV="1">
            <a:off x="5909734" y="-2178049"/>
            <a:ext cx="372533" cy="12192000"/>
          </a:xfrm>
          <a:prstGeom prst="rect">
            <a:avLst/>
          </a:prstGeom>
          <a:solidFill>
            <a:srgbClr val="FEBB12">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8836" tIns="54419" rIns="108836" bIns="54419" anchor="ctr"/>
          <a:lstStyle>
            <a:lvl1pPr>
              <a:defRPr sz="2100">
                <a:solidFill>
                  <a:schemeClr val="tx1"/>
                </a:solidFill>
                <a:latin typeface="Times" pitchFamily="-65" charset="0"/>
                <a:ea typeface="MS PGothic" pitchFamily="34" charset="-128"/>
              </a:defRPr>
            </a:lvl1pPr>
            <a:lvl2pPr marL="742950" indent="-285750">
              <a:defRPr sz="2100">
                <a:solidFill>
                  <a:schemeClr val="tx1"/>
                </a:solidFill>
                <a:latin typeface="Times" pitchFamily="-65" charset="0"/>
                <a:ea typeface="MS PGothic" pitchFamily="34" charset="-128"/>
              </a:defRPr>
            </a:lvl2pPr>
            <a:lvl3pPr marL="1143000" indent="-228600">
              <a:defRPr sz="2100">
                <a:solidFill>
                  <a:schemeClr val="tx1"/>
                </a:solidFill>
                <a:latin typeface="Times" pitchFamily="-65" charset="0"/>
                <a:ea typeface="MS PGothic" pitchFamily="34" charset="-128"/>
              </a:defRPr>
            </a:lvl3pPr>
            <a:lvl4pPr marL="1600200" indent="-228600">
              <a:defRPr sz="2100">
                <a:solidFill>
                  <a:schemeClr val="tx1"/>
                </a:solidFill>
                <a:latin typeface="Times" pitchFamily="-65" charset="0"/>
                <a:ea typeface="MS PGothic" pitchFamily="34" charset="-128"/>
              </a:defRPr>
            </a:lvl4pPr>
            <a:lvl5pPr marL="2057400" indent="-228600">
              <a:defRPr sz="2100">
                <a:solidFill>
                  <a:schemeClr val="tx1"/>
                </a:solidFill>
                <a:latin typeface="Times" pitchFamily="-65" charset="0"/>
                <a:ea typeface="MS PGothic" pitchFamily="34" charset="-128"/>
              </a:defRPr>
            </a:lvl5pPr>
            <a:lvl6pPr marL="2514600" indent="-228600" eaLnBrk="0" fontAlgn="base" hangingPunct="0">
              <a:spcBef>
                <a:spcPct val="0"/>
              </a:spcBef>
              <a:spcAft>
                <a:spcPct val="0"/>
              </a:spcAft>
              <a:defRPr sz="2100">
                <a:solidFill>
                  <a:schemeClr val="tx1"/>
                </a:solidFill>
                <a:latin typeface="Times" pitchFamily="-65" charset="0"/>
                <a:ea typeface="MS PGothic" pitchFamily="34" charset="-128"/>
              </a:defRPr>
            </a:lvl6pPr>
            <a:lvl7pPr marL="2971800" indent="-228600" eaLnBrk="0" fontAlgn="base" hangingPunct="0">
              <a:spcBef>
                <a:spcPct val="0"/>
              </a:spcBef>
              <a:spcAft>
                <a:spcPct val="0"/>
              </a:spcAft>
              <a:defRPr sz="2100">
                <a:solidFill>
                  <a:schemeClr val="tx1"/>
                </a:solidFill>
                <a:latin typeface="Times" pitchFamily="-65" charset="0"/>
                <a:ea typeface="MS PGothic" pitchFamily="34" charset="-128"/>
              </a:defRPr>
            </a:lvl7pPr>
            <a:lvl8pPr marL="3429000" indent="-228600" eaLnBrk="0" fontAlgn="base" hangingPunct="0">
              <a:spcBef>
                <a:spcPct val="0"/>
              </a:spcBef>
              <a:spcAft>
                <a:spcPct val="0"/>
              </a:spcAft>
              <a:defRPr sz="2100">
                <a:solidFill>
                  <a:schemeClr val="tx1"/>
                </a:solidFill>
                <a:latin typeface="Times" pitchFamily="-65" charset="0"/>
                <a:ea typeface="MS PGothic" pitchFamily="34" charset="-128"/>
              </a:defRPr>
            </a:lvl8pPr>
            <a:lvl9pPr marL="3886200" indent="-228600" eaLnBrk="0" fontAlgn="base" hangingPunct="0">
              <a:spcBef>
                <a:spcPct val="0"/>
              </a:spcBef>
              <a:spcAft>
                <a:spcPct val="0"/>
              </a:spcAft>
              <a:defRPr sz="2100">
                <a:solidFill>
                  <a:schemeClr val="tx1"/>
                </a:solidFill>
                <a:latin typeface="Times" pitchFamily="-65" charset="0"/>
                <a:ea typeface="MS PGothic" pitchFamily="34" charset="-128"/>
              </a:defRPr>
            </a:lvl9pPr>
          </a:lstStyle>
          <a:p>
            <a:pPr eaLnBrk="0" hangingPunct="0">
              <a:defRPr/>
            </a:pPr>
            <a:endParaRPr lang="en-US" altLang="en-US" sz="2800"/>
          </a:p>
        </p:txBody>
      </p:sp>
      <p:sp>
        <p:nvSpPr>
          <p:cNvPr id="6" name="Rectangle 16"/>
          <p:cNvSpPr>
            <a:spLocks noChangeArrowheads="1"/>
          </p:cNvSpPr>
          <p:nvPr userDrawn="1"/>
        </p:nvSpPr>
        <p:spPr bwMode="auto">
          <a:xfrm rot="5400000" flipH="1" flipV="1">
            <a:off x="6042025" y="-2418291"/>
            <a:ext cx="107951" cy="12192000"/>
          </a:xfrm>
          <a:prstGeom prst="rect">
            <a:avLst/>
          </a:prstGeom>
          <a:solidFill>
            <a:srgbClr val="FEBB12">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8836" tIns="54419" rIns="108836" bIns="54419" anchor="ctr"/>
          <a:lstStyle>
            <a:lvl1pPr>
              <a:defRPr sz="2100">
                <a:solidFill>
                  <a:schemeClr val="tx1"/>
                </a:solidFill>
                <a:latin typeface="Times" pitchFamily="-65" charset="0"/>
                <a:ea typeface="MS PGothic" pitchFamily="34" charset="-128"/>
              </a:defRPr>
            </a:lvl1pPr>
            <a:lvl2pPr marL="742950" indent="-285750">
              <a:defRPr sz="2100">
                <a:solidFill>
                  <a:schemeClr val="tx1"/>
                </a:solidFill>
                <a:latin typeface="Times" pitchFamily="-65" charset="0"/>
                <a:ea typeface="MS PGothic" pitchFamily="34" charset="-128"/>
              </a:defRPr>
            </a:lvl2pPr>
            <a:lvl3pPr marL="1143000" indent="-228600">
              <a:defRPr sz="2100">
                <a:solidFill>
                  <a:schemeClr val="tx1"/>
                </a:solidFill>
                <a:latin typeface="Times" pitchFamily="-65" charset="0"/>
                <a:ea typeface="MS PGothic" pitchFamily="34" charset="-128"/>
              </a:defRPr>
            </a:lvl3pPr>
            <a:lvl4pPr marL="1600200" indent="-228600">
              <a:defRPr sz="2100">
                <a:solidFill>
                  <a:schemeClr val="tx1"/>
                </a:solidFill>
                <a:latin typeface="Times" pitchFamily="-65" charset="0"/>
                <a:ea typeface="MS PGothic" pitchFamily="34" charset="-128"/>
              </a:defRPr>
            </a:lvl4pPr>
            <a:lvl5pPr marL="2057400" indent="-228600">
              <a:defRPr sz="2100">
                <a:solidFill>
                  <a:schemeClr val="tx1"/>
                </a:solidFill>
                <a:latin typeface="Times" pitchFamily="-65" charset="0"/>
                <a:ea typeface="MS PGothic" pitchFamily="34" charset="-128"/>
              </a:defRPr>
            </a:lvl5pPr>
            <a:lvl6pPr marL="2514600" indent="-228600" eaLnBrk="0" fontAlgn="base" hangingPunct="0">
              <a:spcBef>
                <a:spcPct val="0"/>
              </a:spcBef>
              <a:spcAft>
                <a:spcPct val="0"/>
              </a:spcAft>
              <a:defRPr sz="2100">
                <a:solidFill>
                  <a:schemeClr val="tx1"/>
                </a:solidFill>
                <a:latin typeface="Times" pitchFamily="-65" charset="0"/>
                <a:ea typeface="MS PGothic" pitchFamily="34" charset="-128"/>
              </a:defRPr>
            </a:lvl6pPr>
            <a:lvl7pPr marL="2971800" indent="-228600" eaLnBrk="0" fontAlgn="base" hangingPunct="0">
              <a:spcBef>
                <a:spcPct val="0"/>
              </a:spcBef>
              <a:spcAft>
                <a:spcPct val="0"/>
              </a:spcAft>
              <a:defRPr sz="2100">
                <a:solidFill>
                  <a:schemeClr val="tx1"/>
                </a:solidFill>
                <a:latin typeface="Times" pitchFamily="-65" charset="0"/>
                <a:ea typeface="MS PGothic" pitchFamily="34" charset="-128"/>
              </a:defRPr>
            </a:lvl7pPr>
            <a:lvl8pPr marL="3429000" indent="-228600" eaLnBrk="0" fontAlgn="base" hangingPunct="0">
              <a:spcBef>
                <a:spcPct val="0"/>
              </a:spcBef>
              <a:spcAft>
                <a:spcPct val="0"/>
              </a:spcAft>
              <a:defRPr sz="2100">
                <a:solidFill>
                  <a:schemeClr val="tx1"/>
                </a:solidFill>
                <a:latin typeface="Times" pitchFamily="-65" charset="0"/>
                <a:ea typeface="MS PGothic" pitchFamily="34" charset="-128"/>
              </a:defRPr>
            </a:lvl8pPr>
            <a:lvl9pPr marL="3886200" indent="-228600" eaLnBrk="0" fontAlgn="base" hangingPunct="0">
              <a:spcBef>
                <a:spcPct val="0"/>
              </a:spcBef>
              <a:spcAft>
                <a:spcPct val="0"/>
              </a:spcAft>
              <a:defRPr sz="2100">
                <a:solidFill>
                  <a:schemeClr val="tx1"/>
                </a:solidFill>
                <a:latin typeface="Times" pitchFamily="-65" charset="0"/>
                <a:ea typeface="MS PGothic" pitchFamily="34" charset="-128"/>
              </a:defRPr>
            </a:lvl9pPr>
          </a:lstStyle>
          <a:p>
            <a:pPr eaLnBrk="0" hangingPunct="0">
              <a:defRPr/>
            </a:pPr>
            <a:endParaRPr lang="en-US" altLang="en-US" sz="2800"/>
          </a:p>
        </p:txBody>
      </p:sp>
      <p:sp>
        <p:nvSpPr>
          <p:cNvPr id="7" name="Rectangle 16"/>
          <p:cNvSpPr>
            <a:spLocks noChangeArrowheads="1"/>
          </p:cNvSpPr>
          <p:nvPr userDrawn="1"/>
        </p:nvSpPr>
        <p:spPr bwMode="auto">
          <a:xfrm rot="5400000" flipH="1" flipV="1">
            <a:off x="5064126" y="-1099608"/>
            <a:ext cx="2063749" cy="12192000"/>
          </a:xfrm>
          <a:prstGeom prst="rect">
            <a:avLst/>
          </a:prstGeom>
          <a:solidFill>
            <a:srgbClr val="FEBB1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8836" tIns="54419" rIns="108836" bIns="54419" anchor="ctr"/>
          <a:lstStyle>
            <a:lvl1pPr>
              <a:defRPr sz="2100">
                <a:solidFill>
                  <a:schemeClr val="tx1"/>
                </a:solidFill>
                <a:latin typeface="Times" pitchFamily="-65" charset="0"/>
                <a:ea typeface="MS PGothic" pitchFamily="34" charset="-128"/>
              </a:defRPr>
            </a:lvl1pPr>
            <a:lvl2pPr marL="742950" indent="-285750">
              <a:defRPr sz="2100">
                <a:solidFill>
                  <a:schemeClr val="tx1"/>
                </a:solidFill>
                <a:latin typeface="Times" pitchFamily="-65" charset="0"/>
                <a:ea typeface="MS PGothic" pitchFamily="34" charset="-128"/>
              </a:defRPr>
            </a:lvl2pPr>
            <a:lvl3pPr marL="1143000" indent="-228600">
              <a:defRPr sz="2100">
                <a:solidFill>
                  <a:schemeClr val="tx1"/>
                </a:solidFill>
                <a:latin typeface="Times" pitchFamily="-65" charset="0"/>
                <a:ea typeface="MS PGothic" pitchFamily="34" charset="-128"/>
              </a:defRPr>
            </a:lvl3pPr>
            <a:lvl4pPr marL="1600200" indent="-228600">
              <a:defRPr sz="2100">
                <a:solidFill>
                  <a:schemeClr val="tx1"/>
                </a:solidFill>
                <a:latin typeface="Times" pitchFamily="-65" charset="0"/>
                <a:ea typeface="MS PGothic" pitchFamily="34" charset="-128"/>
              </a:defRPr>
            </a:lvl4pPr>
            <a:lvl5pPr marL="2057400" indent="-228600">
              <a:defRPr sz="2100">
                <a:solidFill>
                  <a:schemeClr val="tx1"/>
                </a:solidFill>
                <a:latin typeface="Times" pitchFamily="-65" charset="0"/>
                <a:ea typeface="MS PGothic" pitchFamily="34" charset="-128"/>
              </a:defRPr>
            </a:lvl5pPr>
            <a:lvl6pPr marL="2514600" indent="-228600" eaLnBrk="0" fontAlgn="base" hangingPunct="0">
              <a:spcBef>
                <a:spcPct val="0"/>
              </a:spcBef>
              <a:spcAft>
                <a:spcPct val="0"/>
              </a:spcAft>
              <a:defRPr sz="2100">
                <a:solidFill>
                  <a:schemeClr val="tx1"/>
                </a:solidFill>
                <a:latin typeface="Times" pitchFamily="-65" charset="0"/>
                <a:ea typeface="MS PGothic" pitchFamily="34" charset="-128"/>
              </a:defRPr>
            </a:lvl6pPr>
            <a:lvl7pPr marL="2971800" indent="-228600" eaLnBrk="0" fontAlgn="base" hangingPunct="0">
              <a:spcBef>
                <a:spcPct val="0"/>
              </a:spcBef>
              <a:spcAft>
                <a:spcPct val="0"/>
              </a:spcAft>
              <a:defRPr sz="2100">
                <a:solidFill>
                  <a:schemeClr val="tx1"/>
                </a:solidFill>
                <a:latin typeface="Times" pitchFamily="-65" charset="0"/>
                <a:ea typeface="MS PGothic" pitchFamily="34" charset="-128"/>
              </a:defRPr>
            </a:lvl7pPr>
            <a:lvl8pPr marL="3429000" indent="-228600" eaLnBrk="0" fontAlgn="base" hangingPunct="0">
              <a:spcBef>
                <a:spcPct val="0"/>
              </a:spcBef>
              <a:spcAft>
                <a:spcPct val="0"/>
              </a:spcAft>
              <a:defRPr sz="2100">
                <a:solidFill>
                  <a:schemeClr val="tx1"/>
                </a:solidFill>
                <a:latin typeface="Times" pitchFamily="-65" charset="0"/>
                <a:ea typeface="MS PGothic" pitchFamily="34" charset="-128"/>
              </a:defRPr>
            </a:lvl8pPr>
            <a:lvl9pPr marL="3886200" indent="-228600" eaLnBrk="0" fontAlgn="base" hangingPunct="0">
              <a:spcBef>
                <a:spcPct val="0"/>
              </a:spcBef>
              <a:spcAft>
                <a:spcPct val="0"/>
              </a:spcAft>
              <a:defRPr sz="2100">
                <a:solidFill>
                  <a:schemeClr val="tx1"/>
                </a:solidFill>
                <a:latin typeface="Times" pitchFamily="-65" charset="0"/>
                <a:ea typeface="MS PGothic" pitchFamily="34" charset="-128"/>
              </a:defRPr>
            </a:lvl9pPr>
          </a:lstStyle>
          <a:p>
            <a:pPr eaLnBrk="0" hangingPunct="0">
              <a:defRPr/>
            </a:pPr>
            <a:endParaRPr lang="en-US" altLang="en-US" sz="2800"/>
          </a:p>
        </p:txBody>
      </p:sp>
      <p:sp>
        <p:nvSpPr>
          <p:cNvPr id="8" name="Text Box 15"/>
          <p:cNvSpPr txBox="1">
            <a:spLocks noChangeArrowheads="1"/>
          </p:cNvSpPr>
          <p:nvPr userDrawn="1"/>
        </p:nvSpPr>
        <p:spPr bwMode="auto">
          <a:xfrm>
            <a:off x="1030818" y="6449485"/>
            <a:ext cx="2728383"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eaLnBrk="0" hangingPunct="0">
              <a:defRPr/>
            </a:pPr>
            <a:r>
              <a:rPr lang="en-US" sz="800">
                <a:latin typeface="Arial Narrow" charset="0"/>
                <a:ea typeface="ＭＳ Ｐゴシック" charset="0"/>
              </a:rPr>
              <a:t>CATERPILLAR CONFIDENTIAL GREEN</a:t>
            </a:r>
          </a:p>
        </p:txBody>
      </p:sp>
      <p:pic>
        <p:nvPicPr>
          <p:cNvPr id="9" name="Picture 15" descr="100B.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347201" y="6314017"/>
            <a:ext cx="1773767"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9"/>
          <p:cNvSpPr>
            <a:spLocks noGrp="1" noChangeArrowheads="1"/>
          </p:cNvSpPr>
          <p:nvPr>
            <p:ph type="subTitle" sz="quarter" idx="11"/>
          </p:nvPr>
        </p:nvSpPr>
        <p:spPr>
          <a:xfrm>
            <a:off x="1031693" y="5346529"/>
            <a:ext cx="7107865" cy="592137"/>
          </a:xfrm>
        </p:spPr>
        <p:txBody>
          <a:bodyPr lIns="0" bIns="0"/>
          <a:lstStyle>
            <a:lvl1pPr marL="0" indent="0" algn="l">
              <a:buFontTx/>
              <a:buNone/>
              <a:defRPr sz="2533"/>
            </a:lvl1pPr>
          </a:lstStyle>
          <a:p>
            <a:pPr lvl="0"/>
            <a:r>
              <a:rPr lang="en-US" noProof="0"/>
              <a:t>Click to edit Master subtitle style</a:t>
            </a:r>
          </a:p>
        </p:txBody>
      </p:sp>
      <p:sp>
        <p:nvSpPr>
          <p:cNvPr id="20" name="Title 1"/>
          <p:cNvSpPr>
            <a:spLocks noGrp="1"/>
          </p:cNvSpPr>
          <p:nvPr>
            <p:ph type="title"/>
          </p:nvPr>
        </p:nvSpPr>
        <p:spPr>
          <a:xfrm>
            <a:off x="1031692" y="4121096"/>
            <a:ext cx="10068517" cy="1143000"/>
          </a:xfrm>
        </p:spPr>
        <p:txBody>
          <a:bodyPr lIns="0" tIns="0" rIns="0" bIns="0" anchor="b"/>
          <a:lstStyle/>
          <a:p>
            <a:r>
              <a:rPr lang="en-US"/>
              <a:t>Click to edit Master title style</a:t>
            </a:r>
          </a:p>
        </p:txBody>
      </p:sp>
    </p:spTree>
    <p:extLst>
      <p:ext uri="{BB962C8B-B14F-4D97-AF65-F5344CB8AC3E}">
        <p14:creationId xmlns:p14="http://schemas.microsoft.com/office/powerpoint/2010/main" val="21759663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pic>
        <p:nvPicPr>
          <p:cNvPr id="4" name="Picture 9" descr="C519710.jpg"/>
          <p:cNvPicPr>
            <a:picLocks noChangeAspect="1"/>
          </p:cNvPicPr>
          <p:nvPr userDrawn="1"/>
        </p:nvPicPr>
        <p:blipFill>
          <a:blip r:embed="rId2">
            <a:extLst>
              <a:ext uri="{28A0092B-C50C-407E-A947-70E740481C1C}">
                <a14:useLocalDpi xmlns:a14="http://schemas.microsoft.com/office/drawing/2010/main" val="0"/>
              </a:ext>
            </a:extLst>
          </a:blip>
          <a:srcRect t="13309" b="28452"/>
          <a:stretch>
            <a:fillRect/>
          </a:stretch>
        </p:blipFill>
        <p:spPr bwMode="auto">
          <a:xfrm>
            <a:off x="0" y="1325034"/>
            <a:ext cx="12192000" cy="4730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6"/>
          <p:cNvSpPr>
            <a:spLocks noChangeArrowheads="1"/>
          </p:cNvSpPr>
          <p:nvPr userDrawn="1"/>
        </p:nvSpPr>
        <p:spPr bwMode="auto">
          <a:xfrm rot="16200000" flipH="1" flipV="1">
            <a:off x="5909734" y="-4023783"/>
            <a:ext cx="372533" cy="12192000"/>
          </a:xfrm>
          <a:prstGeom prst="rect">
            <a:avLst/>
          </a:prstGeom>
          <a:solidFill>
            <a:srgbClr val="FEBB12">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8836" tIns="54419" rIns="108836" bIns="54419" anchor="ctr"/>
          <a:lstStyle>
            <a:lvl1pPr>
              <a:defRPr sz="2100">
                <a:solidFill>
                  <a:schemeClr val="tx1"/>
                </a:solidFill>
                <a:latin typeface="Times" pitchFamily="-65" charset="0"/>
                <a:ea typeface="MS PGothic" pitchFamily="34" charset="-128"/>
              </a:defRPr>
            </a:lvl1pPr>
            <a:lvl2pPr marL="742950" indent="-285750">
              <a:defRPr sz="2100">
                <a:solidFill>
                  <a:schemeClr val="tx1"/>
                </a:solidFill>
                <a:latin typeface="Times" pitchFamily="-65" charset="0"/>
                <a:ea typeface="MS PGothic" pitchFamily="34" charset="-128"/>
              </a:defRPr>
            </a:lvl2pPr>
            <a:lvl3pPr marL="1143000" indent="-228600">
              <a:defRPr sz="2100">
                <a:solidFill>
                  <a:schemeClr val="tx1"/>
                </a:solidFill>
                <a:latin typeface="Times" pitchFamily="-65" charset="0"/>
                <a:ea typeface="MS PGothic" pitchFamily="34" charset="-128"/>
              </a:defRPr>
            </a:lvl3pPr>
            <a:lvl4pPr marL="1600200" indent="-228600">
              <a:defRPr sz="2100">
                <a:solidFill>
                  <a:schemeClr val="tx1"/>
                </a:solidFill>
                <a:latin typeface="Times" pitchFamily="-65" charset="0"/>
                <a:ea typeface="MS PGothic" pitchFamily="34" charset="-128"/>
              </a:defRPr>
            </a:lvl4pPr>
            <a:lvl5pPr marL="2057400" indent="-228600">
              <a:defRPr sz="2100">
                <a:solidFill>
                  <a:schemeClr val="tx1"/>
                </a:solidFill>
                <a:latin typeface="Times" pitchFamily="-65" charset="0"/>
                <a:ea typeface="MS PGothic" pitchFamily="34" charset="-128"/>
              </a:defRPr>
            </a:lvl5pPr>
            <a:lvl6pPr marL="2514600" indent="-228600" eaLnBrk="0" fontAlgn="base" hangingPunct="0">
              <a:spcBef>
                <a:spcPct val="0"/>
              </a:spcBef>
              <a:spcAft>
                <a:spcPct val="0"/>
              </a:spcAft>
              <a:defRPr sz="2100">
                <a:solidFill>
                  <a:schemeClr val="tx1"/>
                </a:solidFill>
                <a:latin typeface="Times" pitchFamily="-65" charset="0"/>
                <a:ea typeface="MS PGothic" pitchFamily="34" charset="-128"/>
              </a:defRPr>
            </a:lvl6pPr>
            <a:lvl7pPr marL="2971800" indent="-228600" eaLnBrk="0" fontAlgn="base" hangingPunct="0">
              <a:spcBef>
                <a:spcPct val="0"/>
              </a:spcBef>
              <a:spcAft>
                <a:spcPct val="0"/>
              </a:spcAft>
              <a:defRPr sz="2100">
                <a:solidFill>
                  <a:schemeClr val="tx1"/>
                </a:solidFill>
                <a:latin typeface="Times" pitchFamily="-65" charset="0"/>
                <a:ea typeface="MS PGothic" pitchFamily="34" charset="-128"/>
              </a:defRPr>
            </a:lvl7pPr>
            <a:lvl8pPr marL="3429000" indent="-228600" eaLnBrk="0" fontAlgn="base" hangingPunct="0">
              <a:spcBef>
                <a:spcPct val="0"/>
              </a:spcBef>
              <a:spcAft>
                <a:spcPct val="0"/>
              </a:spcAft>
              <a:defRPr sz="2100">
                <a:solidFill>
                  <a:schemeClr val="tx1"/>
                </a:solidFill>
                <a:latin typeface="Times" pitchFamily="-65" charset="0"/>
                <a:ea typeface="MS PGothic" pitchFamily="34" charset="-128"/>
              </a:defRPr>
            </a:lvl8pPr>
            <a:lvl9pPr marL="3886200" indent="-228600" eaLnBrk="0" fontAlgn="base" hangingPunct="0">
              <a:spcBef>
                <a:spcPct val="0"/>
              </a:spcBef>
              <a:spcAft>
                <a:spcPct val="0"/>
              </a:spcAft>
              <a:defRPr sz="2100">
                <a:solidFill>
                  <a:schemeClr val="tx1"/>
                </a:solidFill>
                <a:latin typeface="Times" pitchFamily="-65" charset="0"/>
                <a:ea typeface="MS PGothic" pitchFamily="34" charset="-128"/>
              </a:defRPr>
            </a:lvl9pPr>
          </a:lstStyle>
          <a:p>
            <a:pPr eaLnBrk="0" hangingPunct="0">
              <a:defRPr/>
            </a:pPr>
            <a:endParaRPr lang="en-US" altLang="en-US" sz="2800"/>
          </a:p>
        </p:txBody>
      </p:sp>
      <p:sp>
        <p:nvSpPr>
          <p:cNvPr id="6" name="Rectangle 16"/>
          <p:cNvSpPr>
            <a:spLocks noChangeArrowheads="1"/>
          </p:cNvSpPr>
          <p:nvPr userDrawn="1"/>
        </p:nvSpPr>
        <p:spPr bwMode="auto">
          <a:xfrm rot="16200000" flipH="1" flipV="1">
            <a:off x="6042026" y="-3783541"/>
            <a:ext cx="107949" cy="12192000"/>
          </a:xfrm>
          <a:prstGeom prst="rect">
            <a:avLst/>
          </a:prstGeom>
          <a:solidFill>
            <a:srgbClr val="FEBB12">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8836" tIns="54419" rIns="108836" bIns="54419" anchor="ctr"/>
          <a:lstStyle>
            <a:lvl1pPr>
              <a:defRPr sz="2100">
                <a:solidFill>
                  <a:schemeClr val="tx1"/>
                </a:solidFill>
                <a:latin typeface="Times" pitchFamily="-65" charset="0"/>
                <a:ea typeface="MS PGothic" pitchFamily="34" charset="-128"/>
              </a:defRPr>
            </a:lvl1pPr>
            <a:lvl2pPr marL="742950" indent="-285750">
              <a:defRPr sz="2100">
                <a:solidFill>
                  <a:schemeClr val="tx1"/>
                </a:solidFill>
                <a:latin typeface="Times" pitchFamily="-65" charset="0"/>
                <a:ea typeface="MS PGothic" pitchFamily="34" charset="-128"/>
              </a:defRPr>
            </a:lvl2pPr>
            <a:lvl3pPr marL="1143000" indent="-228600">
              <a:defRPr sz="2100">
                <a:solidFill>
                  <a:schemeClr val="tx1"/>
                </a:solidFill>
                <a:latin typeface="Times" pitchFamily="-65" charset="0"/>
                <a:ea typeface="MS PGothic" pitchFamily="34" charset="-128"/>
              </a:defRPr>
            </a:lvl3pPr>
            <a:lvl4pPr marL="1600200" indent="-228600">
              <a:defRPr sz="2100">
                <a:solidFill>
                  <a:schemeClr val="tx1"/>
                </a:solidFill>
                <a:latin typeface="Times" pitchFamily="-65" charset="0"/>
                <a:ea typeface="MS PGothic" pitchFamily="34" charset="-128"/>
              </a:defRPr>
            </a:lvl4pPr>
            <a:lvl5pPr marL="2057400" indent="-228600">
              <a:defRPr sz="2100">
                <a:solidFill>
                  <a:schemeClr val="tx1"/>
                </a:solidFill>
                <a:latin typeface="Times" pitchFamily="-65" charset="0"/>
                <a:ea typeface="MS PGothic" pitchFamily="34" charset="-128"/>
              </a:defRPr>
            </a:lvl5pPr>
            <a:lvl6pPr marL="2514600" indent="-228600" eaLnBrk="0" fontAlgn="base" hangingPunct="0">
              <a:spcBef>
                <a:spcPct val="0"/>
              </a:spcBef>
              <a:spcAft>
                <a:spcPct val="0"/>
              </a:spcAft>
              <a:defRPr sz="2100">
                <a:solidFill>
                  <a:schemeClr val="tx1"/>
                </a:solidFill>
                <a:latin typeface="Times" pitchFamily="-65" charset="0"/>
                <a:ea typeface="MS PGothic" pitchFamily="34" charset="-128"/>
              </a:defRPr>
            </a:lvl6pPr>
            <a:lvl7pPr marL="2971800" indent="-228600" eaLnBrk="0" fontAlgn="base" hangingPunct="0">
              <a:spcBef>
                <a:spcPct val="0"/>
              </a:spcBef>
              <a:spcAft>
                <a:spcPct val="0"/>
              </a:spcAft>
              <a:defRPr sz="2100">
                <a:solidFill>
                  <a:schemeClr val="tx1"/>
                </a:solidFill>
                <a:latin typeface="Times" pitchFamily="-65" charset="0"/>
                <a:ea typeface="MS PGothic" pitchFamily="34" charset="-128"/>
              </a:defRPr>
            </a:lvl7pPr>
            <a:lvl8pPr marL="3429000" indent="-228600" eaLnBrk="0" fontAlgn="base" hangingPunct="0">
              <a:spcBef>
                <a:spcPct val="0"/>
              </a:spcBef>
              <a:spcAft>
                <a:spcPct val="0"/>
              </a:spcAft>
              <a:defRPr sz="2100">
                <a:solidFill>
                  <a:schemeClr val="tx1"/>
                </a:solidFill>
                <a:latin typeface="Times" pitchFamily="-65" charset="0"/>
                <a:ea typeface="MS PGothic" pitchFamily="34" charset="-128"/>
              </a:defRPr>
            </a:lvl8pPr>
            <a:lvl9pPr marL="3886200" indent="-228600" eaLnBrk="0" fontAlgn="base" hangingPunct="0">
              <a:spcBef>
                <a:spcPct val="0"/>
              </a:spcBef>
              <a:spcAft>
                <a:spcPct val="0"/>
              </a:spcAft>
              <a:defRPr sz="2100">
                <a:solidFill>
                  <a:schemeClr val="tx1"/>
                </a:solidFill>
                <a:latin typeface="Times" pitchFamily="-65" charset="0"/>
                <a:ea typeface="MS PGothic" pitchFamily="34" charset="-128"/>
              </a:defRPr>
            </a:lvl9pPr>
          </a:lstStyle>
          <a:p>
            <a:pPr eaLnBrk="0" hangingPunct="0">
              <a:defRPr/>
            </a:pPr>
            <a:endParaRPr lang="en-US" altLang="en-US" sz="2800"/>
          </a:p>
        </p:txBody>
      </p:sp>
      <p:sp>
        <p:nvSpPr>
          <p:cNvPr id="7" name="Rectangle 16"/>
          <p:cNvSpPr>
            <a:spLocks noChangeArrowheads="1"/>
          </p:cNvSpPr>
          <p:nvPr userDrawn="1"/>
        </p:nvSpPr>
        <p:spPr bwMode="auto">
          <a:xfrm rot="16200000" flipH="1" flipV="1">
            <a:off x="5083175" y="-5083175"/>
            <a:ext cx="2025651" cy="12192000"/>
          </a:xfrm>
          <a:prstGeom prst="rect">
            <a:avLst/>
          </a:prstGeom>
          <a:solidFill>
            <a:srgbClr val="FEBB1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8836" tIns="54419" rIns="108836" bIns="54419" anchor="ctr"/>
          <a:lstStyle>
            <a:lvl1pPr>
              <a:defRPr sz="2100">
                <a:solidFill>
                  <a:schemeClr val="tx1"/>
                </a:solidFill>
                <a:latin typeface="Times" pitchFamily="-65" charset="0"/>
                <a:ea typeface="MS PGothic" pitchFamily="34" charset="-128"/>
              </a:defRPr>
            </a:lvl1pPr>
            <a:lvl2pPr marL="742950" indent="-285750">
              <a:defRPr sz="2100">
                <a:solidFill>
                  <a:schemeClr val="tx1"/>
                </a:solidFill>
                <a:latin typeface="Times" pitchFamily="-65" charset="0"/>
                <a:ea typeface="MS PGothic" pitchFamily="34" charset="-128"/>
              </a:defRPr>
            </a:lvl2pPr>
            <a:lvl3pPr marL="1143000" indent="-228600">
              <a:defRPr sz="2100">
                <a:solidFill>
                  <a:schemeClr val="tx1"/>
                </a:solidFill>
                <a:latin typeface="Times" pitchFamily="-65" charset="0"/>
                <a:ea typeface="MS PGothic" pitchFamily="34" charset="-128"/>
              </a:defRPr>
            </a:lvl3pPr>
            <a:lvl4pPr marL="1600200" indent="-228600">
              <a:defRPr sz="2100">
                <a:solidFill>
                  <a:schemeClr val="tx1"/>
                </a:solidFill>
                <a:latin typeface="Times" pitchFamily="-65" charset="0"/>
                <a:ea typeface="MS PGothic" pitchFamily="34" charset="-128"/>
              </a:defRPr>
            </a:lvl4pPr>
            <a:lvl5pPr marL="2057400" indent="-228600">
              <a:defRPr sz="2100">
                <a:solidFill>
                  <a:schemeClr val="tx1"/>
                </a:solidFill>
                <a:latin typeface="Times" pitchFamily="-65" charset="0"/>
                <a:ea typeface="MS PGothic" pitchFamily="34" charset="-128"/>
              </a:defRPr>
            </a:lvl5pPr>
            <a:lvl6pPr marL="2514600" indent="-228600" eaLnBrk="0" fontAlgn="base" hangingPunct="0">
              <a:spcBef>
                <a:spcPct val="0"/>
              </a:spcBef>
              <a:spcAft>
                <a:spcPct val="0"/>
              </a:spcAft>
              <a:defRPr sz="2100">
                <a:solidFill>
                  <a:schemeClr val="tx1"/>
                </a:solidFill>
                <a:latin typeface="Times" pitchFamily="-65" charset="0"/>
                <a:ea typeface="MS PGothic" pitchFamily="34" charset="-128"/>
              </a:defRPr>
            </a:lvl6pPr>
            <a:lvl7pPr marL="2971800" indent="-228600" eaLnBrk="0" fontAlgn="base" hangingPunct="0">
              <a:spcBef>
                <a:spcPct val="0"/>
              </a:spcBef>
              <a:spcAft>
                <a:spcPct val="0"/>
              </a:spcAft>
              <a:defRPr sz="2100">
                <a:solidFill>
                  <a:schemeClr val="tx1"/>
                </a:solidFill>
                <a:latin typeface="Times" pitchFamily="-65" charset="0"/>
                <a:ea typeface="MS PGothic" pitchFamily="34" charset="-128"/>
              </a:defRPr>
            </a:lvl7pPr>
            <a:lvl8pPr marL="3429000" indent="-228600" eaLnBrk="0" fontAlgn="base" hangingPunct="0">
              <a:spcBef>
                <a:spcPct val="0"/>
              </a:spcBef>
              <a:spcAft>
                <a:spcPct val="0"/>
              </a:spcAft>
              <a:defRPr sz="2100">
                <a:solidFill>
                  <a:schemeClr val="tx1"/>
                </a:solidFill>
                <a:latin typeface="Times" pitchFamily="-65" charset="0"/>
                <a:ea typeface="MS PGothic" pitchFamily="34" charset="-128"/>
              </a:defRPr>
            </a:lvl8pPr>
            <a:lvl9pPr marL="3886200" indent="-228600" eaLnBrk="0" fontAlgn="base" hangingPunct="0">
              <a:spcBef>
                <a:spcPct val="0"/>
              </a:spcBef>
              <a:spcAft>
                <a:spcPct val="0"/>
              </a:spcAft>
              <a:defRPr sz="2100">
                <a:solidFill>
                  <a:schemeClr val="tx1"/>
                </a:solidFill>
                <a:latin typeface="Times" pitchFamily="-65" charset="0"/>
                <a:ea typeface="MS PGothic" pitchFamily="34" charset="-128"/>
              </a:defRPr>
            </a:lvl9pPr>
          </a:lstStyle>
          <a:p>
            <a:pPr eaLnBrk="0" hangingPunct="0">
              <a:defRPr/>
            </a:pPr>
            <a:endParaRPr lang="en-US" altLang="en-US" sz="2800"/>
          </a:p>
        </p:txBody>
      </p:sp>
      <p:sp>
        <p:nvSpPr>
          <p:cNvPr id="8" name="Text Box 15"/>
          <p:cNvSpPr txBox="1">
            <a:spLocks noChangeArrowheads="1"/>
          </p:cNvSpPr>
          <p:nvPr userDrawn="1"/>
        </p:nvSpPr>
        <p:spPr bwMode="auto">
          <a:xfrm>
            <a:off x="844551" y="6392334"/>
            <a:ext cx="2728383"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eaLnBrk="0" hangingPunct="0">
              <a:defRPr/>
            </a:pPr>
            <a:r>
              <a:rPr lang="en-US" sz="800">
                <a:latin typeface="Arial Narrow" charset="0"/>
                <a:ea typeface="ＭＳ Ｐゴシック" charset="0"/>
              </a:rPr>
              <a:t>CONFIDENTIAL XXXX. DO NOT COPY OR DISTRIBUTE.</a:t>
            </a:r>
          </a:p>
        </p:txBody>
      </p:sp>
      <p:pic>
        <p:nvPicPr>
          <p:cNvPr id="9" name="Picture 15" descr="100B.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347201" y="6305551"/>
            <a:ext cx="1773767"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p:cNvSpPr>
            <a:spLocks noGrp="1" noChangeArrowheads="1"/>
          </p:cNvSpPr>
          <p:nvPr>
            <p:ph type="subTitle" sz="quarter" idx="11"/>
          </p:nvPr>
        </p:nvSpPr>
        <p:spPr>
          <a:xfrm>
            <a:off x="845340" y="1325284"/>
            <a:ext cx="7107865" cy="592137"/>
          </a:xfrm>
        </p:spPr>
        <p:txBody>
          <a:bodyPr lIns="0" bIns="0"/>
          <a:lstStyle>
            <a:lvl1pPr marL="0" indent="0" algn="l">
              <a:buFontTx/>
              <a:buNone/>
              <a:defRPr sz="2533"/>
            </a:lvl1pPr>
          </a:lstStyle>
          <a:p>
            <a:pPr lvl="0"/>
            <a:r>
              <a:rPr lang="en-US" noProof="0"/>
              <a:t>Click to edit Master subtitle style</a:t>
            </a:r>
          </a:p>
        </p:txBody>
      </p:sp>
      <p:sp>
        <p:nvSpPr>
          <p:cNvPr id="21" name="Title 1"/>
          <p:cNvSpPr>
            <a:spLocks noGrp="1"/>
          </p:cNvSpPr>
          <p:nvPr>
            <p:ph type="title"/>
          </p:nvPr>
        </p:nvSpPr>
        <p:spPr>
          <a:xfrm>
            <a:off x="845338" y="164661"/>
            <a:ext cx="10214359" cy="1143000"/>
          </a:xfrm>
        </p:spPr>
        <p:txBody>
          <a:bodyPr lIns="0" tIns="0" rIns="0" bIns="0" anchor="b"/>
          <a:lstStyle/>
          <a:p>
            <a:r>
              <a:rPr lang="en-US"/>
              <a:t>Click to edit Master title style</a:t>
            </a:r>
          </a:p>
        </p:txBody>
      </p:sp>
    </p:spTree>
    <p:extLst>
      <p:ext uri="{BB962C8B-B14F-4D97-AF65-F5344CB8AC3E}">
        <p14:creationId xmlns:p14="http://schemas.microsoft.com/office/powerpoint/2010/main" val="38066914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pic>
        <p:nvPicPr>
          <p:cNvPr id="4" name="Picture 9" descr="OSF_Gensets_07_055.jpg"/>
          <p:cNvPicPr>
            <a:picLocks noChangeAspect="1"/>
          </p:cNvPicPr>
          <p:nvPr userDrawn="1"/>
        </p:nvPicPr>
        <p:blipFill>
          <a:blip r:embed="rId2">
            <a:extLst>
              <a:ext uri="{28A0092B-C50C-407E-A947-70E740481C1C}">
                <a14:useLocalDpi xmlns:a14="http://schemas.microsoft.com/office/drawing/2010/main" val="0"/>
              </a:ext>
            </a:extLst>
          </a:blip>
          <a:srcRect t="44383" b="5174"/>
          <a:stretch>
            <a:fillRect/>
          </a:stretch>
        </p:blipFill>
        <p:spPr bwMode="auto">
          <a:xfrm>
            <a:off x="-6350" y="1"/>
            <a:ext cx="12198351" cy="473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6"/>
          <p:cNvSpPr>
            <a:spLocks noChangeArrowheads="1"/>
          </p:cNvSpPr>
          <p:nvPr userDrawn="1"/>
        </p:nvSpPr>
        <p:spPr bwMode="auto">
          <a:xfrm rot="5400000" flipH="1" flipV="1">
            <a:off x="5909734" y="-2178049"/>
            <a:ext cx="372533" cy="12192000"/>
          </a:xfrm>
          <a:prstGeom prst="rect">
            <a:avLst/>
          </a:prstGeom>
          <a:solidFill>
            <a:srgbClr val="FEBB12">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8836" tIns="54419" rIns="108836" bIns="54419" anchor="ctr"/>
          <a:lstStyle>
            <a:lvl1pPr>
              <a:defRPr sz="2100">
                <a:solidFill>
                  <a:schemeClr val="tx1"/>
                </a:solidFill>
                <a:latin typeface="Times" pitchFamily="-65" charset="0"/>
                <a:ea typeface="MS PGothic" pitchFamily="34" charset="-128"/>
              </a:defRPr>
            </a:lvl1pPr>
            <a:lvl2pPr marL="742950" indent="-285750">
              <a:defRPr sz="2100">
                <a:solidFill>
                  <a:schemeClr val="tx1"/>
                </a:solidFill>
                <a:latin typeface="Times" pitchFamily="-65" charset="0"/>
                <a:ea typeface="MS PGothic" pitchFamily="34" charset="-128"/>
              </a:defRPr>
            </a:lvl2pPr>
            <a:lvl3pPr marL="1143000" indent="-228600">
              <a:defRPr sz="2100">
                <a:solidFill>
                  <a:schemeClr val="tx1"/>
                </a:solidFill>
                <a:latin typeface="Times" pitchFamily="-65" charset="0"/>
                <a:ea typeface="MS PGothic" pitchFamily="34" charset="-128"/>
              </a:defRPr>
            </a:lvl3pPr>
            <a:lvl4pPr marL="1600200" indent="-228600">
              <a:defRPr sz="2100">
                <a:solidFill>
                  <a:schemeClr val="tx1"/>
                </a:solidFill>
                <a:latin typeface="Times" pitchFamily="-65" charset="0"/>
                <a:ea typeface="MS PGothic" pitchFamily="34" charset="-128"/>
              </a:defRPr>
            </a:lvl4pPr>
            <a:lvl5pPr marL="2057400" indent="-228600">
              <a:defRPr sz="2100">
                <a:solidFill>
                  <a:schemeClr val="tx1"/>
                </a:solidFill>
                <a:latin typeface="Times" pitchFamily="-65" charset="0"/>
                <a:ea typeface="MS PGothic" pitchFamily="34" charset="-128"/>
              </a:defRPr>
            </a:lvl5pPr>
            <a:lvl6pPr marL="2514600" indent="-228600" eaLnBrk="0" fontAlgn="base" hangingPunct="0">
              <a:spcBef>
                <a:spcPct val="0"/>
              </a:spcBef>
              <a:spcAft>
                <a:spcPct val="0"/>
              </a:spcAft>
              <a:defRPr sz="2100">
                <a:solidFill>
                  <a:schemeClr val="tx1"/>
                </a:solidFill>
                <a:latin typeface="Times" pitchFamily="-65" charset="0"/>
                <a:ea typeface="MS PGothic" pitchFamily="34" charset="-128"/>
              </a:defRPr>
            </a:lvl6pPr>
            <a:lvl7pPr marL="2971800" indent="-228600" eaLnBrk="0" fontAlgn="base" hangingPunct="0">
              <a:spcBef>
                <a:spcPct val="0"/>
              </a:spcBef>
              <a:spcAft>
                <a:spcPct val="0"/>
              </a:spcAft>
              <a:defRPr sz="2100">
                <a:solidFill>
                  <a:schemeClr val="tx1"/>
                </a:solidFill>
                <a:latin typeface="Times" pitchFamily="-65" charset="0"/>
                <a:ea typeface="MS PGothic" pitchFamily="34" charset="-128"/>
              </a:defRPr>
            </a:lvl7pPr>
            <a:lvl8pPr marL="3429000" indent="-228600" eaLnBrk="0" fontAlgn="base" hangingPunct="0">
              <a:spcBef>
                <a:spcPct val="0"/>
              </a:spcBef>
              <a:spcAft>
                <a:spcPct val="0"/>
              </a:spcAft>
              <a:defRPr sz="2100">
                <a:solidFill>
                  <a:schemeClr val="tx1"/>
                </a:solidFill>
                <a:latin typeface="Times" pitchFamily="-65" charset="0"/>
                <a:ea typeface="MS PGothic" pitchFamily="34" charset="-128"/>
              </a:defRPr>
            </a:lvl8pPr>
            <a:lvl9pPr marL="3886200" indent="-228600" eaLnBrk="0" fontAlgn="base" hangingPunct="0">
              <a:spcBef>
                <a:spcPct val="0"/>
              </a:spcBef>
              <a:spcAft>
                <a:spcPct val="0"/>
              </a:spcAft>
              <a:defRPr sz="2100">
                <a:solidFill>
                  <a:schemeClr val="tx1"/>
                </a:solidFill>
                <a:latin typeface="Times" pitchFamily="-65" charset="0"/>
                <a:ea typeface="MS PGothic" pitchFamily="34" charset="-128"/>
              </a:defRPr>
            </a:lvl9pPr>
          </a:lstStyle>
          <a:p>
            <a:pPr eaLnBrk="0" hangingPunct="0">
              <a:defRPr/>
            </a:pPr>
            <a:endParaRPr lang="en-US" altLang="en-US" sz="2800"/>
          </a:p>
        </p:txBody>
      </p:sp>
      <p:sp>
        <p:nvSpPr>
          <p:cNvPr id="6" name="Rectangle 16"/>
          <p:cNvSpPr>
            <a:spLocks noChangeArrowheads="1"/>
          </p:cNvSpPr>
          <p:nvPr userDrawn="1"/>
        </p:nvSpPr>
        <p:spPr bwMode="auto">
          <a:xfrm rot="5400000" flipH="1" flipV="1">
            <a:off x="6042025" y="-2418291"/>
            <a:ext cx="107951" cy="12192000"/>
          </a:xfrm>
          <a:prstGeom prst="rect">
            <a:avLst/>
          </a:prstGeom>
          <a:solidFill>
            <a:srgbClr val="FEBB12">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8836" tIns="54419" rIns="108836" bIns="54419" anchor="ctr"/>
          <a:lstStyle>
            <a:lvl1pPr>
              <a:defRPr sz="2100">
                <a:solidFill>
                  <a:schemeClr val="tx1"/>
                </a:solidFill>
                <a:latin typeface="Times" pitchFamily="-65" charset="0"/>
                <a:ea typeface="MS PGothic" pitchFamily="34" charset="-128"/>
              </a:defRPr>
            </a:lvl1pPr>
            <a:lvl2pPr marL="742950" indent="-285750">
              <a:defRPr sz="2100">
                <a:solidFill>
                  <a:schemeClr val="tx1"/>
                </a:solidFill>
                <a:latin typeface="Times" pitchFamily="-65" charset="0"/>
                <a:ea typeface="MS PGothic" pitchFamily="34" charset="-128"/>
              </a:defRPr>
            </a:lvl2pPr>
            <a:lvl3pPr marL="1143000" indent="-228600">
              <a:defRPr sz="2100">
                <a:solidFill>
                  <a:schemeClr val="tx1"/>
                </a:solidFill>
                <a:latin typeface="Times" pitchFamily="-65" charset="0"/>
                <a:ea typeface="MS PGothic" pitchFamily="34" charset="-128"/>
              </a:defRPr>
            </a:lvl3pPr>
            <a:lvl4pPr marL="1600200" indent="-228600">
              <a:defRPr sz="2100">
                <a:solidFill>
                  <a:schemeClr val="tx1"/>
                </a:solidFill>
                <a:latin typeface="Times" pitchFamily="-65" charset="0"/>
                <a:ea typeface="MS PGothic" pitchFamily="34" charset="-128"/>
              </a:defRPr>
            </a:lvl4pPr>
            <a:lvl5pPr marL="2057400" indent="-228600">
              <a:defRPr sz="2100">
                <a:solidFill>
                  <a:schemeClr val="tx1"/>
                </a:solidFill>
                <a:latin typeface="Times" pitchFamily="-65" charset="0"/>
                <a:ea typeface="MS PGothic" pitchFamily="34" charset="-128"/>
              </a:defRPr>
            </a:lvl5pPr>
            <a:lvl6pPr marL="2514600" indent="-228600" eaLnBrk="0" fontAlgn="base" hangingPunct="0">
              <a:spcBef>
                <a:spcPct val="0"/>
              </a:spcBef>
              <a:spcAft>
                <a:spcPct val="0"/>
              </a:spcAft>
              <a:defRPr sz="2100">
                <a:solidFill>
                  <a:schemeClr val="tx1"/>
                </a:solidFill>
                <a:latin typeface="Times" pitchFamily="-65" charset="0"/>
                <a:ea typeface="MS PGothic" pitchFamily="34" charset="-128"/>
              </a:defRPr>
            </a:lvl6pPr>
            <a:lvl7pPr marL="2971800" indent="-228600" eaLnBrk="0" fontAlgn="base" hangingPunct="0">
              <a:spcBef>
                <a:spcPct val="0"/>
              </a:spcBef>
              <a:spcAft>
                <a:spcPct val="0"/>
              </a:spcAft>
              <a:defRPr sz="2100">
                <a:solidFill>
                  <a:schemeClr val="tx1"/>
                </a:solidFill>
                <a:latin typeface="Times" pitchFamily="-65" charset="0"/>
                <a:ea typeface="MS PGothic" pitchFamily="34" charset="-128"/>
              </a:defRPr>
            </a:lvl7pPr>
            <a:lvl8pPr marL="3429000" indent="-228600" eaLnBrk="0" fontAlgn="base" hangingPunct="0">
              <a:spcBef>
                <a:spcPct val="0"/>
              </a:spcBef>
              <a:spcAft>
                <a:spcPct val="0"/>
              </a:spcAft>
              <a:defRPr sz="2100">
                <a:solidFill>
                  <a:schemeClr val="tx1"/>
                </a:solidFill>
                <a:latin typeface="Times" pitchFamily="-65" charset="0"/>
                <a:ea typeface="MS PGothic" pitchFamily="34" charset="-128"/>
              </a:defRPr>
            </a:lvl8pPr>
            <a:lvl9pPr marL="3886200" indent="-228600" eaLnBrk="0" fontAlgn="base" hangingPunct="0">
              <a:spcBef>
                <a:spcPct val="0"/>
              </a:spcBef>
              <a:spcAft>
                <a:spcPct val="0"/>
              </a:spcAft>
              <a:defRPr sz="2100">
                <a:solidFill>
                  <a:schemeClr val="tx1"/>
                </a:solidFill>
                <a:latin typeface="Times" pitchFamily="-65" charset="0"/>
                <a:ea typeface="MS PGothic" pitchFamily="34" charset="-128"/>
              </a:defRPr>
            </a:lvl9pPr>
          </a:lstStyle>
          <a:p>
            <a:pPr eaLnBrk="0" hangingPunct="0">
              <a:defRPr/>
            </a:pPr>
            <a:endParaRPr lang="en-US" altLang="en-US" sz="2800"/>
          </a:p>
        </p:txBody>
      </p:sp>
      <p:sp>
        <p:nvSpPr>
          <p:cNvPr id="7" name="Rectangle 16"/>
          <p:cNvSpPr>
            <a:spLocks noChangeArrowheads="1"/>
          </p:cNvSpPr>
          <p:nvPr userDrawn="1"/>
        </p:nvSpPr>
        <p:spPr bwMode="auto">
          <a:xfrm rot="5400000" flipH="1" flipV="1">
            <a:off x="5064126" y="-1099608"/>
            <a:ext cx="2063749" cy="12192000"/>
          </a:xfrm>
          <a:prstGeom prst="rect">
            <a:avLst/>
          </a:prstGeom>
          <a:solidFill>
            <a:srgbClr val="FEBB1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8836" tIns="54419" rIns="108836" bIns="54419" anchor="ctr"/>
          <a:lstStyle>
            <a:lvl1pPr>
              <a:defRPr sz="2100">
                <a:solidFill>
                  <a:schemeClr val="tx1"/>
                </a:solidFill>
                <a:latin typeface="Times" pitchFamily="-65" charset="0"/>
                <a:ea typeface="MS PGothic" pitchFamily="34" charset="-128"/>
              </a:defRPr>
            </a:lvl1pPr>
            <a:lvl2pPr marL="742950" indent="-285750">
              <a:defRPr sz="2100">
                <a:solidFill>
                  <a:schemeClr val="tx1"/>
                </a:solidFill>
                <a:latin typeface="Times" pitchFamily="-65" charset="0"/>
                <a:ea typeface="MS PGothic" pitchFamily="34" charset="-128"/>
              </a:defRPr>
            </a:lvl2pPr>
            <a:lvl3pPr marL="1143000" indent="-228600">
              <a:defRPr sz="2100">
                <a:solidFill>
                  <a:schemeClr val="tx1"/>
                </a:solidFill>
                <a:latin typeface="Times" pitchFamily="-65" charset="0"/>
                <a:ea typeface="MS PGothic" pitchFamily="34" charset="-128"/>
              </a:defRPr>
            </a:lvl3pPr>
            <a:lvl4pPr marL="1600200" indent="-228600">
              <a:defRPr sz="2100">
                <a:solidFill>
                  <a:schemeClr val="tx1"/>
                </a:solidFill>
                <a:latin typeface="Times" pitchFamily="-65" charset="0"/>
                <a:ea typeface="MS PGothic" pitchFamily="34" charset="-128"/>
              </a:defRPr>
            </a:lvl4pPr>
            <a:lvl5pPr marL="2057400" indent="-228600">
              <a:defRPr sz="2100">
                <a:solidFill>
                  <a:schemeClr val="tx1"/>
                </a:solidFill>
                <a:latin typeface="Times" pitchFamily="-65" charset="0"/>
                <a:ea typeface="MS PGothic" pitchFamily="34" charset="-128"/>
              </a:defRPr>
            </a:lvl5pPr>
            <a:lvl6pPr marL="2514600" indent="-228600" eaLnBrk="0" fontAlgn="base" hangingPunct="0">
              <a:spcBef>
                <a:spcPct val="0"/>
              </a:spcBef>
              <a:spcAft>
                <a:spcPct val="0"/>
              </a:spcAft>
              <a:defRPr sz="2100">
                <a:solidFill>
                  <a:schemeClr val="tx1"/>
                </a:solidFill>
                <a:latin typeface="Times" pitchFamily="-65" charset="0"/>
                <a:ea typeface="MS PGothic" pitchFamily="34" charset="-128"/>
              </a:defRPr>
            </a:lvl6pPr>
            <a:lvl7pPr marL="2971800" indent="-228600" eaLnBrk="0" fontAlgn="base" hangingPunct="0">
              <a:spcBef>
                <a:spcPct val="0"/>
              </a:spcBef>
              <a:spcAft>
                <a:spcPct val="0"/>
              </a:spcAft>
              <a:defRPr sz="2100">
                <a:solidFill>
                  <a:schemeClr val="tx1"/>
                </a:solidFill>
                <a:latin typeface="Times" pitchFamily="-65" charset="0"/>
                <a:ea typeface="MS PGothic" pitchFamily="34" charset="-128"/>
              </a:defRPr>
            </a:lvl7pPr>
            <a:lvl8pPr marL="3429000" indent="-228600" eaLnBrk="0" fontAlgn="base" hangingPunct="0">
              <a:spcBef>
                <a:spcPct val="0"/>
              </a:spcBef>
              <a:spcAft>
                <a:spcPct val="0"/>
              </a:spcAft>
              <a:defRPr sz="2100">
                <a:solidFill>
                  <a:schemeClr val="tx1"/>
                </a:solidFill>
                <a:latin typeface="Times" pitchFamily="-65" charset="0"/>
                <a:ea typeface="MS PGothic" pitchFamily="34" charset="-128"/>
              </a:defRPr>
            </a:lvl8pPr>
            <a:lvl9pPr marL="3886200" indent="-228600" eaLnBrk="0" fontAlgn="base" hangingPunct="0">
              <a:spcBef>
                <a:spcPct val="0"/>
              </a:spcBef>
              <a:spcAft>
                <a:spcPct val="0"/>
              </a:spcAft>
              <a:defRPr sz="2100">
                <a:solidFill>
                  <a:schemeClr val="tx1"/>
                </a:solidFill>
                <a:latin typeface="Times" pitchFamily="-65" charset="0"/>
                <a:ea typeface="MS PGothic" pitchFamily="34" charset="-128"/>
              </a:defRPr>
            </a:lvl9pPr>
          </a:lstStyle>
          <a:p>
            <a:pPr eaLnBrk="0" hangingPunct="0">
              <a:defRPr/>
            </a:pPr>
            <a:endParaRPr lang="en-US" altLang="en-US" sz="2800"/>
          </a:p>
        </p:txBody>
      </p:sp>
      <p:sp>
        <p:nvSpPr>
          <p:cNvPr id="8" name="Text Box 15"/>
          <p:cNvSpPr txBox="1">
            <a:spLocks noChangeArrowheads="1"/>
          </p:cNvSpPr>
          <p:nvPr userDrawn="1"/>
        </p:nvSpPr>
        <p:spPr bwMode="auto">
          <a:xfrm>
            <a:off x="1030818" y="6449485"/>
            <a:ext cx="2728383"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eaLnBrk="0" hangingPunct="0">
              <a:defRPr/>
            </a:pPr>
            <a:r>
              <a:rPr lang="en-US" sz="800">
                <a:latin typeface="Arial Narrow" charset="0"/>
                <a:ea typeface="ＭＳ Ｐゴシック" charset="0"/>
              </a:rPr>
              <a:t>CONFIDENTIAL XXXX. DO NOT COPY OR DISTRIBUTE.</a:t>
            </a:r>
          </a:p>
        </p:txBody>
      </p:sp>
      <p:pic>
        <p:nvPicPr>
          <p:cNvPr id="9" name="Picture 15" descr="100B.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347201" y="6314017"/>
            <a:ext cx="1773767"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9"/>
          <p:cNvSpPr>
            <a:spLocks noGrp="1" noChangeArrowheads="1"/>
          </p:cNvSpPr>
          <p:nvPr>
            <p:ph type="subTitle" sz="quarter" idx="11"/>
          </p:nvPr>
        </p:nvSpPr>
        <p:spPr>
          <a:xfrm>
            <a:off x="1031693" y="5346529"/>
            <a:ext cx="7107865" cy="592137"/>
          </a:xfrm>
        </p:spPr>
        <p:txBody>
          <a:bodyPr lIns="0" bIns="0"/>
          <a:lstStyle>
            <a:lvl1pPr marL="0" indent="0" algn="l">
              <a:buFontTx/>
              <a:buNone/>
              <a:defRPr sz="2533"/>
            </a:lvl1pPr>
          </a:lstStyle>
          <a:p>
            <a:pPr lvl="0"/>
            <a:r>
              <a:rPr lang="en-US" noProof="0"/>
              <a:t>Click to edit Master subtitle style</a:t>
            </a:r>
          </a:p>
        </p:txBody>
      </p:sp>
      <p:sp>
        <p:nvSpPr>
          <p:cNvPr id="19" name="Title 1"/>
          <p:cNvSpPr>
            <a:spLocks noGrp="1"/>
          </p:cNvSpPr>
          <p:nvPr>
            <p:ph type="title"/>
          </p:nvPr>
        </p:nvSpPr>
        <p:spPr>
          <a:xfrm>
            <a:off x="1031692" y="4121096"/>
            <a:ext cx="10068517" cy="1143000"/>
          </a:xfrm>
        </p:spPr>
        <p:txBody>
          <a:bodyPr lIns="0" tIns="0" rIns="0" bIns="0" anchor="b"/>
          <a:lstStyle/>
          <a:p>
            <a:r>
              <a:rPr lang="en-US"/>
              <a:t>Click to edit Master title style</a:t>
            </a:r>
          </a:p>
        </p:txBody>
      </p:sp>
    </p:spTree>
    <p:extLst>
      <p:ext uri="{BB962C8B-B14F-4D97-AF65-F5344CB8AC3E}">
        <p14:creationId xmlns:p14="http://schemas.microsoft.com/office/powerpoint/2010/main" val="20831699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pic>
        <p:nvPicPr>
          <p:cNvPr id="4" name="Picture 9" descr="775G_10_0469 2_110dpi.jpg"/>
          <p:cNvPicPr>
            <a:picLocks noChangeAspect="1"/>
          </p:cNvPicPr>
          <p:nvPr userDrawn="1"/>
        </p:nvPicPr>
        <p:blipFill>
          <a:blip r:embed="rId2">
            <a:extLst>
              <a:ext uri="{28A0092B-C50C-407E-A947-70E740481C1C}">
                <a14:useLocalDpi xmlns:a14="http://schemas.microsoft.com/office/drawing/2010/main" val="0"/>
              </a:ext>
            </a:extLst>
          </a:blip>
          <a:srcRect l="50877" b="12936"/>
          <a:stretch>
            <a:fillRect/>
          </a:stretch>
        </p:blipFill>
        <p:spPr bwMode="auto">
          <a:xfrm>
            <a:off x="0" y="0"/>
            <a:ext cx="4986867" cy="597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6"/>
          <p:cNvSpPr>
            <a:spLocks noChangeArrowheads="1"/>
          </p:cNvSpPr>
          <p:nvPr userDrawn="1"/>
        </p:nvSpPr>
        <p:spPr bwMode="auto">
          <a:xfrm flipH="1" flipV="1">
            <a:off x="4563534" y="0"/>
            <a:ext cx="372533" cy="5971117"/>
          </a:xfrm>
          <a:prstGeom prst="rect">
            <a:avLst/>
          </a:prstGeom>
          <a:solidFill>
            <a:srgbClr val="FEBB12">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8836" tIns="54419" rIns="108836" bIns="54419" anchor="ctr"/>
          <a:lstStyle>
            <a:lvl1pPr>
              <a:defRPr sz="2100">
                <a:solidFill>
                  <a:schemeClr val="tx1"/>
                </a:solidFill>
                <a:latin typeface="Times" pitchFamily="-65" charset="0"/>
                <a:ea typeface="MS PGothic" pitchFamily="34" charset="-128"/>
              </a:defRPr>
            </a:lvl1pPr>
            <a:lvl2pPr marL="742950" indent="-285750">
              <a:defRPr sz="2100">
                <a:solidFill>
                  <a:schemeClr val="tx1"/>
                </a:solidFill>
                <a:latin typeface="Times" pitchFamily="-65" charset="0"/>
                <a:ea typeface="MS PGothic" pitchFamily="34" charset="-128"/>
              </a:defRPr>
            </a:lvl2pPr>
            <a:lvl3pPr marL="1143000" indent="-228600">
              <a:defRPr sz="2100">
                <a:solidFill>
                  <a:schemeClr val="tx1"/>
                </a:solidFill>
                <a:latin typeface="Times" pitchFamily="-65" charset="0"/>
                <a:ea typeface="MS PGothic" pitchFamily="34" charset="-128"/>
              </a:defRPr>
            </a:lvl3pPr>
            <a:lvl4pPr marL="1600200" indent="-228600">
              <a:defRPr sz="2100">
                <a:solidFill>
                  <a:schemeClr val="tx1"/>
                </a:solidFill>
                <a:latin typeface="Times" pitchFamily="-65" charset="0"/>
                <a:ea typeface="MS PGothic" pitchFamily="34" charset="-128"/>
              </a:defRPr>
            </a:lvl4pPr>
            <a:lvl5pPr marL="2057400" indent="-228600">
              <a:defRPr sz="2100">
                <a:solidFill>
                  <a:schemeClr val="tx1"/>
                </a:solidFill>
                <a:latin typeface="Times" pitchFamily="-65" charset="0"/>
                <a:ea typeface="MS PGothic" pitchFamily="34" charset="-128"/>
              </a:defRPr>
            </a:lvl5pPr>
            <a:lvl6pPr marL="2514600" indent="-228600" eaLnBrk="0" fontAlgn="base" hangingPunct="0">
              <a:spcBef>
                <a:spcPct val="0"/>
              </a:spcBef>
              <a:spcAft>
                <a:spcPct val="0"/>
              </a:spcAft>
              <a:defRPr sz="2100">
                <a:solidFill>
                  <a:schemeClr val="tx1"/>
                </a:solidFill>
                <a:latin typeface="Times" pitchFamily="-65" charset="0"/>
                <a:ea typeface="MS PGothic" pitchFamily="34" charset="-128"/>
              </a:defRPr>
            </a:lvl6pPr>
            <a:lvl7pPr marL="2971800" indent="-228600" eaLnBrk="0" fontAlgn="base" hangingPunct="0">
              <a:spcBef>
                <a:spcPct val="0"/>
              </a:spcBef>
              <a:spcAft>
                <a:spcPct val="0"/>
              </a:spcAft>
              <a:defRPr sz="2100">
                <a:solidFill>
                  <a:schemeClr val="tx1"/>
                </a:solidFill>
                <a:latin typeface="Times" pitchFamily="-65" charset="0"/>
                <a:ea typeface="MS PGothic" pitchFamily="34" charset="-128"/>
              </a:defRPr>
            </a:lvl7pPr>
            <a:lvl8pPr marL="3429000" indent="-228600" eaLnBrk="0" fontAlgn="base" hangingPunct="0">
              <a:spcBef>
                <a:spcPct val="0"/>
              </a:spcBef>
              <a:spcAft>
                <a:spcPct val="0"/>
              </a:spcAft>
              <a:defRPr sz="2100">
                <a:solidFill>
                  <a:schemeClr val="tx1"/>
                </a:solidFill>
                <a:latin typeface="Times" pitchFamily="-65" charset="0"/>
                <a:ea typeface="MS PGothic" pitchFamily="34" charset="-128"/>
              </a:defRPr>
            </a:lvl8pPr>
            <a:lvl9pPr marL="3886200" indent="-228600" eaLnBrk="0" fontAlgn="base" hangingPunct="0">
              <a:spcBef>
                <a:spcPct val="0"/>
              </a:spcBef>
              <a:spcAft>
                <a:spcPct val="0"/>
              </a:spcAft>
              <a:defRPr sz="2100">
                <a:solidFill>
                  <a:schemeClr val="tx1"/>
                </a:solidFill>
                <a:latin typeface="Times" pitchFamily="-65" charset="0"/>
                <a:ea typeface="MS PGothic" pitchFamily="34" charset="-128"/>
              </a:defRPr>
            </a:lvl9pPr>
          </a:lstStyle>
          <a:p>
            <a:pPr eaLnBrk="0" hangingPunct="0">
              <a:defRPr/>
            </a:pPr>
            <a:endParaRPr lang="en-US" altLang="en-US" sz="2800"/>
          </a:p>
        </p:txBody>
      </p:sp>
      <p:sp>
        <p:nvSpPr>
          <p:cNvPr id="6" name="Rectangle 16"/>
          <p:cNvSpPr>
            <a:spLocks noChangeArrowheads="1"/>
          </p:cNvSpPr>
          <p:nvPr userDrawn="1"/>
        </p:nvSpPr>
        <p:spPr bwMode="auto">
          <a:xfrm flipH="1" flipV="1">
            <a:off x="4455584" y="0"/>
            <a:ext cx="107949" cy="5971117"/>
          </a:xfrm>
          <a:prstGeom prst="rect">
            <a:avLst/>
          </a:prstGeom>
          <a:solidFill>
            <a:srgbClr val="FEBB12">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8836" tIns="54419" rIns="108836" bIns="54419" anchor="ctr"/>
          <a:lstStyle>
            <a:lvl1pPr>
              <a:defRPr sz="2100">
                <a:solidFill>
                  <a:schemeClr val="tx1"/>
                </a:solidFill>
                <a:latin typeface="Times" pitchFamily="-65" charset="0"/>
                <a:ea typeface="MS PGothic" pitchFamily="34" charset="-128"/>
              </a:defRPr>
            </a:lvl1pPr>
            <a:lvl2pPr marL="742950" indent="-285750">
              <a:defRPr sz="2100">
                <a:solidFill>
                  <a:schemeClr val="tx1"/>
                </a:solidFill>
                <a:latin typeface="Times" pitchFamily="-65" charset="0"/>
                <a:ea typeface="MS PGothic" pitchFamily="34" charset="-128"/>
              </a:defRPr>
            </a:lvl2pPr>
            <a:lvl3pPr marL="1143000" indent="-228600">
              <a:defRPr sz="2100">
                <a:solidFill>
                  <a:schemeClr val="tx1"/>
                </a:solidFill>
                <a:latin typeface="Times" pitchFamily="-65" charset="0"/>
                <a:ea typeface="MS PGothic" pitchFamily="34" charset="-128"/>
              </a:defRPr>
            </a:lvl3pPr>
            <a:lvl4pPr marL="1600200" indent="-228600">
              <a:defRPr sz="2100">
                <a:solidFill>
                  <a:schemeClr val="tx1"/>
                </a:solidFill>
                <a:latin typeface="Times" pitchFamily="-65" charset="0"/>
                <a:ea typeface="MS PGothic" pitchFamily="34" charset="-128"/>
              </a:defRPr>
            </a:lvl4pPr>
            <a:lvl5pPr marL="2057400" indent="-228600">
              <a:defRPr sz="2100">
                <a:solidFill>
                  <a:schemeClr val="tx1"/>
                </a:solidFill>
                <a:latin typeface="Times" pitchFamily="-65" charset="0"/>
                <a:ea typeface="MS PGothic" pitchFamily="34" charset="-128"/>
              </a:defRPr>
            </a:lvl5pPr>
            <a:lvl6pPr marL="2514600" indent="-228600" eaLnBrk="0" fontAlgn="base" hangingPunct="0">
              <a:spcBef>
                <a:spcPct val="0"/>
              </a:spcBef>
              <a:spcAft>
                <a:spcPct val="0"/>
              </a:spcAft>
              <a:defRPr sz="2100">
                <a:solidFill>
                  <a:schemeClr val="tx1"/>
                </a:solidFill>
                <a:latin typeface="Times" pitchFamily="-65" charset="0"/>
                <a:ea typeface="MS PGothic" pitchFamily="34" charset="-128"/>
              </a:defRPr>
            </a:lvl6pPr>
            <a:lvl7pPr marL="2971800" indent="-228600" eaLnBrk="0" fontAlgn="base" hangingPunct="0">
              <a:spcBef>
                <a:spcPct val="0"/>
              </a:spcBef>
              <a:spcAft>
                <a:spcPct val="0"/>
              </a:spcAft>
              <a:defRPr sz="2100">
                <a:solidFill>
                  <a:schemeClr val="tx1"/>
                </a:solidFill>
                <a:latin typeface="Times" pitchFamily="-65" charset="0"/>
                <a:ea typeface="MS PGothic" pitchFamily="34" charset="-128"/>
              </a:defRPr>
            </a:lvl7pPr>
            <a:lvl8pPr marL="3429000" indent="-228600" eaLnBrk="0" fontAlgn="base" hangingPunct="0">
              <a:spcBef>
                <a:spcPct val="0"/>
              </a:spcBef>
              <a:spcAft>
                <a:spcPct val="0"/>
              </a:spcAft>
              <a:defRPr sz="2100">
                <a:solidFill>
                  <a:schemeClr val="tx1"/>
                </a:solidFill>
                <a:latin typeface="Times" pitchFamily="-65" charset="0"/>
                <a:ea typeface="MS PGothic" pitchFamily="34" charset="-128"/>
              </a:defRPr>
            </a:lvl8pPr>
            <a:lvl9pPr marL="3886200" indent="-228600" eaLnBrk="0" fontAlgn="base" hangingPunct="0">
              <a:spcBef>
                <a:spcPct val="0"/>
              </a:spcBef>
              <a:spcAft>
                <a:spcPct val="0"/>
              </a:spcAft>
              <a:defRPr sz="2100">
                <a:solidFill>
                  <a:schemeClr val="tx1"/>
                </a:solidFill>
                <a:latin typeface="Times" pitchFamily="-65" charset="0"/>
                <a:ea typeface="MS PGothic" pitchFamily="34" charset="-128"/>
              </a:defRPr>
            </a:lvl9pPr>
          </a:lstStyle>
          <a:p>
            <a:pPr eaLnBrk="0" hangingPunct="0">
              <a:defRPr/>
            </a:pPr>
            <a:endParaRPr lang="en-US" altLang="en-US" sz="2800"/>
          </a:p>
        </p:txBody>
      </p:sp>
      <p:sp>
        <p:nvSpPr>
          <p:cNvPr id="7" name="Rectangle 16"/>
          <p:cNvSpPr>
            <a:spLocks noChangeArrowheads="1"/>
          </p:cNvSpPr>
          <p:nvPr userDrawn="1"/>
        </p:nvSpPr>
        <p:spPr bwMode="auto">
          <a:xfrm flipH="1" flipV="1">
            <a:off x="4796368" y="0"/>
            <a:ext cx="7395633" cy="5971117"/>
          </a:xfrm>
          <a:prstGeom prst="rect">
            <a:avLst/>
          </a:prstGeom>
          <a:solidFill>
            <a:srgbClr val="FEBB1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8836" tIns="54419" rIns="108836" bIns="54419" anchor="ctr"/>
          <a:lstStyle>
            <a:lvl1pPr>
              <a:defRPr sz="2100">
                <a:solidFill>
                  <a:schemeClr val="tx1"/>
                </a:solidFill>
                <a:latin typeface="Times" pitchFamily="-65" charset="0"/>
                <a:ea typeface="MS PGothic" pitchFamily="34" charset="-128"/>
              </a:defRPr>
            </a:lvl1pPr>
            <a:lvl2pPr marL="742950" indent="-285750">
              <a:defRPr sz="2100">
                <a:solidFill>
                  <a:schemeClr val="tx1"/>
                </a:solidFill>
                <a:latin typeface="Times" pitchFamily="-65" charset="0"/>
                <a:ea typeface="MS PGothic" pitchFamily="34" charset="-128"/>
              </a:defRPr>
            </a:lvl2pPr>
            <a:lvl3pPr marL="1143000" indent="-228600">
              <a:defRPr sz="2100">
                <a:solidFill>
                  <a:schemeClr val="tx1"/>
                </a:solidFill>
                <a:latin typeface="Times" pitchFamily="-65" charset="0"/>
                <a:ea typeface="MS PGothic" pitchFamily="34" charset="-128"/>
              </a:defRPr>
            </a:lvl3pPr>
            <a:lvl4pPr marL="1600200" indent="-228600">
              <a:defRPr sz="2100">
                <a:solidFill>
                  <a:schemeClr val="tx1"/>
                </a:solidFill>
                <a:latin typeface="Times" pitchFamily="-65" charset="0"/>
                <a:ea typeface="MS PGothic" pitchFamily="34" charset="-128"/>
              </a:defRPr>
            </a:lvl4pPr>
            <a:lvl5pPr marL="2057400" indent="-228600">
              <a:defRPr sz="2100">
                <a:solidFill>
                  <a:schemeClr val="tx1"/>
                </a:solidFill>
                <a:latin typeface="Times" pitchFamily="-65" charset="0"/>
                <a:ea typeface="MS PGothic" pitchFamily="34" charset="-128"/>
              </a:defRPr>
            </a:lvl5pPr>
            <a:lvl6pPr marL="2514600" indent="-228600" eaLnBrk="0" fontAlgn="base" hangingPunct="0">
              <a:spcBef>
                <a:spcPct val="0"/>
              </a:spcBef>
              <a:spcAft>
                <a:spcPct val="0"/>
              </a:spcAft>
              <a:defRPr sz="2100">
                <a:solidFill>
                  <a:schemeClr val="tx1"/>
                </a:solidFill>
                <a:latin typeface="Times" pitchFamily="-65" charset="0"/>
                <a:ea typeface="MS PGothic" pitchFamily="34" charset="-128"/>
              </a:defRPr>
            </a:lvl6pPr>
            <a:lvl7pPr marL="2971800" indent="-228600" eaLnBrk="0" fontAlgn="base" hangingPunct="0">
              <a:spcBef>
                <a:spcPct val="0"/>
              </a:spcBef>
              <a:spcAft>
                <a:spcPct val="0"/>
              </a:spcAft>
              <a:defRPr sz="2100">
                <a:solidFill>
                  <a:schemeClr val="tx1"/>
                </a:solidFill>
                <a:latin typeface="Times" pitchFamily="-65" charset="0"/>
                <a:ea typeface="MS PGothic" pitchFamily="34" charset="-128"/>
              </a:defRPr>
            </a:lvl7pPr>
            <a:lvl8pPr marL="3429000" indent="-228600" eaLnBrk="0" fontAlgn="base" hangingPunct="0">
              <a:spcBef>
                <a:spcPct val="0"/>
              </a:spcBef>
              <a:spcAft>
                <a:spcPct val="0"/>
              </a:spcAft>
              <a:defRPr sz="2100">
                <a:solidFill>
                  <a:schemeClr val="tx1"/>
                </a:solidFill>
                <a:latin typeface="Times" pitchFamily="-65" charset="0"/>
                <a:ea typeface="MS PGothic" pitchFamily="34" charset="-128"/>
              </a:defRPr>
            </a:lvl8pPr>
            <a:lvl9pPr marL="3886200" indent="-228600" eaLnBrk="0" fontAlgn="base" hangingPunct="0">
              <a:spcBef>
                <a:spcPct val="0"/>
              </a:spcBef>
              <a:spcAft>
                <a:spcPct val="0"/>
              </a:spcAft>
              <a:defRPr sz="2100">
                <a:solidFill>
                  <a:schemeClr val="tx1"/>
                </a:solidFill>
                <a:latin typeface="Times" pitchFamily="-65" charset="0"/>
                <a:ea typeface="MS PGothic" pitchFamily="34" charset="-128"/>
              </a:defRPr>
            </a:lvl9pPr>
          </a:lstStyle>
          <a:p>
            <a:pPr eaLnBrk="0" hangingPunct="0">
              <a:defRPr/>
            </a:pPr>
            <a:endParaRPr lang="en-US" altLang="en-US" sz="2800"/>
          </a:p>
        </p:txBody>
      </p:sp>
      <p:sp>
        <p:nvSpPr>
          <p:cNvPr id="8" name="Text Box 15"/>
          <p:cNvSpPr txBox="1">
            <a:spLocks noChangeArrowheads="1"/>
          </p:cNvSpPr>
          <p:nvPr userDrawn="1"/>
        </p:nvSpPr>
        <p:spPr bwMode="auto">
          <a:xfrm>
            <a:off x="844551" y="6449485"/>
            <a:ext cx="2728383"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eaLnBrk="0" hangingPunct="0">
              <a:defRPr/>
            </a:pPr>
            <a:r>
              <a:rPr lang="en-US" sz="800">
                <a:latin typeface="Arial Narrow" charset="0"/>
                <a:ea typeface="ＭＳ Ｐゴシック" charset="0"/>
              </a:rPr>
              <a:t>CONFIDENTIAL XXXX. DO NOT COPY OR DISTRIBUTE.</a:t>
            </a:r>
          </a:p>
        </p:txBody>
      </p:sp>
      <p:pic>
        <p:nvPicPr>
          <p:cNvPr id="9" name="Picture 15" descr="100B.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347201" y="6305551"/>
            <a:ext cx="1773767"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9"/>
          <p:cNvSpPr>
            <a:spLocks noGrp="1" noChangeArrowheads="1"/>
          </p:cNvSpPr>
          <p:nvPr>
            <p:ph type="subTitle" sz="quarter" idx="11"/>
          </p:nvPr>
        </p:nvSpPr>
        <p:spPr>
          <a:xfrm>
            <a:off x="5065510" y="3945197"/>
            <a:ext cx="7107865" cy="592137"/>
          </a:xfrm>
        </p:spPr>
        <p:txBody>
          <a:bodyPr lIns="0" bIns="0"/>
          <a:lstStyle>
            <a:lvl1pPr marL="0" indent="0" algn="l">
              <a:buFontTx/>
              <a:buNone/>
              <a:defRPr sz="2533"/>
            </a:lvl1pPr>
          </a:lstStyle>
          <a:p>
            <a:pPr lvl="0"/>
            <a:r>
              <a:rPr lang="en-US" noProof="0"/>
              <a:t>Click to edit Master subtitle style</a:t>
            </a:r>
          </a:p>
        </p:txBody>
      </p:sp>
      <p:sp>
        <p:nvSpPr>
          <p:cNvPr id="20" name="Title 1"/>
          <p:cNvSpPr>
            <a:spLocks noGrp="1"/>
          </p:cNvSpPr>
          <p:nvPr>
            <p:ph type="title"/>
          </p:nvPr>
        </p:nvSpPr>
        <p:spPr>
          <a:xfrm>
            <a:off x="5065510" y="2719764"/>
            <a:ext cx="6731501" cy="1143000"/>
          </a:xfrm>
        </p:spPr>
        <p:txBody>
          <a:bodyPr lIns="0" tIns="0" rIns="0" bIns="0" anchor="b"/>
          <a:lstStyle/>
          <a:p>
            <a:r>
              <a:rPr lang="en-US"/>
              <a:t>Click to edit Master title style</a:t>
            </a:r>
          </a:p>
        </p:txBody>
      </p:sp>
    </p:spTree>
    <p:extLst>
      <p:ext uri="{BB962C8B-B14F-4D97-AF65-F5344CB8AC3E}">
        <p14:creationId xmlns:p14="http://schemas.microsoft.com/office/powerpoint/2010/main" val="12655415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4" name="Picture 9" descr="waco_distribution031711_215.jpg"/>
          <p:cNvPicPr>
            <a:picLocks noChangeAspect="1"/>
          </p:cNvPicPr>
          <p:nvPr userDrawn="1"/>
        </p:nvPicPr>
        <p:blipFill>
          <a:blip r:embed="rId2">
            <a:extLst>
              <a:ext uri="{28A0092B-C50C-407E-A947-70E740481C1C}">
                <a14:useLocalDpi xmlns:a14="http://schemas.microsoft.com/office/drawing/2010/main" val="0"/>
              </a:ext>
            </a:extLst>
          </a:blip>
          <a:srcRect l="28070" t="8228" r="17519" b="15968"/>
          <a:stretch>
            <a:fillRect/>
          </a:stretch>
        </p:blipFill>
        <p:spPr bwMode="auto">
          <a:xfrm>
            <a:off x="0" y="0"/>
            <a:ext cx="6426200" cy="597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6"/>
          <p:cNvSpPr>
            <a:spLocks noChangeArrowheads="1"/>
          </p:cNvSpPr>
          <p:nvPr userDrawn="1"/>
        </p:nvSpPr>
        <p:spPr bwMode="auto">
          <a:xfrm flipH="1" flipV="1">
            <a:off x="4563534" y="0"/>
            <a:ext cx="372533" cy="5971117"/>
          </a:xfrm>
          <a:prstGeom prst="rect">
            <a:avLst/>
          </a:prstGeom>
          <a:solidFill>
            <a:srgbClr val="FEBB12">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8836" tIns="54419" rIns="108836" bIns="54419" anchor="ctr"/>
          <a:lstStyle>
            <a:lvl1pPr>
              <a:defRPr sz="2100">
                <a:solidFill>
                  <a:schemeClr val="tx1"/>
                </a:solidFill>
                <a:latin typeface="Times" pitchFamily="-65" charset="0"/>
                <a:ea typeface="MS PGothic" pitchFamily="34" charset="-128"/>
              </a:defRPr>
            </a:lvl1pPr>
            <a:lvl2pPr marL="742950" indent="-285750">
              <a:defRPr sz="2100">
                <a:solidFill>
                  <a:schemeClr val="tx1"/>
                </a:solidFill>
                <a:latin typeface="Times" pitchFamily="-65" charset="0"/>
                <a:ea typeface="MS PGothic" pitchFamily="34" charset="-128"/>
              </a:defRPr>
            </a:lvl2pPr>
            <a:lvl3pPr marL="1143000" indent="-228600">
              <a:defRPr sz="2100">
                <a:solidFill>
                  <a:schemeClr val="tx1"/>
                </a:solidFill>
                <a:latin typeface="Times" pitchFamily="-65" charset="0"/>
                <a:ea typeface="MS PGothic" pitchFamily="34" charset="-128"/>
              </a:defRPr>
            </a:lvl3pPr>
            <a:lvl4pPr marL="1600200" indent="-228600">
              <a:defRPr sz="2100">
                <a:solidFill>
                  <a:schemeClr val="tx1"/>
                </a:solidFill>
                <a:latin typeface="Times" pitchFamily="-65" charset="0"/>
                <a:ea typeface="MS PGothic" pitchFamily="34" charset="-128"/>
              </a:defRPr>
            </a:lvl4pPr>
            <a:lvl5pPr marL="2057400" indent="-228600">
              <a:defRPr sz="2100">
                <a:solidFill>
                  <a:schemeClr val="tx1"/>
                </a:solidFill>
                <a:latin typeface="Times" pitchFamily="-65" charset="0"/>
                <a:ea typeface="MS PGothic" pitchFamily="34" charset="-128"/>
              </a:defRPr>
            </a:lvl5pPr>
            <a:lvl6pPr marL="2514600" indent="-228600" eaLnBrk="0" fontAlgn="base" hangingPunct="0">
              <a:spcBef>
                <a:spcPct val="0"/>
              </a:spcBef>
              <a:spcAft>
                <a:spcPct val="0"/>
              </a:spcAft>
              <a:defRPr sz="2100">
                <a:solidFill>
                  <a:schemeClr val="tx1"/>
                </a:solidFill>
                <a:latin typeface="Times" pitchFamily="-65" charset="0"/>
                <a:ea typeface="MS PGothic" pitchFamily="34" charset="-128"/>
              </a:defRPr>
            </a:lvl6pPr>
            <a:lvl7pPr marL="2971800" indent="-228600" eaLnBrk="0" fontAlgn="base" hangingPunct="0">
              <a:spcBef>
                <a:spcPct val="0"/>
              </a:spcBef>
              <a:spcAft>
                <a:spcPct val="0"/>
              </a:spcAft>
              <a:defRPr sz="2100">
                <a:solidFill>
                  <a:schemeClr val="tx1"/>
                </a:solidFill>
                <a:latin typeface="Times" pitchFamily="-65" charset="0"/>
                <a:ea typeface="MS PGothic" pitchFamily="34" charset="-128"/>
              </a:defRPr>
            </a:lvl7pPr>
            <a:lvl8pPr marL="3429000" indent="-228600" eaLnBrk="0" fontAlgn="base" hangingPunct="0">
              <a:spcBef>
                <a:spcPct val="0"/>
              </a:spcBef>
              <a:spcAft>
                <a:spcPct val="0"/>
              </a:spcAft>
              <a:defRPr sz="2100">
                <a:solidFill>
                  <a:schemeClr val="tx1"/>
                </a:solidFill>
                <a:latin typeface="Times" pitchFamily="-65" charset="0"/>
                <a:ea typeface="MS PGothic" pitchFamily="34" charset="-128"/>
              </a:defRPr>
            </a:lvl8pPr>
            <a:lvl9pPr marL="3886200" indent="-228600" eaLnBrk="0" fontAlgn="base" hangingPunct="0">
              <a:spcBef>
                <a:spcPct val="0"/>
              </a:spcBef>
              <a:spcAft>
                <a:spcPct val="0"/>
              </a:spcAft>
              <a:defRPr sz="2100">
                <a:solidFill>
                  <a:schemeClr val="tx1"/>
                </a:solidFill>
                <a:latin typeface="Times" pitchFamily="-65" charset="0"/>
                <a:ea typeface="MS PGothic" pitchFamily="34" charset="-128"/>
              </a:defRPr>
            </a:lvl9pPr>
          </a:lstStyle>
          <a:p>
            <a:pPr eaLnBrk="0" hangingPunct="0">
              <a:defRPr/>
            </a:pPr>
            <a:endParaRPr lang="en-US" altLang="en-US" sz="2800"/>
          </a:p>
        </p:txBody>
      </p:sp>
      <p:sp>
        <p:nvSpPr>
          <p:cNvPr id="6" name="Rectangle 16"/>
          <p:cNvSpPr>
            <a:spLocks noChangeArrowheads="1"/>
          </p:cNvSpPr>
          <p:nvPr userDrawn="1"/>
        </p:nvSpPr>
        <p:spPr bwMode="auto">
          <a:xfrm flipH="1" flipV="1">
            <a:off x="4455584" y="0"/>
            <a:ext cx="107949" cy="5971117"/>
          </a:xfrm>
          <a:prstGeom prst="rect">
            <a:avLst/>
          </a:prstGeom>
          <a:solidFill>
            <a:srgbClr val="FEBB12">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8836" tIns="54419" rIns="108836" bIns="54419" anchor="ctr"/>
          <a:lstStyle>
            <a:lvl1pPr>
              <a:defRPr sz="2100">
                <a:solidFill>
                  <a:schemeClr val="tx1"/>
                </a:solidFill>
                <a:latin typeface="Times" pitchFamily="-65" charset="0"/>
                <a:ea typeface="MS PGothic" pitchFamily="34" charset="-128"/>
              </a:defRPr>
            </a:lvl1pPr>
            <a:lvl2pPr marL="742950" indent="-285750">
              <a:defRPr sz="2100">
                <a:solidFill>
                  <a:schemeClr val="tx1"/>
                </a:solidFill>
                <a:latin typeface="Times" pitchFamily="-65" charset="0"/>
                <a:ea typeface="MS PGothic" pitchFamily="34" charset="-128"/>
              </a:defRPr>
            </a:lvl2pPr>
            <a:lvl3pPr marL="1143000" indent="-228600">
              <a:defRPr sz="2100">
                <a:solidFill>
                  <a:schemeClr val="tx1"/>
                </a:solidFill>
                <a:latin typeface="Times" pitchFamily="-65" charset="0"/>
                <a:ea typeface="MS PGothic" pitchFamily="34" charset="-128"/>
              </a:defRPr>
            </a:lvl3pPr>
            <a:lvl4pPr marL="1600200" indent="-228600">
              <a:defRPr sz="2100">
                <a:solidFill>
                  <a:schemeClr val="tx1"/>
                </a:solidFill>
                <a:latin typeface="Times" pitchFamily="-65" charset="0"/>
                <a:ea typeface="MS PGothic" pitchFamily="34" charset="-128"/>
              </a:defRPr>
            </a:lvl4pPr>
            <a:lvl5pPr marL="2057400" indent="-228600">
              <a:defRPr sz="2100">
                <a:solidFill>
                  <a:schemeClr val="tx1"/>
                </a:solidFill>
                <a:latin typeface="Times" pitchFamily="-65" charset="0"/>
                <a:ea typeface="MS PGothic" pitchFamily="34" charset="-128"/>
              </a:defRPr>
            </a:lvl5pPr>
            <a:lvl6pPr marL="2514600" indent="-228600" eaLnBrk="0" fontAlgn="base" hangingPunct="0">
              <a:spcBef>
                <a:spcPct val="0"/>
              </a:spcBef>
              <a:spcAft>
                <a:spcPct val="0"/>
              </a:spcAft>
              <a:defRPr sz="2100">
                <a:solidFill>
                  <a:schemeClr val="tx1"/>
                </a:solidFill>
                <a:latin typeface="Times" pitchFamily="-65" charset="0"/>
                <a:ea typeface="MS PGothic" pitchFamily="34" charset="-128"/>
              </a:defRPr>
            </a:lvl6pPr>
            <a:lvl7pPr marL="2971800" indent="-228600" eaLnBrk="0" fontAlgn="base" hangingPunct="0">
              <a:spcBef>
                <a:spcPct val="0"/>
              </a:spcBef>
              <a:spcAft>
                <a:spcPct val="0"/>
              </a:spcAft>
              <a:defRPr sz="2100">
                <a:solidFill>
                  <a:schemeClr val="tx1"/>
                </a:solidFill>
                <a:latin typeface="Times" pitchFamily="-65" charset="0"/>
                <a:ea typeface="MS PGothic" pitchFamily="34" charset="-128"/>
              </a:defRPr>
            </a:lvl7pPr>
            <a:lvl8pPr marL="3429000" indent="-228600" eaLnBrk="0" fontAlgn="base" hangingPunct="0">
              <a:spcBef>
                <a:spcPct val="0"/>
              </a:spcBef>
              <a:spcAft>
                <a:spcPct val="0"/>
              </a:spcAft>
              <a:defRPr sz="2100">
                <a:solidFill>
                  <a:schemeClr val="tx1"/>
                </a:solidFill>
                <a:latin typeface="Times" pitchFamily="-65" charset="0"/>
                <a:ea typeface="MS PGothic" pitchFamily="34" charset="-128"/>
              </a:defRPr>
            </a:lvl8pPr>
            <a:lvl9pPr marL="3886200" indent="-228600" eaLnBrk="0" fontAlgn="base" hangingPunct="0">
              <a:spcBef>
                <a:spcPct val="0"/>
              </a:spcBef>
              <a:spcAft>
                <a:spcPct val="0"/>
              </a:spcAft>
              <a:defRPr sz="2100">
                <a:solidFill>
                  <a:schemeClr val="tx1"/>
                </a:solidFill>
                <a:latin typeface="Times" pitchFamily="-65" charset="0"/>
                <a:ea typeface="MS PGothic" pitchFamily="34" charset="-128"/>
              </a:defRPr>
            </a:lvl9pPr>
          </a:lstStyle>
          <a:p>
            <a:pPr eaLnBrk="0" hangingPunct="0">
              <a:defRPr/>
            </a:pPr>
            <a:endParaRPr lang="en-US" altLang="en-US" sz="2800"/>
          </a:p>
        </p:txBody>
      </p:sp>
      <p:sp>
        <p:nvSpPr>
          <p:cNvPr id="7" name="Rectangle 16"/>
          <p:cNvSpPr>
            <a:spLocks noChangeArrowheads="1"/>
          </p:cNvSpPr>
          <p:nvPr userDrawn="1"/>
        </p:nvSpPr>
        <p:spPr bwMode="auto">
          <a:xfrm flipH="1" flipV="1">
            <a:off x="4796368" y="0"/>
            <a:ext cx="7395633" cy="5971117"/>
          </a:xfrm>
          <a:prstGeom prst="rect">
            <a:avLst/>
          </a:prstGeom>
          <a:solidFill>
            <a:srgbClr val="FEBB1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8836" tIns="54419" rIns="108836" bIns="54419" anchor="ctr"/>
          <a:lstStyle>
            <a:lvl1pPr>
              <a:defRPr sz="2100">
                <a:solidFill>
                  <a:schemeClr val="tx1"/>
                </a:solidFill>
                <a:latin typeface="Times" pitchFamily="-65" charset="0"/>
                <a:ea typeface="MS PGothic" pitchFamily="34" charset="-128"/>
              </a:defRPr>
            </a:lvl1pPr>
            <a:lvl2pPr marL="742950" indent="-285750">
              <a:defRPr sz="2100">
                <a:solidFill>
                  <a:schemeClr val="tx1"/>
                </a:solidFill>
                <a:latin typeface="Times" pitchFamily="-65" charset="0"/>
                <a:ea typeface="MS PGothic" pitchFamily="34" charset="-128"/>
              </a:defRPr>
            </a:lvl2pPr>
            <a:lvl3pPr marL="1143000" indent="-228600">
              <a:defRPr sz="2100">
                <a:solidFill>
                  <a:schemeClr val="tx1"/>
                </a:solidFill>
                <a:latin typeface="Times" pitchFamily="-65" charset="0"/>
                <a:ea typeface="MS PGothic" pitchFamily="34" charset="-128"/>
              </a:defRPr>
            </a:lvl3pPr>
            <a:lvl4pPr marL="1600200" indent="-228600">
              <a:defRPr sz="2100">
                <a:solidFill>
                  <a:schemeClr val="tx1"/>
                </a:solidFill>
                <a:latin typeface="Times" pitchFamily="-65" charset="0"/>
                <a:ea typeface="MS PGothic" pitchFamily="34" charset="-128"/>
              </a:defRPr>
            </a:lvl4pPr>
            <a:lvl5pPr marL="2057400" indent="-228600">
              <a:defRPr sz="2100">
                <a:solidFill>
                  <a:schemeClr val="tx1"/>
                </a:solidFill>
                <a:latin typeface="Times" pitchFamily="-65" charset="0"/>
                <a:ea typeface="MS PGothic" pitchFamily="34" charset="-128"/>
              </a:defRPr>
            </a:lvl5pPr>
            <a:lvl6pPr marL="2514600" indent="-228600" eaLnBrk="0" fontAlgn="base" hangingPunct="0">
              <a:spcBef>
                <a:spcPct val="0"/>
              </a:spcBef>
              <a:spcAft>
                <a:spcPct val="0"/>
              </a:spcAft>
              <a:defRPr sz="2100">
                <a:solidFill>
                  <a:schemeClr val="tx1"/>
                </a:solidFill>
                <a:latin typeface="Times" pitchFamily="-65" charset="0"/>
                <a:ea typeface="MS PGothic" pitchFamily="34" charset="-128"/>
              </a:defRPr>
            </a:lvl6pPr>
            <a:lvl7pPr marL="2971800" indent="-228600" eaLnBrk="0" fontAlgn="base" hangingPunct="0">
              <a:spcBef>
                <a:spcPct val="0"/>
              </a:spcBef>
              <a:spcAft>
                <a:spcPct val="0"/>
              </a:spcAft>
              <a:defRPr sz="2100">
                <a:solidFill>
                  <a:schemeClr val="tx1"/>
                </a:solidFill>
                <a:latin typeface="Times" pitchFamily="-65" charset="0"/>
                <a:ea typeface="MS PGothic" pitchFamily="34" charset="-128"/>
              </a:defRPr>
            </a:lvl7pPr>
            <a:lvl8pPr marL="3429000" indent="-228600" eaLnBrk="0" fontAlgn="base" hangingPunct="0">
              <a:spcBef>
                <a:spcPct val="0"/>
              </a:spcBef>
              <a:spcAft>
                <a:spcPct val="0"/>
              </a:spcAft>
              <a:defRPr sz="2100">
                <a:solidFill>
                  <a:schemeClr val="tx1"/>
                </a:solidFill>
                <a:latin typeface="Times" pitchFamily="-65" charset="0"/>
                <a:ea typeface="MS PGothic" pitchFamily="34" charset="-128"/>
              </a:defRPr>
            </a:lvl8pPr>
            <a:lvl9pPr marL="3886200" indent="-228600" eaLnBrk="0" fontAlgn="base" hangingPunct="0">
              <a:spcBef>
                <a:spcPct val="0"/>
              </a:spcBef>
              <a:spcAft>
                <a:spcPct val="0"/>
              </a:spcAft>
              <a:defRPr sz="2100">
                <a:solidFill>
                  <a:schemeClr val="tx1"/>
                </a:solidFill>
                <a:latin typeface="Times" pitchFamily="-65" charset="0"/>
                <a:ea typeface="MS PGothic" pitchFamily="34" charset="-128"/>
              </a:defRPr>
            </a:lvl9pPr>
          </a:lstStyle>
          <a:p>
            <a:pPr eaLnBrk="0" hangingPunct="0">
              <a:defRPr/>
            </a:pPr>
            <a:endParaRPr lang="en-US" altLang="en-US" sz="2800"/>
          </a:p>
        </p:txBody>
      </p:sp>
      <p:sp>
        <p:nvSpPr>
          <p:cNvPr id="8" name="Text Box 15"/>
          <p:cNvSpPr txBox="1">
            <a:spLocks noChangeArrowheads="1"/>
          </p:cNvSpPr>
          <p:nvPr userDrawn="1"/>
        </p:nvSpPr>
        <p:spPr bwMode="auto">
          <a:xfrm>
            <a:off x="844551" y="6449485"/>
            <a:ext cx="2728383"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eaLnBrk="0" hangingPunct="0">
              <a:defRPr/>
            </a:pPr>
            <a:r>
              <a:rPr lang="en-US" sz="800">
                <a:latin typeface="Arial Narrow" charset="0"/>
                <a:ea typeface="ＭＳ Ｐゴシック" charset="0"/>
              </a:rPr>
              <a:t>CONFIDENTIAL XXXX. DO NOT COPY OR DISTRIBUTE.</a:t>
            </a:r>
          </a:p>
        </p:txBody>
      </p:sp>
      <p:pic>
        <p:nvPicPr>
          <p:cNvPr id="9" name="Picture 15" descr="100B.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347201" y="6305551"/>
            <a:ext cx="1773767"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9"/>
          <p:cNvSpPr>
            <a:spLocks noGrp="1" noChangeArrowheads="1"/>
          </p:cNvSpPr>
          <p:nvPr>
            <p:ph type="subTitle" sz="quarter" idx="11"/>
          </p:nvPr>
        </p:nvSpPr>
        <p:spPr>
          <a:xfrm>
            <a:off x="5284273" y="3945197"/>
            <a:ext cx="7107865" cy="592137"/>
          </a:xfrm>
        </p:spPr>
        <p:txBody>
          <a:bodyPr lIns="0" bIns="0"/>
          <a:lstStyle>
            <a:lvl1pPr marL="0" indent="0" algn="l">
              <a:buFontTx/>
              <a:buNone/>
              <a:defRPr sz="2533"/>
            </a:lvl1pPr>
          </a:lstStyle>
          <a:p>
            <a:pPr lvl="0"/>
            <a:r>
              <a:rPr lang="en-US" noProof="0"/>
              <a:t>Click to edit Master subtitle style</a:t>
            </a:r>
          </a:p>
        </p:txBody>
      </p:sp>
      <p:sp>
        <p:nvSpPr>
          <p:cNvPr id="19" name="Title 1"/>
          <p:cNvSpPr>
            <a:spLocks noGrp="1"/>
          </p:cNvSpPr>
          <p:nvPr>
            <p:ph type="title"/>
          </p:nvPr>
        </p:nvSpPr>
        <p:spPr>
          <a:xfrm>
            <a:off x="5284272" y="2719764"/>
            <a:ext cx="6731501" cy="1143000"/>
          </a:xfrm>
        </p:spPr>
        <p:txBody>
          <a:bodyPr lIns="0" tIns="0" rIns="0" bIns="0" anchor="b"/>
          <a:lstStyle/>
          <a:p>
            <a:r>
              <a:rPr lang="en-US"/>
              <a:t>Click to edit Master title style</a:t>
            </a:r>
          </a:p>
        </p:txBody>
      </p:sp>
    </p:spTree>
    <p:extLst>
      <p:ext uri="{BB962C8B-B14F-4D97-AF65-F5344CB8AC3E}">
        <p14:creationId xmlns:p14="http://schemas.microsoft.com/office/powerpoint/2010/main" val="1058380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2017 Corporate Strategy">
    <p:spTree>
      <p:nvGrpSpPr>
        <p:cNvPr id="1" name=""/>
        <p:cNvGrpSpPr/>
        <p:nvPr/>
      </p:nvGrpSpPr>
      <p:grpSpPr>
        <a:xfrm>
          <a:off x="0" y="0"/>
          <a:ext cx="0" cy="0"/>
          <a:chOff x="0" y="0"/>
          <a:chExt cx="0" cy="0"/>
        </a:xfrm>
      </p:grpSpPr>
      <p:sp>
        <p:nvSpPr>
          <p:cNvPr id="2" name="Title 1"/>
          <p:cNvSpPr>
            <a:spLocks noGrp="1"/>
          </p:cNvSpPr>
          <p:nvPr>
            <p:ph type="title"/>
          </p:nvPr>
        </p:nvSpPr>
        <p:spPr>
          <a:xfrm>
            <a:off x="838200" y="815248"/>
            <a:ext cx="10515600" cy="878096"/>
          </a:xfrm>
        </p:spPr>
        <p:txBody>
          <a:bodyPr anchor="b" anchorCtr="0"/>
          <a:lstStyle/>
          <a:p>
            <a:r>
              <a:rPr lang="en-US"/>
              <a:t>Click to edit Master title style</a:t>
            </a:r>
          </a:p>
        </p:txBody>
      </p:sp>
      <p:sp>
        <p:nvSpPr>
          <p:cNvPr id="3" name="Content Placeholder 2"/>
          <p:cNvSpPr>
            <a:spLocks noGrp="1"/>
          </p:cNvSpPr>
          <p:nvPr>
            <p:ph idx="1"/>
          </p:nvPr>
        </p:nvSpPr>
        <p:spPr>
          <a:xfrm>
            <a:off x="845665" y="1828702"/>
            <a:ext cx="10515600" cy="4460368"/>
          </a:xfrm>
        </p:spPr>
        <p:txBody>
          <a:bodyPr/>
          <a:lstStyle>
            <a:lvl1pPr marL="228600" indent="-228600">
              <a:buFont typeface="Arial" panose="020B0604020202020204" pitchFamily="34" charset="0"/>
              <a:buChar char="•"/>
              <a:defRPr/>
            </a:lvl1pPr>
            <a:lvl2pPr marL="685766" indent="-228589">
              <a:buFont typeface="Arial" panose="020B0604020202020204" pitchFamily="34" charset="0"/>
              <a:buChar char="•"/>
              <a:defRPr/>
            </a:lvl2pPr>
            <a:lvl3pPr marL="1142942" indent="-228589">
              <a:buFont typeface="Arial" panose="020B0604020202020204" pitchFamily="34" charset="0"/>
              <a:buChar char="•"/>
              <a:defRPr/>
            </a:lvl3pPr>
            <a:lvl4pPr marL="1600120" indent="-228589">
              <a:buFont typeface="Arial" panose="020B0604020202020204" pitchFamily="34" charset="0"/>
              <a:buChar char="•"/>
              <a:defRPr/>
            </a:lvl4pPr>
            <a:lvl5pPr marL="2057400" indent="-2286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5D926EFA-AED0-E745-9D64-96A82C70E5C8}"/>
              </a:ext>
            </a:extLst>
          </p:cNvPr>
          <p:cNvSpPr>
            <a:spLocks noGrp="1"/>
          </p:cNvSpPr>
          <p:nvPr>
            <p:ph type="sldNum" sz="quarter" idx="4"/>
          </p:nvPr>
        </p:nvSpPr>
        <p:spPr>
          <a:xfrm>
            <a:off x="11522860" y="6364288"/>
            <a:ext cx="511096" cy="365125"/>
          </a:xfrm>
          <a:prstGeom prst="rect">
            <a:avLst/>
          </a:prstGeom>
        </p:spPr>
        <p:txBody>
          <a:bodyPr vert="horz" lIns="0" tIns="0" rIns="0" bIns="0" rtlCol="0" anchor="ctr"/>
          <a:lstStyle>
            <a:lvl1pPr algn="r">
              <a:defRPr sz="933">
                <a:solidFill>
                  <a:schemeClr val="tx1"/>
                </a:solidFill>
                <a:latin typeface="Arial Narrow" panose="020B0606020202030204" pitchFamily="34" charset="0"/>
              </a:defRPr>
            </a:lvl1pPr>
          </a:lstStyle>
          <a:p>
            <a:fld id="{49044EC2-7E5F-48B0-995B-703B2F80838A}" type="slidenum">
              <a:rPr lang="en-US" smtClean="0"/>
              <a:pPr/>
              <a:t>‹#›</a:t>
            </a:fld>
            <a:endParaRPr lang="en-US"/>
          </a:p>
        </p:txBody>
      </p:sp>
    </p:spTree>
    <p:extLst>
      <p:ext uri="{BB962C8B-B14F-4D97-AF65-F5344CB8AC3E}">
        <p14:creationId xmlns:p14="http://schemas.microsoft.com/office/powerpoint/2010/main" val="36415991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549895"/>
            <a:ext cx="10363200" cy="1088540"/>
          </a:xfrm>
        </p:spPr>
        <p:txBody>
          <a:bodyPr/>
          <a:lstStyle/>
          <a:p>
            <a:r>
              <a:rPr lang="en-US"/>
              <a:t>Click to edit Master title style</a:t>
            </a:r>
          </a:p>
        </p:txBody>
      </p:sp>
      <p:sp>
        <p:nvSpPr>
          <p:cNvPr id="3" name="Content Placeholder 2"/>
          <p:cNvSpPr>
            <a:spLocks noGrp="1"/>
          </p:cNvSpPr>
          <p:nvPr>
            <p:ph idx="1"/>
          </p:nvPr>
        </p:nvSpPr>
        <p:spPr>
          <a:xfrm>
            <a:off x="914400" y="1694238"/>
            <a:ext cx="10363200" cy="41190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p:cNvSpPr>
            <a:spLocks noGrp="1" noChangeArrowheads="1"/>
          </p:cNvSpPr>
          <p:nvPr>
            <p:ph type="sldNum" sz="quarter" idx="10"/>
          </p:nvPr>
        </p:nvSpPr>
        <p:spPr>
          <a:xfrm>
            <a:off x="11300884" y="5355167"/>
            <a:ext cx="438149" cy="457200"/>
          </a:xfrm>
        </p:spPr>
        <p:txBody>
          <a:bodyPr/>
          <a:lstStyle>
            <a:lvl1pPr>
              <a:defRPr/>
            </a:lvl1pPr>
          </a:lstStyle>
          <a:p>
            <a:pPr>
              <a:defRPr/>
            </a:pPr>
            <a:fld id="{EBF28AD1-17A0-4421-AD1D-1B3788371148}" type="slidenum">
              <a:rPr lang="en-US" altLang="en-US"/>
              <a:pPr>
                <a:defRPr/>
              </a:pPr>
              <a:t>‹#›</a:t>
            </a:fld>
            <a:endParaRPr lang="en-US" altLang="en-US"/>
          </a:p>
        </p:txBody>
      </p:sp>
    </p:spTree>
    <p:extLst>
      <p:ext uri="{BB962C8B-B14F-4D97-AF65-F5344CB8AC3E}">
        <p14:creationId xmlns:p14="http://schemas.microsoft.com/office/powerpoint/2010/main" val="8446585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828800"/>
            <a:ext cx="5080000" cy="4114800"/>
          </a:xfrm>
        </p:spPr>
        <p:txBody>
          <a:bodyPr/>
          <a:lstStyle>
            <a:lvl1pPr>
              <a:defRPr sz="3333"/>
            </a:lvl1pPr>
            <a:lvl2pPr>
              <a:defRPr sz="2800"/>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8800"/>
            <a:ext cx="5080000" cy="4114800"/>
          </a:xfrm>
        </p:spPr>
        <p:txBody>
          <a:bodyPr/>
          <a:lstStyle>
            <a:lvl1pPr>
              <a:defRPr sz="3333"/>
            </a:lvl1pPr>
            <a:lvl2pPr>
              <a:defRPr sz="2800"/>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8"/>
          <p:cNvSpPr>
            <a:spLocks noGrp="1" noChangeArrowheads="1"/>
          </p:cNvSpPr>
          <p:nvPr>
            <p:ph type="sldNum" sz="quarter" idx="10"/>
          </p:nvPr>
        </p:nvSpPr>
        <p:spPr>
          <a:ln/>
        </p:spPr>
        <p:txBody>
          <a:bodyPr/>
          <a:lstStyle>
            <a:lvl1pPr>
              <a:defRPr/>
            </a:lvl1pPr>
          </a:lstStyle>
          <a:p>
            <a:pPr>
              <a:defRPr/>
            </a:pPr>
            <a:fld id="{F0471574-D2EB-4371-A5B2-316DA9D0B238}" type="slidenum">
              <a:rPr lang="en-US" altLang="en-US"/>
              <a:pPr>
                <a:defRPr/>
              </a:pPr>
              <a:t>‹#›</a:t>
            </a:fld>
            <a:endParaRPr lang="en-US" altLang="en-US"/>
          </a:p>
        </p:txBody>
      </p:sp>
    </p:spTree>
    <p:extLst>
      <p:ext uri="{BB962C8B-B14F-4D97-AF65-F5344CB8AC3E}">
        <p14:creationId xmlns:p14="http://schemas.microsoft.com/office/powerpoint/2010/main" val="35569553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800" b="1"/>
            </a:lvl1pPr>
            <a:lvl2pPr marL="544169" indent="0">
              <a:buNone/>
              <a:defRPr sz="2400" b="1"/>
            </a:lvl2pPr>
            <a:lvl3pPr marL="1088337" indent="0">
              <a:buNone/>
              <a:defRPr sz="2133" b="1"/>
            </a:lvl3pPr>
            <a:lvl4pPr marL="1632506" indent="0">
              <a:buNone/>
              <a:defRPr sz="1867" b="1"/>
            </a:lvl4pPr>
            <a:lvl5pPr marL="2176675" indent="0">
              <a:buNone/>
              <a:defRPr sz="1867" b="1"/>
            </a:lvl5pPr>
            <a:lvl6pPr marL="2720844" indent="0">
              <a:buNone/>
              <a:defRPr sz="1867" b="1"/>
            </a:lvl6pPr>
            <a:lvl7pPr marL="3265013" indent="0">
              <a:buNone/>
              <a:defRPr sz="1867" b="1"/>
            </a:lvl7pPr>
            <a:lvl8pPr marL="3809181" indent="0">
              <a:buNone/>
              <a:defRPr sz="1867" b="1"/>
            </a:lvl8pPr>
            <a:lvl9pPr marL="4353350" indent="0">
              <a:buNone/>
              <a:defRPr sz="1867"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800"/>
            </a:lvl1pPr>
            <a:lvl2pPr>
              <a:defRPr sz="2400"/>
            </a:lvl2pPr>
            <a:lvl3pPr>
              <a:defRPr sz="2133"/>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800" b="1"/>
            </a:lvl1pPr>
            <a:lvl2pPr marL="544169" indent="0">
              <a:buNone/>
              <a:defRPr sz="2400" b="1"/>
            </a:lvl2pPr>
            <a:lvl3pPr marL="1088337" indent="0">
              <a:buNone/>
              <a:defRPr sz="2133" b="1"/>
            </a:lvl3pPr>
            <a:lvl4pPr marL="1632506" indent="0">
              <a:buNone/>
              <a:defRPr sz="1867" b="1"/>
            </a:lvl4pPr>
            <a:lvl5pPr marL="2176675" indent="0">
              <a:buNone/>
              <a:defRPr sz="1867" b="1"/>
            </a:lvl5pPr>
            <a:lvl6pPr marL="2720844" indent="0">
              <a:buNone/>
              <a:defRPr sz="1867" b="1"/>
            </a:lvl6pPr>
            <a:lvl7pPr marL="3265013" indent="0">
              <a:buNone/>
              <a:defRPr sz="1867" b="1"/>
            </a:lvl7pPr>
            <a:lvl8pPr marL="3809181" indent="0">
              <a:buNone/>
              <a:defRPr sz="1867" b="1"/>
            </a:lvl8pPr>
            <a:lvl9pPr marL="4353350" indent="0">
              <a:buNone/>
              <a:defRPr sz="1867"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800"/>
            </a:lvl1pPr>
            <a:lvl2pPr>
              <a:defRPr sz="2400"/>
            </a:lvl2pPr>
            <a:lvl3pPr>
              <a:defRPr sz="2133"/>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8"/>
          <p:cNvSpPr>
            <a:spLocks noGrp="1" noChangeArrowheads="1"/>
          </p:cNvSpPr>
          <p:nvPr>
            <p:ph type="sldNum" sz="quarter" idx="10"/>
          </p:nvPr>
        </p:nvSpPr>
        <p:spPr>
          <a:ln/>
        </p:spPr>
        <p:txBody>
          <a:bodyPr/>
          <a:lstStyle>
            <a:lvl1pPr>
              <a:defRPr/>
            </a:lvl1pPr>
          </a:lstStyle>
          <a:p>
            <a:pPr>
              <a:defRPr/>
            </a:pPr>
            <a:fld id="{001D6008-A299-4D35-8E5B-0EA1B38A3D1A}" type="slidenum">
              <a:rPr lang="en-US" altLang="en-US"/>
              <a:pPr>
                <a:defRPr/>
              </a:pPr>
              <a:t>‹#›</a:t>
            </a:fld>
            <a:endParaRPr lang="en-US" altLang="en-US"/>
          </a:p>
        </p:txBody>
      </p:sp>
    </p:spTree>
    <p:extLst>
      <p:ext uri="{BB962C8B-B14F-4D97-AF65-F5344CB8AC3E}">
        <p14:creationId xmlns:p14="http://schemas.microsoft.com/office/powerpoint/2010/main" val="5059545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4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867"/>
            </a:lvl1pPr>
            <a:lvl2pPr>
              <a:defRPr sz="3333"/>
            </a:lvl2pPr>
            <a:lvl3pPr>
              <a:defRPr sz="28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600"/>
            </a:lvl1pPr>
            <a:lvl2pPr marL="544169" indent="0">
              <a:buNone/>
              <a:defRPr sz="1467"/>
            </a:lvl2pPr>
            <a:lvl3pPr marL="1088337" indent="0">
              <a:buNone/>
              <a:defRPr sz="1200"/>
            </a:lvl3pPr>
            <a:lvl4pPr marL="1632506" indent="0">
              <a:buNone/>
              <a:defRPr sz="1067"/>
            </a:lvl4pPr>
            <a:lvl5pPr marL="2176675" indent="0">
              <a:buNone/>
              <a:defRPr sz="1067"/>
            </a:lvl5pPr>
            <a:lvl6pPr marL="2720844" indent="0">
              <a:buNone/>
              <a:defRPr sz="1067"/>
            </a:lvl6pPr>
            <a:lvl7pPr marL="3265013" indent="0">
              <a:buNone/>
              <a:defRPr sz="1067"/>
            </a:lvl7pPr>
            <a:lvl8pPr marL="3809181" indent="0">
              <a:buNone/>
              <a:defRPr sz="1067"/>
            </a:lvl8pPr>
            <a:lvl9pPr marL="4353350" indent="0">
              <a:buNone/>
              <a:defRPr sz="1067"/>
            </a:lvl9pPr>
          </a:lstStyle>
          <a:p>
            <a:pPr lvl="0"/>
            <a:r>
              <a:rPr lang="en-US"/>
              <a:t>Click to edit Master text styles</a:t>
            </a:r>
          </a:p>
        </p:txBody>
      </p:sp>
      <p:sp>
        <p:nvSpPr>
          <p:cNvPr id="5" name="Rectangle 18"/>
          <p:cNvSpPr>
            <a:spLocks noGrp="1" noChangeArrowheads="1"/>
          </p:cNvSpPr>
          <p:nvPr>
            <p:ph type="sldNum" sz="quarter" idx="10"/>
          </p:nvPr>
        </p:nvSpPr>
        <p:spPr>
          <a:ln/>
        </p:spPr>
        <p:txBody>
          <a:bodyPr/>
          <a:lstStyle>
            <a:lvl1pPr>
              <a:defRPr/>
            </a:lvl1pPr>
          </a:lstStyle>
          <a:p>
            <a:pPr>
              <a:defRPr/>
            </a:pPr>
            <a:fld id="{BA03BCC8-449A-4182-B12A-7C9649426877}" type="slidenum">
              <a:rPr lang="en-US" altLang="en-US"/>
              <a:pPr>
                <a:defRPr/>
              </a:pPr>
              <a:t>‹#›</a:t>
            </a:fld>
            <a:endParaRPr lang="en-US" altLang="en-US"/>
          </a:p>
        </p:txBody>
      </p:sp>
    </p:spTree>
    <p:extLst>
      <p:ext uri="{BB962C8B-B14F-4D97-AF65-F5344CB8AC3E}">
        <p14:creationId xmlns:p14="http://schemas.microsoft.com/office/powerpoint/2010/main" val="39001869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4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867"/>
            </a:lvl1pPr>
            <a:lvl2pPr marL="544169" indent="0">
              <a:buNone/>
              <a:defRPr sz="3333"/>
            </a:lvl2pPr>
            <a:lvl3pPr marL="1088337" indent="0">
              <a:buNone/>
              <a:defRPr sz="2800"/>
            </a:lvl3pPr>
            <a:lvl4pPr marL="1632506" indent="0">
              <a:buNone/>
              <a:defRPr sz="2400"/>
            </a:lvl4pPr>
            <a:lvl5pPr marL="2176675" indent="0">
              <a:buNone/>
              <a:defRPr sz="2400"/>
            </a:lvl5pPr>
            <a:lvl6pPr marL="2720844" indent="0">
              <a:buNone/>
              <a:defRPr sz="2400"/>
            </a:lvl6pPr>
            <a:lvl7pPr marL="3265013" indent="0">
              <a:buNone/>
              <a:defRPr sz="2400"/>
            </a:lvl7pPr>
            <a:lvl8pPr marL="3809181" indent="0">
              <a:buNone/>
              <a:defRPr sz="2400"/>
            </a:lvl8pPr>
            <a:lvl9pPr marL="4353350" indent="0">
              <a:buNone/>
              <a:defRPr sz="24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600"/>
            </a:lvl1pPr>
            <a:lvl2pPr marL="544169" indent="0">
              <a:buNone/>
              <a:defRPr sz="1467"/>
            </a:lvl2pPr>
            <a:lvl3pPr marL="1088337" indent="0">
              <a:buNone/>
              <a:defRPr sz="1200"/>
            </a:lvl3pPr>
            <a:lvl4pPr marL="1632506" indent="0">
              <a:buNone/>
              <a:defRPr sz="1067"/>
            </a:lvl4pPr>
            <a:lvl5pPr marL="2176675" indent="0">
              <a:buNone/>
              <a:defRPr sz="1067"/>
            </a:lvl5pPr>
            <a:lvl6pPr marL="2720844" indent="0">
              <a:buNone/>
              <a:defRPr sz="1067"/>
            </a:lvl6pPr>
            <a:lvl7pPr marL="3265013" indent="0">
              <a:buNone/>
              <a:defRPr sz="1067"/>
            </a:lvl7pPr>
            <a:lvl8pPr marL="3809181" indent="0">
              <a:buNone/>
              <a:defRPr sz="1067"/>
            </a:lvl8pPr>
            <a:lvl9pPr marL="4353350" indent="0">
              <a:buNone/>
              <a:defRPr sz="1067"/>
            </a:lvl9pPr>
          </a:lstStyle>
          <a:p>
            <a:pPr lvl="0"/>
            <a:r>
              <a:rPr lang="en-US"/>
              <a:t>Click to edit Master text styles</a:t>
            </a:r>
          </a:p>
        </p:txBody>
      </p:sp>
      <p:sp>
        <p:nvSpPr>
          <p:cNvPr id="5" name="Rectangle 18"/>
          <p:cNvSpPr>
            <a:spLocks noGrp="1" noChangeArrowheads="1"/>
          </p:cNvSpPr>
          <p:nvPr>
            <p:ph type="sldNum" sz="quarter" idx="10"/>
          </p:nvPr>
        </p:nvSpPr>
        <p:spPr>
          <a:ln/>
        </p:spPr>
        <p:txBody>
          <a:bodyPr/>
          <a:lstStyle>
            <a:lvl1pPr>
              <a:defRPr/>
            </a:lvl1pPr>
          </a:lstStyle>
          <a:p>
            <a:pPr>
              <a:defRPr/>
            </a:pPr>
            <a:fld id="{D5C27E30-6B95-4BD9-920A-18D47D8B054C}" type="slidenum">
              <a:rPr lang="en-US" altLang="en-US"/>
              <a:pPr>
                <a:defRPr/>
              </a:pPr>
              <a:t>‹#›</a:t>
            </a:fld>
            <a:endParaRPr lang="en-US" altLang="en-US"/>
          </a:p>
        </p:txBody>
      </p:sp>
    </p:spTree>
    <p:extLst>
      <p:ext uri="{BB962C8B-B14F-4D97-AF65-F5344CB8AC3E}">
        <p14:creationId xmlns:p14="http://schemas.microsoft.com/office/powerpoint/2010/main" val="12304202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p:cNvSpPr>
            <a:spLocks noGrp="1" noChangeArrowheads="1"/>
          </p:cNvSpPr>
          <p:nvPr>
            <p:ph type="sldNum" sz="quarter" idx="10"/>
          </p:nvPr>
        </p:nvSpPr>
        <p:spPr>
          <a:ln/>
        </p:spPr>
        <p:txBody>
          <a:bodyPr/>
          <a:lstStyle>
            <a:lvl1pPr>
              <a:defRPr/>
            </a:lvl1pPr>
          </a:lstStyle>
          <a:p>
            <a:pPr>
              <a:defRPr/>
            </a:pPr>
            <a:fld id="{F366E775-BDE0-4E18-B1E1-D1E8156B3EB4}" type="slidenum">
              <a:rPr lang="en-US" altLang="en-US"/>
              <a:pPr>
                <a:defRPr/>
              </a:pPr>
              <a:t>‹#›</a:t>
            </a:fld>
            <a:endParaRPr lang="en-US" altLang="en-US"/>
          </a:p>
        </p:txBody>
      </p:sp>
    </p:spTree>
    <p:extLst>
      <p:ext uri="{BB962C8B-B14F-4D97-AF65-F5344CB8AC3E}">
        <p14:creationId xmlns:p14="http://schemas.microsoft.com/office/powerpoint/2010/main" val="22666814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p:cNvSpPr>
            <a:spLocks noGrp="1" noChangeArrowheads="1"/>
          </p:cNvSpPr>
          <p:nvPr>
            <p:ph type="sldNum" sz="quarter" idx="10"/>
          </p:nvPr>
        </p:nvSpPr>
        <p:spPr>
          <a:ln/>
        </p:spPr>
        <p:txBody>
          <a:bodyPr/>
          <a:lstStyle>
            <a:lvl1pPr>
              <a:defRPr/>
            </a:lvl1pPr>
          </a:lstStyle>
          <a:p>
            <a:pPr>
              <a:defRPr/>
            </a:pPr>
            <a:fld id="{3F2156F5-0BC2-4757-B012-BFC8FE77610A}" type="slidenum">
              <a:rPr lang="en-US" altLang="en-US"/>
              <a:pPr>
                <a:defRPr/>
              </a:pPr>
              <a:t>‹#›</a:t>
            </a:fld>
            <a:endParaRPr lang="en-US" altLang="en-US"/>
          </a:p>
        </p:txBody>
      </p:sp>
    </p:spTree>
    <p:extLst>
      <p:ext uri="{BB962C8B-B14F-4D97-AF65-F5344CB8AC3E}">
        <p14:creationId xmlns:p14="http://schemas.microsoft.com/office/powerpoint/2010/main" val="16241149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471ED-1B37-7A42-BBAE-816562646F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AEFB9D5-1B02-EF49-ACA4-F6834A5DBF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587278-1E03-2B43-AB8E-452AAAC193E9}"/>
              </a:ext>
            </a:extLst>
          </p:cNvPr>
          <p:cNvSpPr>
            <a:spLocks noGrp="1"/>
          </p:cNvSpPr>
          <p:nvPr>
            <p:ph type="dt" sz="half" idx="10"/>
          </p:nvPr>
        </p:nvSpPr>
        <p:spPr>
          <a:xfrm>
            <a:off x="838200" y="6356350"/>
            <a:ext cx="2743200" cy="365125"/>
          </a:xfrm>
          <a:prstGeom prst="rect">
            <a:avLst/>
          </a:prstGeom>
        </p:spPr>
        <p:txBody>
          <a:bodyPr/>
          <a:lstStyle/>
          <a:p>
            <a:fld id="{A79EF444-F1C2-C34A-8FE4-0A1D3C09BA2C}" type="datetimeFigureOut">
              <a:rPr lang="en-US" smtClean="0"/>
              <a:t>11/3/2023</a:t>
            </a:fld>
            <a:endParaRPr lang="en-US"/>
          </a:p>
        </p:txBody>
      </p:sp>
      <p:sp>
        <p:nvSpPr>
          <p:cNvPr id="5" name="Footer Placeholder 4">
            <a:extLst>
              <a:ext uri="{FF2B5EF4-FFF2-40B4-BE49-F238E27FC236}">
                <a16:creationId xmlns:a16="http://schemas.microsoft.com/office/drawing/2014/main" id="{178C9BD7-650F-1D49-BB21-35FFC5A898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7C1791A-9CBE-CD45-95E7-8FA6C286576F}"/>
              </a:ext>
            </a:extLst>
          </p:cNvPr>
          <p:cNvSpPr>
            <a:spLocks noGrp="1"/>
          </p:cNvSpPr>
          <p:nvPr>
            <p:ph type="sldNum" sz="quarter" idx="12"/>
          </p:nvPr>
        </p:nvSpPr>
        <p:spPr/>
        <p:txBody>
          <a:bodyPr/>
          <a:lstStyle/>
          <a:p>
            <a:fld id="{C427C482-CA98-AD47-BAD4-576DBE215BD9}" type="slidenum">
              <a:rPr lang="en-US" smtClean="0"/>
              <a:t>‹#›</a:t>
            </a:fld>
            <a:endParaRPr lang="en-US"/>
          </a:p>
        </p:txBody>
      </p:sp>
    </p:spTree>
    <p:extLst>
      <p:ext uri="{BB962C8B-B14F-4D97-AF65-F5344CB8AC3E}">
        <p14:creationId xmlns:p14="http://schemas.microsoft.com/office/powerpoint/2010/main" val="14425892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86042-EA2F-4F47-B987-5F9C376BA5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7FF936-0B33-8D45-8746-C1A7103CB7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515B67-99CF-2249-AEC9-49918858827E}"/>
              </a:ext>
            </a:extLst>
          </p:cNvPr>
          <p:cNvSpPr>
            <a:spLocks noGrp="1"/>
          </p:cNvSpPr>
          <p:nvPr>
            <p:ph type="dt" sz="half" idx="10"/>
          </p:nvPr>
        </p:nvSpPr>
        <p:spPr>
          <a:xfrm>
            <a:off x="838200" y="6356350"/>
            <a:ext cx="2743200" cy="365125"/>
          </a:xfrm>
          <a:prstGeom prst="rect">
            <a:avLst/>
          </a:prstGeom>
        </p:spPr>
        <p:txBody>
          <a:bodyPr/>
          <a:lstStyle/>
          <a:p>
            <a:fld id="{A79EF444-F1C2-C34A-8FE4-0A1D3C09BA2C}" type="datetimeFigureOut">
              <a:rPr lang="en-US" smtClean="0"/>
              <a:t>11/3/2023</a:t>
            </a:fld>
            <a:endParaRPr lang="en-US"/>
          </a:p>
        </p:txBody>
      </p:sp>
      <p:sp>
        <p:nvSpPr>
          <p:cNvPr id="5" name="Footer Placeholder 4">
            <a:extLst>
              <a:ext uri="{FF2B5EF4-FFF2-40B4-BE49-F238E27FC236}">
                <a16:creationId xmlns:a16="http://schemas.microsoft.com/office/drawing/2014/main" id="{4271A045-0136-484F-90BC-E35350D677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231EAC5-2E10-9445-9174-EABD3A377F55}"/>
              </a:ext>
            </a:extLst>
          </p:cNvPr>
          <p:cNvSpPr>
            <a:spLocks noGrp="1"/>
          </p:cNvSpPr>
          <p:nvPr>
            <p:ph type="sldNum" sz="quarter" idx="12"/>
          </p:nvPr>
        </p:nvSpPr>
        <p:spPr/>
        <p:txBody>
          <a:bodyPr/>
          <a:lstStyle/>
          <a:p>
            <a:fld id="{C427C482-CA98-AD47-BAD4-576DBE215BD9}" type="slidenum">
              <a:rPr lang="en-US" smtClean="0"/>
              <a:t>‹#›</a:t>
            </a:fld>
            <a:endParaRPr lang="en-US"/>
          </a:p>
        </p:txBody>
      </p:sp>
    </p:spTree>
    <p:extLst>
      <p:ext uri="{BB962C8B-B14F-4D97-AF65-F5344CB8AC3E}">
        <p14:creationId xmlns:p14="http://schemas.microsoft.com/office/powerpoint/2010/main" val="31128487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BA20B-3777-3A4B-A3DF-B196BC119FA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AF4E64E-D2C2-0248-A5D1-F0D0E0035E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624744-93CC-2A40-BB08-67A5660E8927}"/>
              </a:ext>
            </a:extLst>
          </p:cNvPr>
          <p:cNvSpPr>
            <a:spLocks noGrp="1"/>
          </p:cNvSpPr>
          <p:nvPr>
            <p:ph type="dt" sz="half" idx="10"/>
          </p:nvPr>
        </p:nvSpPr>
        <p:spPr>
          <a:xfrm>
            <a:off x="838200" y="6356350"/>
            <a:ext cx="2743200" cy="365125"/>
          </a:xfrm>
          <a:prstGeom prst="rect">
            <a:avLst/>
          </a:prstGeom>
        </p:spPr>
        <p:txBody>
          <a:bodyPr/>
          <a:lstStyle/>
          <a:p>
            <a:fld id="{A79EF444-F1C2-C34A-8FE4-0A1D3C09BA2C}" type="datetimeFigureOut">
              <a:rPr lang="en-US" smtClean="0"/>
              <a:t>11/3/2023</a:t>
            </a:fld>
            <a:endParaRPr lang="en-US"/>
          </a:p>
        </p:txBody>
      </p:sp>
      <p:sp>
        <p:nvSpPr>
          <p:cNvPr id="5" name="Footer Placeholder 4">
            <a:extLst>
              <a:ext uri="{FF2B5EF4-FFF2-40B4-BE49-F238E27FC236}">
                <a16:creationId xmlns:a16="http://schemas.microsoft.com/office/drawing/2014/main" id="{1587EB62-F608-3C4C-853F-20FD8B1D17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AFA8D6-AF09-7F4E-9A01-9CD754BB1D6A}"/>
              </a:ext>
            </a:extLst>
          </p:cNvPr>
          <p:cNvSpPr>
            <a:spLocks noGrp="1"/>
          </p:cNvSpPr>
          <p:nvPr>
            <p:ph type="sldNum" sz="quarter" idx="12"/>
          </p:nvPr>
        </p:nvSpPr>
        <p:spPr/>
        <p:txBody>
          <a:bodyPr/>
          <a:lstStyle/>
          <a:p>
            <a:fld id="{C427C482-CA98-AD47-BAD4-576DBE215BD9}" type="slidenum">
              <a:rPr lang="en-US" smtClean="0"/>
              <a:t>‹#›</a:t>
            </a:fld>
            <a:endParaRPr lang="en-US"/>
          </a:p>
        </p:txBody>
      </p:sp>
    </p:spTree>
    <p:extLst>
      <p:ext uri="{BB962C8B-B14F-4D97-AF65-F5344CB8AC3E}">
        <p14:creationId xmlns:p14="http://schemas.microsoft.com/office/powerpoint/2010/main" val="836412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2017 Corporate Strategy">
    <p:spTree>
      <p:nvGrpSpPr>
        <p:cNvPr id="1" name=""/>
        <p:cNvGrpSpPr/>
        <p:nvPr/>
      </p:nvGrpSpPr>
      <p:grpSpPr>
        <a:xfrm>
          <a:off x="0" y="0"/>
          <a:ext cx="0" cy="0"/>
          <a:chOff x="0" y="0"/>
          <a:chExt cx="0" cy="0"/>
        </a:xfrm>
      </p:grpSpPr>
      <p:sp>
        <p:nvSpPr>
          <p:cNvPr id="2" name="Title 1"/>
          <p:cNvSpPr>
            <a:spLocks noGrp="1"/>
          </p:cNvSpPr>
          <p:nvPr>
            <p:ph type="title"/>
          </p:nvPr>
        </p:nvSpPr>
        <p:spPr>
          <a:xfrm>
            <a:off x="838200" y="735291"/>
            <a:ext cx="10515600" cy="958053"/>
          </a:xfrm>
        </p:spPr>
        <p:txBody>
          <a:bodyPr/>
          <a:lstStyle/>
          <a:p>
            <a:r>
              <a:rPr lang="en-US"/>
              <a:t>Click to edit Master title style</a:t>
            </a:r>
          </a:p>
        </p:txBody>
      </p:sp>
      <p:sp>
        <p:nvSpPr>
          <p:cNvPr id="3" name="Content Placeholder 2"/>
          <p:cNvSpPr>
            <a:spLocks noGrp="1"/>
          </p:cNvSpPr>
          <p:nvPr>
            <p:ph idx="1"/>
          </p:nvPr>
        </p:nvSpPr>
        <p:spPr>
          <a:xfrm>
            <a:off x="845665" y="2245669"/>
            <a:ext cx="10515600" cy="4065435"/>
          </a:xfrm>
        </p:spPr>
        <p:txBody>
          <a:bodyPr/>
          <a:lstStyle>
            <a:lvl1pPr marL="228600" indent="-228600">
              <a:buFont typeface="Arial" panose="020B0604020202020204" pitchFamily="34" charset="0"/>
              <a:buChar char="•"/>
              <a:defRPr/>
            </a:lvl1pPr>
            <a:lvl2pPr marL="685766" indent="-228589">
              <a:buFont typeface="Arial" panose="020B0604020202020204" pitchFamily="34" charset="0"/>
              <a:buChar char="•"/>
              <a:defRPr/>
            </a:lvl2pPr>
            <a:lvl3pPr marL="1142942" indent="-228589">
              <a:buFont typeface="Arial" panose="020B0604020202020204" pitchFamily="34" charset="0"/>
              <a:buChar char="•"/>
              <a:defRPr/>
            </a:lvl3pPr>
            <a:lvl4pPr marL="1600120" indent="-228589">
              <a:buFont typeface="Arial" panose="020B0604020202020204" pitchFamily="34" charset="0"/>
              <a:buChar char="•"/>
              <a:defRPr/>
            </a:lvl4pPr>
            <a:lvl5pPr marL="2057400" indent="-2286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838200" y="1778529"/>
            <a:ext cx="10515600" cy="295275"/>
          </a:xfrm>
        </p:spPr>
        <p:txBody>
          <a:bodyPr>
            <a:noAutofit/>
          </a:bodyPr>
          <a:lstStyle>
            <a:lvl1pPr marL="0" indent="0">
              <a:buNone/>
              <a:defRPr sz="2000" i="1"/>
            </a:lvl1pPr>
            <a:lvl2pPr marL="457178" indent="0">
              <a:buNone/>
              <a:defRPr/>
            </a:lvl2pPr>
            <a:lvl3pPr marL="914354" indent="0">
              <a:buNone/>
              <a:defRPr/>
            </a:lvl3pPr>
            <a:lvl4pPr marL="1371532" indent="0">
              <a:buNone/>
              <a:defRPr/>
            </a:lvl4pPr>
            <a:lvl5pPr marL="1828709" indent="0">
              <a:buNone/>
              <a:defRPr/>
            </a:lvl5pPr>
          </a:lstStyle>
          <a:p>
            <a:pPr lvl="0"/>
            <a:r>
              <a:rPr lang="en-US"/>
              <a:t>Click to edit Master text styles</a:t>
            </a:r>
          </a:p>
        </p:txBody>
      </p:sp>
      <p:sp>
        <p:nvSpPr>
          <p:cNvPr id="7" name="Slide Number Placeholder 5">
            <a:extLst>
              <a:ext uri="{FF2B5EF4-FFF2-40B4-BE49-F238E27FC236}">
                <a16:creationId xmlns:a16="http://schemas.microsoft.com/office/drawing/2014/main" id="{A0CD6521-F45F-D146-9401-DEBC25866A68}"/>
              </a:ext>
            </a:extLst>
          </p:cNvPr>
          <p:cNvSpPr>
            <a:spLocks noGrp="1"/>
          </p:cNvSpPr>
          <p:nvPr>
            <p:ph type="sldNum" sz="quarter" idx="4"/>
          </p:nvPr>
        </p:nvSpPr>
        <p:spPr>
          <a:xfrm>
            <a:off x="11522860" y="6364288"/>
            <a:ext cx="511096" cy="365125"/>
          </a:xfrm>
          <a:prstGeom prst="rect">
            <a:avLst/>
          </a:prstGeom>
        </p:spPr>
        <p:txBody>
          <a:bodyPr vert="horz" lIns="0" tIns="0" rIns="0" bIns="0" rtlCol="0" anchor="ctr"/>
          <a:lstStyle>
            <a:lvl1pPr algn="r">
              <a:defRPr sz="933">
                <a:solidFill>
                  <a:schemeClr val="tx1"/>
                </a:solidFill>
                <a:latin typeface="Arial Narrow" panose="020B0606020202030204" pitchFamily="34" charset="0"/>
              </a:defRPr>
            </a:lvl1pPr>
          </a:lstStyle>
          <a:p>
            <a:fld id="{49044EC2-7E5F-48B0-995B-703B2F80838A}" type="slidenum">
              <a:rPr lang="en-US" smtClean="0"/>
              <a:pPr/>
              <a:t>‹#›</a:t>
            </a:fld>
            <a:endParaRPr lang="en-US"/>
          </a:p>
        </p:txBody>
      </p:sp>
    </p:spTree>
    <p:extLst>
      <p:ext uri="{BB962C8B-B14F-4D97-AF65-F5344CB8AC3E}">
        <p14:creationId xmlns:p14="http://schemas.microsoft.com/office/powerpoint/2010/main" val="1734015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1306B-31BE-1A4A-AD24-7D9B48B1DD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C238D6-B945-6645-A334-7076528D13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AF4C3B-7785-8349-9633-18319B9DF7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A0A809-B5F5-8C40-9726-C54303312A2F}"/>
              </a:ext>
            </a:extLst>
          </p:cNvPr>
          <p:cNvSpPr>
            <a:spLocks noGrp="1"/>
          </p:cNvSpPr>
          <p:nvPr>
            <p:ph type="dt" sz="half" idx="10"/>
          </p:nvPr>
        </p:nvSpPr>
        <p:spPr>
          <a:xfrm>
            <a:off x="838200" y="6356350"/>
            <a:ext cx="2743200" cy="365125"/>
          </a:xfrm>
          <a:prstGeom prst="rect">
            <a:avLst/>
          </a:prstGeom>
        </p:spPr>
        <p:txBody>
          <a:bodyPr/>
          <a:lstStyle/>
          <a:p>
            <a:fld id="{A79EF444-F1C2-C34A-8FE4-0A1D3C09BA2C}" type="datetimeFigureOut">
              <a:rPr lang="en-US" smtClean="0"/>
              <a:t>11/3/2023</a:t>
            </a:fld>
            <a:endParaRPr lang="en-US"/>
          </a:p>
        </p:txBody>
      </p:sp>
      <p:sp>
        <p:nvSpPr>
          <p:cNvPr id="6" name="Footer Placeholder 5">
            <a:extLst>
              <a:ext uri="{FF2B5EF4-FFF2-40B4-BE49-F238E27FC236}">
                <a16:creationId xmlns:a16="http://schemas.microsoft.com/office/drawing/2014/main" id="{0DF46AE5-8B51-F741-8A03-4AABAD4591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DE39EE2-F65D-2242-A77D-1603BE891A70}"/>
              </a:ext>
            </a:extLst>
          </p:cNvPr>
          <p:cNvSpPr>
            <a:spLocks noGrp="1"/>
          </p:cNvSpPr>
          <p:nvPr>
            <p:ph type="sldNum" sz="quarter" idx="12"/>
          </p:nvPr>
        </p:nvSpPr>
        <p:spPr/>
        <p:txBody>
          <a:bodyPr/>
          <a:lstStyle/>
          <a:p>
            <a:fld id="{C427C482-CA98-AD47-BAD4-576DBE215BD9}" type="slidenum">
              <a:rPr lang="en-US" smtClean="0"/>
              <a:t>‹#›</a:t>
            </a:fld>
            <a:endParaRPr lang="en-US"/>
          </a:p>
        </p:txBody>
      </p:sp>
    </p:spTree>
    <p:extLst>
      <p:ext uri="{BB962C8B-B14F-4D97-AF65-F5344CB8AC3E}">
        <p14:creationId xmlns:p14="http://schemas.microsoft.com/office/powerpoint/2010/main" val="40329288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B51FE-FDB3-AE41-A4B5-12D1EBC29E5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57111E4-32CD-954C-84FA-4354F9FD9B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20568D-0028-C043-BDCE-543934D49F3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23220F-1E9D-E948-AD85-14739A26E6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5E49A0-A4F1-5442-8DDA-1AD9F3D2A55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53450E-B617-674D-85CA-EEB7B1C6AB16}"/>
              </a:ext>
            </a:extLst>
          </p:cNvPr>
          <p:cNvSpPr>
            <a:spLocks noGrp="1"/>
          </p:cNvSpPr>
          <p:nvPr>
            <p:ph type="dt" sz="half" idx="10"/>
          </p:nvPr>
        </p:nvSpPr>
        <p:spPr>
          <a:xfrm>
            <a:off x="838200" y="6356350"/>
            <a:ext cx="2743200" cy="365125"/>
          </a:xfrm>
          <a:prstGeom prst="rect">
            <a:avLst/>
          </a:prstGeom>
        </p:spPr>
        <p:txBody>
          <a:bodyPr/>
          <a:lstStyle/>
          <a:p>
            <a:fld id="{A79EF444-F1C2-C34A-8FE4-0A1D3C09BA2C}" type="datetimeFigureOut">
              <a:rPr lang="en-US" smtClean="0"/>
              <a:t>11/3/2023</a:t>
            </a:fld>
            <a:endParaRPr lang="en-US"/>
          </a:p>
        </p:txBody>
      </p:sp>
      <p:sp>
        <p:nvSpPr>
          <p:cNvPr id="8" name="Footer Placeholder 7">
            <a:extLst>
              <a:ext uri="{FF2B5EF4-FFF2-40B4-BE49-F238E27FC236}">
                <a16:creationId xmlns:a16="http://schemas.microsoft.com/office/drawing/2014/main" id="{37BB134B-25A3-2540-8866-2992A54BF4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B67A7DA-5155-CD4C-9CBC-7E572469A3AA}"/>
              </a:ext>
            </a:extLst>
          </p:cNvPr>
          <p:cNvSpPr>
            <a:spLocks noGrp="1"/>
          </p:cNvSpPr>
          <p:nvPr>
            <p:ph type="sldNum" sz="quarter" idx="12"/>
          </p:nvPr>
        </p:nvSpPr>
        <p:spPr/>
        <p:txBody>
          <a:bodyPr/>
          <a:lstStyle/>
          <a:p>
            <a:fld id="{C427C482-CA98-AD47-BAD4-576DBE215BD9}" type="slidenum">
              <a:rPr lang="en-US" smtClean="0"/>
              <a:t>‹#›</a:t>
            </a:fld>
            <a:endParaRPr lang="en-US"/>
          </a:p>
        </p:txBody>
      </p:sp>
    </p:spTree>
    <p:extLst>
      <p:ext uri="{BB962C8B-B14F-4D97-AF65-F5344CB8AC3E}">
        <p14:creationId xmlns:p14="http://schemas.microsoft.com/office/powerpoint/2010/main" val="21502538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ADE82-595D-A04D-9C0E-B135745078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867C0-6795-C143-A0DF-2560059DF9E6}"/>
              </a:ext>
            </a:extLst>
          </p:cNvPr>
          <p:cNvSpPr>
            <a:spLocks noGrp="1"/>
          </p:cNvSpPr>
          <p:nvPr>
            <p:ph type="dt" sz="half" idx="10"/>
          </p:nvPr>
        </p:nvSpPr>
        <p:spPr>
          <a:xfrm>
            <a:off x="838200" y="6356350"/>
            <a:ext cx="2743200" cy="365125"/>
          </a:xfrm>
          <a:prstGeom prst="rect">
            <a:avLst/>
          </a:prstGeom>
        </p:spPr>
        <p:txBody>
          <a:bodyPr/>
          <a:lstStyle/>
          <a:p>
            <a:fld id="{A79EF444-F1C2-C34A-8FE4-0A1D3C09BA2C}" type="datetimeFigureOut">
              <a:rPr lang="en-US" smtClean="0"/>
              <a:t>11/3/2023</a:t>
            </a:fld>
            <a:endParaRPr lang="en-US"/>
          </a:p>
        </p:txBody>
      </p:sp>
      <p:sp>
        <p:nvSpPr>
          <p:cNvPr id="4" name="Footer Placeholder 3">
            <a:extLst>
              <a:ext uri="{FF2B5EF4-FFF2-40B4-BE49-F238E27FC236}">
                <a16:creationId xmlns:a16="http://schemas.microsoft.com/office/drawing/2014/main" id="{FCD50D50-AFB7-B445-A507-53048BB084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57C2109-A258-A14F-8CCA-D7BBC2B1C1DD}"/>
              </a:ext>
            </a:extLst>
          </p:cNvPr>
          <p:cNvSpPr>
            <a:spLocks noGrp="1"/>
          </p:cNvSpPr>
          <p:nvPr>
            <p:ph type="sldNum" sz="quarter" idx="12"/>
          </p:nvPr>
        </p:nvSpPr>
        <p:spPr/>
        <p:txBody>
          <a:bodyPr/>
          <a:lstStyle/>
          <a:p>
            <a:fld id="{C427C482-CA98-AD47-BAD4-576DBE215BD9}" type="slidenum">
              <a:rPr lang="en-US" smtClean="0"/>
              <a:t>‹#›</a:t>
            </a:fld>
            <a:endParaRPr lang="en-US"/>
          </a:p>
        </p:txBody>
      </p:sp>
    </p:spTree>
    <p:extLst>
      <p:ext uri="{BB962C8B-B14F-4D97-AF65-F5344CB8AC3E}">
        <p14:creationId xmlns:p14="http://schemas.microsoft.com/office/powerpoint/2010/main" val="32158893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412234-BD04-234A-81C2-C23CCF8D6888}"/>
              </a:ext>
            </a:extLst>
          </p:cNvPr>
          <p:cNvSpPr>
            <a:spLocks noGrp="1"/>
          </p:cNvSpPr>
          <p:nvPr>
            <p:ph type="dt" sz="half" idx="10"/>
          </p:nvPr>
        </p:nvSpPr>
        <p:spPr>
          <a:xfrm>
            <a:off x="838200" y="6356350"/>
            <a:ext cx="2743200" cy="365125"/>
          </a:xfrm>
          <a:prstGeom prst="rect">
            <a:avLst/>
          </a:prstGeom>
        </p:spPr>
        <p:txBody>
          <a:bodyPr/>
          <a:lstStyle/>
          <a:p>
            <a:fld id="{A79EF444-F1C2-C34A-8FE4-0A1D3C09BA2C}" type="datetimeFigureOut">
              <a:rPr lang="en-US" smtClean="0"/>
              <a:t>11/3/2023</a:t>
            </a:fld>
            <a:endParaRPr lang="en-US"/>
          </a:p>
        </p:txBody>
      </p:sp>
      <p:sp>
        <p:nvSpPr>
          <p:cNvPr id="3" name="Footer Placeholder 2">
            <a:extLst>
              <a:ext uri="{FF2B5EF4-FFF2-40B4-BE49-F238E27FC236}">
                <a16:creationId xmlns:a16="http://schemas.microsoft.com/office/drawing/2014/main" id="{B25A336C-BD11-494E-B871-AB6B94C6E8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37B1B9A-36E6-0B4D-AE50-A3658DE9A02E}"/>
              </a:ext>
            </a:extLst>
          </p:cNvPr>
          <p:cNvSpPr>
            <a:spLocks noGrp="1"/>
          </p:cNvSpPr>
          <p:nvPr>
            <p:ph type="sldNum" sz="quarter" idx="12"/>
          </p:nvPr>
        </p:nvSpPr>
        <p:spPr/>
        <p:txBody>
          <a:bodyPr/>
          <a:lstStyle/>
          <a:p>
            <a:fld id="{C427C482-CA98-AD47-BAD4-576DBE215BD9}" type="slidenum">
              <a:rPr lang="en-US" smtClean="0"/>
              <a:t>‹#›</a:t>
            </a:fld>
            <a:endParaRPr lang="en-US"/>
          </a:p>
        </p:txBody>
      </p:sp>
    </p:spTree>
    <p:extLst>
      <p:ext uri="{BB962C8B-B14F-4D97-AF65-F5344CB8AC3E}">
        <p14:creationId xmlns:p14="http://schemas.microsoft.com/office/powerpoint/2010/main" val="1003309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Ma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BC205-55FB-A542-A553-7470A2F94C1E}"/>
              </a:ext>
            </a:extLst>
          </p:cNvPr>
          <p:cNvSpPr>
            <a:spLocks noGrp="1"/>
          </p:cNvSpPr>
          <p:nvPr>
            <p:ph type="title"/>
          </p:nvPr>
        </p:nvSpPr>
        <p:spPr>
          <a:xfrm>
            <a:off x="838200" y="50991"/>
            <a:ext cx="10515600" cy="557588"/>
          </a:xfrm>
          <a:prstGeom prst="rect">
            <a:avLst/>
          </a:prstGeom>
        </p:spPr>
        <p:txBody>
          <a:bodyPr/>
          <a:lstStyle>
            <a:lvl1pPr>
              <a:defRPr sz="3600" b="0" i="0">
                <a:solidFill>
                  <a:schemeClr val="bg1"/>
                </a:solidFill>
                <a:latin typeface="Arial Narrow" panose="020B0604020202020204" pitchFamily="34" charset="0"/>
                <a:cs typeface="Arial Narrow" panose="020B0604020202020204"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73A47EA5-EB75-D540-94C5-6D34C45D76FC}"/>
              </a:ext>
            </a:extLst>
          </p:cNvPr>
          <p:cNvSpPr>
            <a:spLocks noGrp="1"/>
          </p:cNvSpPr>
          <p:nvPr>
            <p:ph type="body" sz="quarter" idx="10"/>
          </p:nvPr>
        </p:nvSpPr>
        <p:spPr>
          <a:xfrm>
            <a:off x="266787" y="1289050"/>
            <a:ext cx="11471275" cy="4638675"/>
          </a:xfrm>
          <a:prstGeom prst="rect">
            <a:avLst/>
          </a:prstGeom>
        </p:spPr>
        <p:txBody>
          <a:bodyPr/>
          <a:lstStyle>
            <a:lvl1pPr>
              <a:defRPr sz="2400" b="0" i="0">
                <a:latin typeface="Arial Narrow" panose="020B0604020202020204" pitchFamily="34" charset="0"/>
                <a:cs typeface="Arial Narrow" panose="020B0604020202020204" pitchFamily="34" charset="0"/>
              </a:defRPr>
            </a:lvl1pPr>
            <a:lvl2pPr>
              <a:defRPr sz="2400" b="0" i="0">
                <a:latin typeface="Arial Narrow" panose="020B0604020202020204" pitchFamily="34" charset="0"/>
                <a:cs typeface="Arial Narrow" panose="020B0604020202020204" pitchFamily="34" charset="0"/>
              </a:defRPr>
            </a:lvl2pPr>
            <a:lvl3pPr>
              <a:defRPr sz="2000" b="0" i="0">
                <a:latin typeface="Arial Narrow" panose="020B0604020202020204" pitchFamily="34" charset="0"/>
                <a:cs typeface="Arial Narrow" panose="020B0604020202020204" pitchFamily="34" charset="0"/>
              </a:defRPr>
            </a:lvl3pPr>
            <a:lvl4pPr>
              <a:defRPr sz="1800" b="0" i="0">
                <a:latin typeface="Arial Narrow" panose="020B0604020202020204" pitchFamily="34" charset="0"/>
                <a:cs typeface="Arial Narrow" panose="020B0604020202020204" pitchFamily="34" charset="0"/>
              </a:defRPr>
            </a:lvl4pPr>
            <a:lvl5pPr>
              <a:defRPr sz="1800" b="0" i="0">
                <a:latin typeface="Arial Narrow" panose="020B0604020202020204" pitchFamily="34" charset="0"/>
                <a:cs typeface="Arial Narrow"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21875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3A47EA5-EB75-D540-94C5-6D34C45D76FC}"/>
              </a:ext>
            </a:extLst>
          </p:cNvPr>
          <p:cNvSpPr>
            <a:spLocks noGrp="1"/>
          </p:cNvSpPr>
          <p:nvPr>
            <p:ph type="body" sz="quarter" idx="10" hasCustomPrompt="1"/>
          </p:nvPr>
        </p:nvSpPr>
        <p:spPr>
          <a:xfrm>
            <a:off x="266787" y="2702859"/>
            <a:ext cx="11471275" cy="3224866"/>
          </a:xfrm>
          <a:prstGeom prst="rect">
            <a:avLst/>
          </a:prstGeom>
        </p:spPr>
        <p:txBody>
          <a:bodyPr/>
          <a:lstStyle>
            <a:lvl1pPr marL="0" indent="0">
              <a:buNone/>
              <a:defRPr sz="2000" b="0" i="0">
                <a:latin typeface="Arial Narrow" panose="020B0604020202020204" pitchFamily="34" charset="0"/>
                <a:cs typeface="Arial Narrow" panose="020B0604020202020204" pitchFamily="34" charset="0"/>
              </a:defRPr>
            </a:lvl1pPr>
            <a:lvl2pPr>
              <a:defRPr sz="2400" b="0" i="0">
                <a:latin typeface="Arial Narrow" panose="020B0604020202020204" pitchFamily="34" charset="0"/>
                <a:cs typeface="Arial Narrow" panose="020B0604020202020204" pitchFamily="34" charset="0"/>
              </a:defRPr>
            </a:lvl2pPr>
            <a:lvl3pPr>
              <a:defRPr sz="2000" b="0" i="0">
                <a:latin typeface="Arial Narrow" panose="020B0604020202020204" pitchFamily="34" charset="0"/>
                <a:cs typeface="Arial Narrow" panose="020B0604020202020204" pitchFamily="34" charset="0"/>
              </a:defRPr>
            </a:lvl3pPr>
            <a:lvl4pPr>
              <a:defRPr sz="1800" b="0" i="0">
                <a:latin typeface="Arial Narrow" panose="020B0604020202020204" pitchFamily="34" charset="0"/>
                <a:cs typeface="Arial Narrow" panose="020B0604020202020204" pitchFamily="34" charset="0"/>
              </a:defRPr>
            </a:lvl4pPr>
            <a:lvl5pPr>
              <a:defRPr sz="1800" b="0" i="0">
                <a:latin typeface="Arial Narrow" panose="020B0604020202020204" pitchFamily="34" charset="0"/>
                <a:cs typeface="Arial Narrow" panose="020B0604020202020204" pitchFamily="34" charset="0"/>
              </a:defRPr>
            </a:lvl5pPr>
          </a:lstStyle>
          <a:p>
            <a:pPr lvl="0"/>
            <a:r>
              <a:rPr lang="en-US"/>
              <a:t>Add text here</a:t>
            </a:r>
          </a:p>
        </p:txBody>
      </p:sp>
      <p:sp>
        <p:nvSpPr>
          <p:cNvPr id="4" name="Text Placeholder 4">
            <a:extLst>
              <a:ext uri="{FF2B5EF4-FFF2-40B4-BE49-F238E27FC236}">
                <a16:creationId xmlns:a16="http://schemas.microsoft.com/office/drawing/2014/main" id="{F05C5A28-A9E6-F64C-8DB3-AEA3D0D4B3F5}"/>
              </a:ext>
            </a:extLst>
          </p:cNvPr>
          <p:cNvSpPr>
            <a:spLocks noGrp="1"/>
          </p:cNvSpPr>
          <p:nvPr>
            <p:ph type="body" sz="quarter" idx="11" hasCustomPrompt="1"/>
          </p:nvPr>
        </p:nvSpPr>
        <p:spPr>
          <a:xfrm>
            <a:off x="266787" y="1196788"/>
            <a:ext cx="11471275" cy="1183341"/>
          </a:xfrm>
          <a:prstGeom prst="rect">
            <a:avLst/>
          </a:prstGeom>
        </p:spPr>
        <p:txBody>
          <a:bodyPr/>
          <a:lstStyle>
            <a:lvl1pPr marL="0" indent="0">
              <a:buNone/>
              <a:defRPr sz="2000" b="0" i="0">
                <a:latin typeface="Arial Narrow" panose="020B0604020202020204" pitchFamily="34" charset="0"/>
                <a:cs typeface="Arial Narrow" panose="020B0604020202020204" pitchFamily="34" charset="0"/>
              </a:defRPr>
            </a:lvl1pPr>
            <a:lvl2pPr>
              <a:defRPr sz="2400" b="0" i="0">
                <a:latin typeface="Arial Narrow" panose="020B0604020202020204" pitchFamily="34" charset="0"/>
                <a:cs typeface="Arial Narrow" panose="020B0604020202020204" pitchFamily="34" charset="0"/>
              </a:defRPr>
            </a:lvl2pPr>
            <a:lvl3pPr>
              <a:defRPr sz="2000" b="0" i="0">
                <a:latin typeface="Arial Narrow" panose="020B0604020202020204" pitchFamily="34" charset="0"/>
                <a:cs typeface="Arial Narrow" panose="020B0604020202020204" pitchFamily="34" charset="0"/>
              </a:defRPr>
            </a:lvl3pPr>
            <a:lvl4pPr>
              <a:defRPr sz="1800" b="0" i="0">
                <a:latin typeface="Arial Narrow" panose="020B0604020202020204" pitchFamily="34" charset="0"/>
                <a:cs typeface="Arial Narrow" panose="020B0604020202020204" pitchFamily="34" charset="0"/>
              </a:defRPr>
            </a:lvl4pPr>
            <a:lvl5pPr>
              <a:defRPr sz="1800" b="0" i="0">
                <a:latin typeface="Arial Narrow" panose="020B0604020202020204" pitchFamily="34" charset="0"/>
                <a:cs typeface="Arial Narrow" panose="020B0604020202020204" pitchFamily="34" charset="0"/>
              </a:defRPr>
            </a:lvl5pPr>
          </a:lstStyle>
          <a:p>
            <a:pPr lvl="0"/>
            <a:r>
              <a:rPr lang="en-US"/>
              <a:t>Add text here</a:t>
            </a:r>
          </a:p>
        </p:txBody>
      </p:sp>
      <p:sp>
        <p:nvSpPr>
          <p:cNvPr id="7" name="Title 1">
            <a:extLst>
              <a:ext uri="{FF2B5EF4-FFF2-40B4-BE49-F238E27FC236}">
                <a16:creationId xmlns:a16="http://schemas.microsoft.com/office/drawing/2014/main" id="{41F40891-12E9-E744-B803-33F8CFB2E337}"/>
              </a:ext>
            </a:extLst>
          </p:cNvPr>
          <p:cNvSpPr>
            <a:spLocks noGrp="1"/>
          </p:cNvSpPr>
          <p:nvPr>
            <p:ph type="title"/>
          </p:nvPr>
        </p:nvSpPr>
        <p:spPr>
          <a:xfrm>
            <a:off x="838200" y="50991"/>
            <a:ext cx="10515600" cy="557588"/>
          </a:xfrm>
          <a:prstGeom prst="rect">
            <a:avLst/>
          </a:prstGeom>
        </p:spPr>
        <p:txBody>
          <a:bodyPr/>
          <a:lstStyle>
            <a:lvl1pPr>
              <a:defRPr sz="3600" b="0" i="0">
                <a:solidFill>
                  <a:schemeClr val="bg1"/>
                </a:solidFill>
                <a:latin typeface="Arial Narrow" panose="020B0604020202020204" pitchFamily="34" charset="0"/>
                <a:cs typeface="Arial Narrow"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5781381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with Lin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3A47EA5-EB75-D540-94C5-6D34C45D76FC}"/>
              </a:ext>
            </a:extLst>
          </p:cNvPr>
          <p:cNvSpPr>
            <a:spLocks noGrp="1"/>
          </p:cNvSpPr>
          <p:nvPr>
            <p:ph type="body" sz="quarter" idx="10" hasCustomPrompt="1"/>
          </p:nvPr>
        </p:nvSpPr>
        <p:spPr>
          <a:xfrm>
            <a:off x="266787" y="2702859"/>
            <a:ext cx="11471275" cy="3224866"/>
          </a:xfrm>
          <a:prstGeom prst="rect">
            <a:avLst/>
          </a:prstGeom>
        </p:spPr>
        <p:txBody>
          <a:bodyPr/>
          <a:lstStyle>
            <a:lvl1pPr marL="0" indent="0">
              <a:buNone/>
              <a:defRPr sz="2000" b="0" i="0">
                <a:latin typeface="Arial Narrow" panose="020B0604020202020204" pitchFamily="34" charset="0"/>
                <a:cs typeface="Arial Narrow" panose="020B0604020202020204" pitchFamily="34" charset="0"/>
              </a:defRPr>
            </a:lvl1pPr>
            <a:lvl2pPr>
              <a:defRPr sz="2400" b="0" i="0">
                <a:latin typeface="Arial Narrow" panose="020B0604020202020204" pitchFamily="34" charset="0"/>
                <a:cs typeface="Arial Narrow" panose="020B0604020202020204" pitchFamily="34" charset="0"/>
              </a:defRPr>
            </a:lvl2pPr>
            <a:lvl3pPr>
              <a:defRPr sz="2000" b="0" i="0">
                <a:latin typeface="Arial Narrow" panose="020B0604020202020204" pitchFamily="34" charset="0"/>
                <a:cs typeface="Arial Narrow" panose="020B0604020202020204" pitchFamily="34" charset="0"/>
              </a:defRPr>
            </a:lvl3pPr>
            <a:lvl4pPr>
              <a:defRPr sz="1800" b="0" i="0">
                <a:latin typeface="Arial Narrow" panose="020B0604020202020204" pitchFamily="34" charset="0"/>
                <a:cs typeface="Arial Narrow" panose="020B0604020202020204" pitchFamily="34" charset="0"/>
              </a:defRPr>
            </a:lvl4pPr>
            <a:lvl5pPr>
              <a:defRPr sz="1800" b="0" i="0">
                <a:latin typeface="Arial Narrow" panose="020B0604020202020204" pitchFamily="34" charset="0"/>
                <a:cs typeface="Arial Narrow" panose="020B0604020202020204" pitchFamily="34" charset="0"/>
              </a:defRPr>
            </a:lvl5pPr>
          </a:lstStyle>
          <a:p>
            <a:pPr lvl="0"/>
            <a:r>
              <a:rPr lang="en-US"/>
              <a:t>Add text here</a:t>
            </a:r>
          </a:p>
        </p:txBody>
      </p:sp>
      <p:sp>
        <p:nvSpPr>
          <p:cNvPr id="4" name="Text Placeholder 4">
            <a:extLst>
              <a:ext uri="{FF2B5EF4-FFF2-40B4-BE49-F238E27FC236}">
                <a16:creationId xmlns:a16="http://schemas.microsoft.com/office/drawing/2014/main" id="{F05C5A28-A9E6-F64C-8DB3-AEA3D0D4B3F5}"/>
              </a:ext>
            </a:extLst>
          </p:cNvPr>
          <p:cNvSpPr>
            <a:spLocks noGrp="1"/>
          </p:cNvSpPr>
          <p:nvPr>
            <p:ph type="body" sz="quarter" idx="11" hasCustomPrompt="1"/>
          </p:nvPr>
        </p:nvSpPr>
        <p:spPr>
          <a:xfrm>
            <a:off x="266787" y="1196788"/>
            <a:ext cx="11471275" cy="1183341"/>
          </a:xfrm>
          <a:prstGeom prst="rect">
            <a:avLst/>
          </a:prstGeom>
        </p:spPr>
        <p:txBody>
          <a:bodyPr/>
          <a:lstStyle>
            <a:lvl1pPr marL="0" indent="0">
              <a:buNone/>
              <a:defRPr sz="2000" b="0" i="0">
                <a:latin typeface="Arial Narrow" panose="020B0604020202020204" pitchFamily="34" charset="0"/>
                <a:cs typeface="Arial Narrow" panose="020B0604020202020204" pitchFamily="34" charset="0"/>
              </a:defRPr>
            </a:lvl1pPr>
            <a:lvl2pPr>
              <a:defRPr sz="2400" b="0" i="0">
                <a:latin typeface="Arial Narrow" panose="020B0604020202020204" pitchFamily="34" charset="0"/>
                <a:cs typeface="Arial Narrow" panose="020B0604020202020204" pitchFamily="34" charset="0"/>
              </a:defRPr>
            </a:lvl2pPr>
            <a:lvl3pPr>
              <a:defRPr sz="2000" b="0" i="0">
                <a:latin typeface="Arial Narrow" panose="020B0604020202020204" pitchFamily="34" charset="0"/>
                <a:cs typeface="Arial Narrow" panose="020B0604020202020204" pitchFamily="34" charset="0"/>
              </a:defRPr>
            </a:lvl3pPr>
            <a:lvl4pPr>
              <a:defRPr sz="1800" b="0" i="0">
                <a:latin typeface="Arial Narrow" panose="020B0604020202020204" pitchFamily="34" charset="0"/>
                <a:cs typeface="Arial Narrow" panose="020B0604020202020204" pitchFamily="34" charset="0"/>
              </a:defRPr>
            </a:lvl4pPr>
            <a:lvl5pPr>
              <a:defRPr sz="1800" b="0" i="0">
                <a:latin typeface="Arial Narrow" panose="020B0604020202020204" pitchFamily="34" charset="0"/>
                <a:cs typeface="Arial Narrow" panose="020B0604020202020204" pitchFamily="34" charset="0"/>
              </a:defRPr>
            </a:lvl5pPr>
          </a:lstStyle>
          <a:p>
            <a:pPr lvl="0"/>
            <a:r>
              <a:rPr lang="en-US"/>
              <a:t>Add text here</a:t>
            </a:r>
          </a:p>
        </p:txBody>
      </p:sp>
      <p:cxnSp>
        <p:nvCxnSpPr>
          <p:cNvPr id="6" name="Straight Connector 5">
            <a:extLst>
              <a:ext uri="{FF2B5EF4-FFF2-40B4-BE49-F238E27FC236}">
                <a16:creationId xmlns:a16="http://schemas.microsoft.com/office/drawing/2014/main" id="{7769EAE0-A851-A14A-9F30-47039CBB0ABF}"/>
              </a:ext>
            </a:extLst>
          </p:cNvPr>
          <p:cNvCxnSpPr/>
          <p:nvPr userDrawn="1"/>
        </p:nvCxnSpPr>
        <p:spPr>
          <a:xfrm>
            <a:off x="266787" y="2528047"/>
            <a:ext cx="11471275" cy="0"/>
          </a:xfrm>
          <a:prstGeom prst="line">
            <a:avLst/>
          </a:prstGeom>
          <a:ln w="25400">
            <a:solidFill>
              <a:srgbClr val="303A42"/>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E2FDA31-438B-D041-8042-E74F9293EB75}"/>
              </a:ext>
            </a:extLst>
          </p:cNvPr>
          <p:cNvSpPr>
            <a:spLocks noGrp="1"/>
          </p:cNvSpPr>
          <p:nvPr>
            <p:ph type="title"/>
          </p:nvPr>
        </p:nvSpPr>
        <p:spPr>
          <a:xfrm>
            <a:off x="838200" y="50991"/>
            <a:ext cx="10515600" cy="557588"/>
          </a:xfrm>
          <a:prstGeom prst="rect">
            <a:avLst/>
          </a:prstGeom>
        </p:spPr>
        <p:txBody>
          <a:bodyPr/>
          <a:lstStyle>
            <a:lvl1pPr>
              <a:defRPr sz="3600" b="0" i="0">
                <a:solidFill>
                  <a:schemeClr val="bg1"/>
                </a:solidFill>
                <a:latin typeface="Arial Narrow" panose="020B0604020202020204" pitchFamily="34" charset="0"/>
                <a:cs typeface="Arial Narrow"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6148085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s and Two Column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3A47EA5-EB75-D540-94C5-6D34C45D76FC}"/>
              </a:ext>
            </a:extLst>
          </p:cNvPr>
          <p:cNvSpPr>
            <a:spLocks noGrp="1"/>
          </p:cNvSpPr>
          <p:nvPr>
            <p:ph type="body" sz="quarter" idx="10"/>
          </p:nvPr>
        </p:nvSpPr>
        <p:spPr>
          <a:xfrm>
            <a:off x="832054" y="2729753"/>
            <a:ext cx="4247024" cy="3197972"/>
          </a:xfrm>
          <a:prstGeom prst="rect">
            <a:avLst/>
          </a:prstGeom>
        </p:spPr>
        <p:txBody>
          <a:bodyPr/>
          <a:lstStyle>
            <a:lvl1pPr>
              <a:defRPr sz="2400" b="0" i="0">
                <a:latin typeface="Arial Narrow" panose="020B0604020202020204" pitchFamily="34" charset="0"/>
                <a:cs typeface="Arial Narrow" panose="020B0604020202020204" pitchFamily="34" charset="0"/>
              </a:defRPr>
            </a:lvl1pPr>
            <a:lvl2pPr>
              <a:defRPr sz="2400" b="0" i="0">
                <a:latin typeface="Arial Narrow" panose="020B0604020202020204" pitchFamily="34" charset="0"/>
                <a:cs typeface="Arial Narrow" panose="020B0604020202020204" pitchFamily="34" charset="0"/>
              </a:defRPr>
            </a:lvl2pPr>
            <a:lvl3pPr>
              <a:defRPr sz="2000" b="0" i="0">
                <a:latin typeface="Arial Narrow" panose="020B0604020202020204" pitchFamily="34" charset="0"/>
                <a:cs typeface="Arial Narrow" panose="020B0604020202020204" pitchFamily="34" charset="0"/>
              </a:defRPr>
            </a:lvl3pPr>
            <a:lvl4pPr>
              <a:defRPr sz="1800" b="0" i="0">
                <a:latin typeface="Arial Narrow" panose="020B0604020202020204" pitchFamily="34" charset="0"/>
                <a:cs typeface="Arial Narrow" panose="020B0604020202020204" pitchFamily="34" charset="0"/>
              </a:defRPr>
            </a:lvl4pPr>
            <a:lvl5pPr>
              <a:defRPr sz="1800" b="0" i="0">
                <a:latin typeface="Arial Narrow" panose="020B0604020202020204" pitchFamily="34" charset="0"/>
                <a:cs typeface="Arial Narrow"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A878087D-7AFB-334C-B9BC-1C81ECF12273}"/>
              </a:ext>
            </a:extLst>
          </p:cNvPr>
          <p:cNvSpPr>
            <a:spLocks noGrp="1"/>
          </p:cNvSpPr>
          <p:nvPr>
            <p:ph type="body" sz="quarter" idx="11"/>
          </p:nvPr>
        </p:nvSpPr>
        <p:spPr>
          <a:xfrm>
            <a:off x="6271068" y="2729753"/>
            <a:ext cx="4247024" cy="3197972"/>
          </a:xfrm>
          <a:prstGeom prst="rect">
            <a:avLst/>
          </a:prstGeom>
        </p:spPr>
        <p:txBody>
          <a:bodyPr/>
          <a:lstStyle>
            <a:lvl1pPr>
              <a:defRPr sz="2400" b="0" i="0">
                <a:latin typeface="Arial Narrow" panose="020B0604020202020204" pitchFamily="34" charset="0"/>
                <a:cs typeface="Arial Narrow" panose="020B0604020202020204" pitchFamily="34" charset="0"/>
              </a:defRPr>
            </a:lvl1pPr>
            <a:lvl2pPr>
              <a:defRPr sz="2400" b="0" i="0">
                <a:latin typeface="Arial Narrow" panose="020B0604020202020204" pitchFamily="34" charset="0"/>
                <a:cs typeface="Arial Narrow" panose="020B0604020202020204" pitchFamily="34" charset="0"/>
              </a:defRPr>
            </a:lvl2pPr>
            <a:lvl3pPr>
              <a:defRPr sz="2000" b="0" i="0">
                <a:latin typeface="Arial Narrow" panose="020B0604020202020204" pitchFamily="34" charset="0"/>
                <a:cs typeface="Arial Narrow" panose="020B0604020202020204" pitchFamily="34" charset="0"/>
              </a:defRPr>
            </a:lvl3pPr>
            <a:lvl4pPr>
              <a:defRPr sz="1800" b="0" i="0">
                <a:latin typeface="Arial Narrow" panose="020B0604020202020204" pitchFamily="34" charset="0"/>
                <a:cs typeface="Arial Narrow" panose="020B0604020202020204" pitchFamily="34" charset="0"/>
              </a:defRPr>
            </a:lvl4pPr>
            <a:lvl5pPr>
              <a:defRPr sz="1800" b="0" i="0">
                <a:latin typeface="Arial Narrow" panose="020B0604020202020204" pitchFamily="34" charset="0"/>
                <a:cs typeface="Arial Narrow"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44E89F71-4B31-DF46-91E1-3781EABD3084}"/>
              </a:ext>
            </a:extLst>
          </p:cNvPr>
          <p:cNvSpPr txBox="1"/>
          <p:nvPr userDrawn="1"/>
        </p:nvSpPr>
        <p:spPr>
          <a:xfrm>
            <a:off x="832054" y="1755303"/>
            <a:ext cx="4247024" cy="461665"/>
          </a:xfrm>
          <a:prstGeom prst="rect">
            <a:avLst/>
          </a:prstGeom>
          <a:noFill/>
        </p:spPr>
        <p:txBody>
          <a:bodyPr wrap="square" rtlCol="0">
            <a:spAutoFit/>
          </a:bodyPr>
          <a:lstStyle/>
          <a:p>
            <a:pPr algn="l"/>
            <a:r>
              <a:rPr lang="en-US" sz="2400" b="1" i="0">
                <a:solidFill>
                  <a:srgbClr val="303A42"/>
                </a:solidFill>
                <a:latin typeface="Arial Narrow" panose="020B0604020202020204" pitchFamily="34" charset="0"/>
                <a:cs typeface="Arial Narrow" panose="020B0604020202020204" pitchFamily="34" charset="0"/>
              </a:rPr>
              <a:t>TITLE</a:t>
            </a:r>
          </a:p>
        </p:txBody>
      </p:sp>
      <p:sp>
        <p:nvSpPr>
          <p:cNvPr id="8" name="TextBox 7">
            <a:extLst>
              <a:ext uri="{FF2B5EF4-FFF2-40B4-BE49-F238E27FC236}">
                <a16:creationId xmlns:a16="http://schemas.microsoft.com/office/drawing/2014/main" id="{6D2450FC-553F-914F-8B62-3161D1ED8375}"/>
              </a:ext>
            </a:extLst>
          </p:cNvPr>
          <p:cNvSpPr txBox="1"/>
          <p:nvPr userDrawn="1"/>
        </p:nvSpPr>
        <p:spPr>
          <a:xfrm>
            <a:off x="6271067" y="1755303"/>
            <a:ext cx="4244528" cy="461665"/>
          </a:xfrm>
          <a:prstGeom prst="rect">
            <a:avLst/>
          </a:prstGeom>
          <a:noFill/>
        </p:spPr>
        <p:txBody>
          <a:bodyPr wrap="square" rtlCol="0">
            <a:spAutoFit/>
          </a:bodyPr>
          <a:lstStyle/>
          <a:p>
            <a:pPr algn="l"/>
            <a:r>
              <a:rPr lang="en-US" sz="2400" b="1">
                <a:solidFill>
                  <a:srgbClr val="303A42"/>
                </a:solidFill>
                <a:latin typeface="Arial Narrow" panose="020B0604020202020204" pitchFamily="34" charset="0"/>
                <a:cs typeface="Arial Narrow" panose="020B0604020202020204" pitchFamily="34" charset="0"/>
              </a:rPr>
              <a:t>TITLE</a:t>
            </a:r>
          </a:p>
        </p:txBody>
      </p:sp>
      <p:cxnSp>
        <p:nvCxnSpPr>
          <p:cNvPr id="9" name="Straight Connector 8">
            <a:extLst>
              <a:ext uri="{FF2B5EF4-FFF2-40B4-BE49-F238E27FC236}">
                <a16:creationId xmlns:a16="http://schemas.microsoft.com/office/drawing/2014/main" id="{5859EA73-55D2-EA42-8E9E-4D841CED9E43}"/>
              </a:ext>
            </a:extLst>
          </p:cNvPr>
          <p:cNvCxnSpPr/>
          <p:nvPr userDrawn="1"/>
        </p:nvCxnSpPr>
        <p:spPr>
          <a:xfrm>
            <a:off x="832054" y="2216968"/>
            <a:ext cx="4247024" cy="0"/>
          </a:xfrm>
          <a:prstGeom prst="line">
            <a:avLst/>
          </a:prstGeom>
          <a:ln w="25400">
            <a:solidFill>
              <a:srgbClr val="F8CB2A"/>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3FEB69D-DC0C-F34F-9AAA-570FBD2A8E13}"/>
              </a:ext>
            </a:extLst>
          </p:cNvPr>
          <p:cNvCxnSpPr/>
          <p:nvPr userDrawn="1"/>
        </p:nvCxnSpPr>
        <p:spPr>
          <a:xfrm>
            <a:off x="6264666" y="2216968"/>
            <a:ext cx="4247024" cy="0"/>
          </a:xfrm>
          <a:prstGeom prst="line">
            <a:avLst/>
          </a:prstGeom>
          <a:ln w="25400">
            <a:solidFill>
              <a:srgbClr val="F8CB2A"/>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F86E3084-215E-AB4E-BDFB-720E6769D84E}"/>
              </a:ext>
            </a:extLst>
          </p:cNvPr>
          <p:cNvSpPr>
            <a:spLocks noGrp="1"/>
          </p:cNvSpPr>
          <p:nvPr>
            <p:ph type="title"/>
          </p:nvPr>
        </p:nvSpPr>
        <p:spPr>
          <a:xfrm>
            <a:off x="838200" y="50991"/>
            <a:ext cx="10515600" cy="557588"/>
          </a:xfrm>
          <a:prstGeom prst="rect">
            <a:avLst/>
          </a:prstGeom>
        </p:spPr>
        <p:txBody>
          <a:bodyPr/>
          <a:lstStyle>
            <a:lvl1pPr>
              <a:defRPr sz="3600" b="0" i="0">
                <a:solidFill>
                  <a:schemeClr val="bg1"/>
                </a:solidFill>
                <a:latin typeface="Arial Narrow" panose="020B0604020202020204" pitchFamily="34" charset="0"/>
                <a:cs typeface="Arial Narrow"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6993929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3A47EA5-EB75-D540-94C5-6D34C45D76FC}"/>
              </a:ext>
            </a:extLst>
          </p:cNvPr>
          <p:cNvSpPr>
            <a:spLocks noGrp="1"/>
          </p:cNvSpPr>
          <p:nvPr>
            <p:ph type="body" sz="quarter" idx="10"/>
          </p:nvPr>
        </p:nvSpPr>
        <p:spPr>
          <a:xfrm>
            <a:off x="832054" y="1289050"/>
            <a:ext cx="4247024" cy="4638675"/>
          </a:xfrm>
          <a:prstGeom prst="rect">
            <a:avLst/>
          </a:prstGeom>
        </p:spPr>
        <p:txBody>
          <a:bodyPr/>
          <a:lstStyle>
            <a:lvl1pPr>
              <a:defRPr sz="2400" b="0" i="0">
                <a:latin typeface="Arial Narrow" panose="020B0604020202020204" pitchFamily="34" charset="0"/>
                <a:cs typeface="Arial Narrow" panose="020B0604020202020204" pitchFamily="34" charset="0"/>
              </a:defRPr>
            </a:lvl1pPr>
            <a:lvl2pPr>
              <a:defRPr sz="2400" b="0" i="0">
                <a:latin typeface="Arial Narrow" panose="020B0604020202020204" pitchFamily="34" charset="0"/>
                <a:cs typeface="Arial Narrow" panose="020B0604020202020204" pitchFamily="34" charset="0"/>
              </a:defRPr>
            </a:lvl2pPr>
            <a:lvl3pPr>
              <a:defRPr sz="2000" b="0" i="0">
                <a:latin typeface="Arial Narrow" panose="020B0604020202020204" pitchFamily="34" charset="0"/>
                <a:cs typeface="Arial Narrow" panose="020B0604020202020204" pitchFamily="34" charset="0"/>
              </a:defRPr>
            </a:lvl3pPr>
            <a:lvl4pPr>
              <a:defRPr sz="1800" b="0" i="0">
                <a:latin typeface="Arial Narrow" panose="020B0604020202020204" pitchFamily="34" charset="0"/>
                <a:cs typeface="Arial Narrow" panose="020B0604020202020204" pitchFamily="34" charset="0"/>
              </a:defRPr>
            </a:lvl4pPr>
            <a:lvl5pPr>
              <a:defRPr sz="1800" b="0" i="0">
                <a:latin typeface="Arial Narrow" panose="020B0604020202020204" pitchFamily="34" charset="0"/>
                <a:cs typeface="Arial Narrow"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A878087D-7AFB-334C-B9BC-1C81ECF12273}"/>
              </a:ext>
            </a:extLst>
          </p:cNvPr>
          <p:cNvSpPr>
            <a:spLocks noGrp="1"/>
          </p:cNvSpPr>
          <p:nvPr>
            <p:ph type="body" sz="quarter" idx="11"/>
          </p:nvPr>
        </p:nvSpPr>
        <p:spPr>
          <a:xfrm>
            <a:off x="6271068" y="1289050"/>
            <a:ext cx="4247024" cy="4638675"/>
          </a:xfrm>
          <a:prstGeom prst="rect">
            <a:avLst/>
          </a:prstGeom>
        </p:spPr>
        <p:txBody>
          <a:bodyPr/>
          <a:lstStyle>
            <a:lvl1pPr>
              <a:defRPr sz="2400" b="0" i="0">
                <a:latin typeface="Arial Narrow" panose="020B0604020202020204" pitchFamily="34" charset="0"/>
                <a:cs typeface="Arial Narrow" panose="020B0604020202020204" pitchFamily="34" charset="0"/>
              </a:defRPr>
            </a:lvl1pPr>
            <a:lvl2pPr>
              <a:defRPr sz="2400" b="0" i="0">
                <a:latin typeface="Arial Narrow" panose="020B0604020202020204" pitchFamily="34" charset="0"/>
                <a:cs typeface="Arial Narrow" panose="020B0604020202020204" pitchFamily="34" charset="0"/>
              </a:defRPr>
            </a:lvl2pPr>
            <a:lvl3pPr>
              <a:defRPr sz="2000" b="0" i="0">
                <a:latin typeface="Arial Narrow" panose="020B0604020202020204" pitchFamily="34" charset="0"/>
                <a:cs typeface="Arial Narrow" panose="020B0604020202020204" pitchFamily="34" charset="0"/>
              </a:defRPr>
            </a:lvl3pPr>
            <a:lvl4pPr>
              <a:defRPr sz="1800" b="0" i="0">
                <a:latin typeface="Arial Narrow" panose="020B0604020202020204" pitchFamily="34" charset="0"/>
                <a:cs typeface="Arial Narrow" panose="020B0604020202020204" pitchFamily="34" charset="0"/>
              </a:defRPr>
            </a:lvl4pPr>
            <a:lvl5pPr>
              <a:defRPr sz="1800" b="0" i="0">
                <a:latin typeface="Arial Narrow" panose="020B0604020202020204" pitchFamily="34" charset="0"/>
                <a:cs typeface="Arial Narrow"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34874491-12CB-1145-9D1A-1F21623F1D01}"/>
              </a:ext>
            </a:extLst>
          </p:cNvPr>
          <p:cNvCxnSpPr>
            <a:cxnSpLocks/>
          </p:cNvCxnSpPr>
          <p:nvPr userDrawn="1"/>
        </p:nvCxnSpPr>
        <p:spPr>
          <a:xfrm>
            <a:off x="5645334" y="1459575"/>
            <a:ext cx="0" cy="4468150"/>
          </a:xfrm>
          <a:prstGeom prst="line">
            <a:avLst/>
          </a:prstGeom>
          <a:ln w="38100" cap="rnd">
            <a:solidFill>
              <a:schemeClr val="accent1">
                <a:alpha val="25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AB0E4E60-B859-CA48-A670-7D2771439159}"/>
              </a:ext>
            </a:extLst>
          </p:cNvPr>
          <p:cNvSpPr>
            <a:spLocks noGrp="1"/>
          </p:cNvSpPr>
          <p:nvPr>
            <p:ph type="title"/>
          </p:nvPr>
        </p:nvSpPr>
        <p:spPr>
          <a:xfrm>
            <a:off x="838200" y="50991"/>
            <a:ext cx="10515600" cy="557588"/>
          </a:xfrm>
          <a:prstGeom prst="rect">
            <a:avLst/>
          </a:prstGeom>
        </p:spPr>
        <p:txBody>
          <a:bodyPr/>
          <a:lstStyle>
            <a:lvl1pPr>
              <a:defRPr sz="3600" b="0" i="0">
                <a:solidFill>
                  <a:schemeClr val="bg1"/>
                </a:solidFill>
                <a:latin typeface="Arial Narrow" panose="020B0604020202020204" pitchFamily="34" charset="0"/>
                <a:cs typeface="Arial Narrow"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0534700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64C9F51D-971D-F641-8547-FA852F1E2AF5}"/>
              </a:ext>
            </a:extLst>
          </p:cNvPr>
          <p:cNvCxnSpPr>
            <a:cxnSpLocks/>
          </p:cNvCxnSpPr>
          <p:nvPr userDrawn="1"/>
        </p:nvCxnSpPr>
        <p:spPr>
          <a:xfrm>
            <a:off x="4045134" y="1632025"/>
            <a:ext cx="0" cy="4468150"/>
          </a:xfrm>
          <a:prstGeom prst="line">
            <a:avLst/>
          </a:prstGeom>
          <a:ln w="38100" cap="rnd">
            <a:solidFill>
              <a:schemeClr val="accent1">
                <a:alpha val="25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361278E-8D03-9E4F-85D8-00E05583AC57}"/>
              </a:ext>
            </a:extLst>
          </p:cNvPr>
          <p:cNvSpPr txBox="1"/>
          <p:nvPr userDrawn="1"/>
        </p:nvSpPr>
        <p:spPr>
          <a:xfrm>
            <a:off x="125069" y="1755303"/>
            <a:ext cx="3631366" cy="461665"/>
          </a:xfrm>
          <a:prstGeom prst="rect">
            <a:avLst/>
          </a:prstGeom>
          <a:noFill/>
        </p:spPr>
        <p:txBody>
          <a:bodyPr wrap="square" rtlCol="0">
            <a:spAutoFit/>
          </a:bodyPr>
          <a:lstStyle/>
          <a:p>
            <a:pPr algn="ctr"/>
            <a:r>
              <a:rPr lang="en-US" sz="2400">
                <a:solidFill>
                  <a:srgbClr val="303A42"/>
                </a:solidFill>
                <a:latin typeface="Arial Narrow" panose="020B0604020202020204" pitchFamily="34" charset="0"/>
                <a:cs typeface="Arial Narrow" panose="020B0604020202020204" pitchFamily="34" charset="0"/>
              </a:rPr>
              <a:t>TITLE</a:t>
            </a:r>
          </a:p>
        </p:txBody>
      </p:sp>
      <p:sp>
        <p:nvSpPr>
          <p:cNvPr id="8" name="TextBox 7">
            <a:extLst>
              <a:ext uri="{FF2B5EF4-FFF2-40B4-BE49-F238E27FC236}">
                <a16:creationId xmlns:a16="http://schemas.microsoft.com/office/drawing/2014/main" id="{3A754E85-3541-654B-94B6-46739BC7C3EB}"/>
              </a:ext>
            </a:extLst>
          </p:cNvPr>
          <p:cNvSpPr txBox="1"/>
          <p:nvPr userDrawn="1"/>
        </p:nvSpPr>
        <p:spPr>
          <a:xfrm>
            <a:off x="4131928" y="1755303"/>
            <a:ext cx="3720230" cy="461665"/>
          </a:xfrm>
          <a:prstGeom prst="rect">
            <a:avLst/>
          </a:prstGeom>
          <a:noFill/>
        </p:spPr>
        <p:txBody>
          <a:bodyPr wrap="square" rtlCol="0">
            <a:spAutoFit/>
          </a:bodyPr>
          <a:lstStyle/>
          <a:p>
            <a:pPr algn="ctr"/>
            <a:r>
              <a:rPr lang="en-US" sz="2400">
                <a:solidFill>
                  <a:srgbClr val="303A42"/>
                </a:solidFill>
                <a:latin typeface="Arial Narrow" panose="020B0604020202020204" pitchFamily="34" charset="0"/>
                <a:cs typeface="Arial Narrow" panose="020B0604020202020204" pitchFamily="34" charset="0"/>
              </a:rPr>
              <a:t>TITLE</a:t>
            </a:r>
          </a:p>
        </p:txBody>
      </p:sp>
      <p:cxnSp>
        <p:nvCxnSpPr>
          <p:cNvPr id="11" name="Straight Connector 10">
            <a:extLst>
              <a:ext uri="{FF2B5EF4-FFF2-40B4-BE49-F238E27FC236}">
                <a16:creationId xmlns:a16="http://schemas.microsoft.com/office/drawing/2014/main" id="{1213F100-0BB8-4F4D-B481-6D2477853909}"/>
              </a:ext>
            </a:extLst>
          </p:cNvPr>
          <p:cNvCxnSpPr>
            <a:cxnSpLocks/>
          </p:cNvCxnSpPr>
          <p:nvPr userDrawn="1"/>
        </p:nvCxnSpPr>
        <p:spPr>
          <a:xfrm>
            <a:off x="7938951" y="1632025"/>
            <a:ext cx="0" cy="4468150"/>
          </a:xfrm>
          <a:prstGeom prst="line">
            <a:avLst/>
          </a:prstGeom>
          <a:ln w="38100" cap="rnd">
            <a:solidFill>
              <a:schemeClr val="accent1">
                <a:alpha val="25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64CCF9B-6727-AA46-890F-DF2D2F94ED5C}"/>
              </a:ext>
            </a:extLst>
          </p:cNvPr>
          <p:cNvSpPr txBox="1"/>
          <p:nvPr userDrawn="1"/>
        </p:nvSpPr>
        <p:spPr>
          <a:xfrm>
            <a:off x="8141459" y="1739461"/>
            <a:ext cx="3720230" cy="461665"/>
          </a:xfrm>
          <a:prstGeom prst="rect">
            <a:avLst/>
          </a:prstGeom>
          <a:noFill/>
        </p:spPr>
        <p:txBody>
          <a:bodyPr wrap="square" rtlCol="0">
            <a:spAutoFit/>
          </a:bodyPr>
          <a:lstStyle/>
          <a:p>
            <a:pPr algn="ctr"/>
            <a:r>
              <a:rPr lang="en-US" sz="2400">
                <a:solidFill>
                  <a:srgbClr val="303A42"/>
                </a:solidFill>
                <a:latin typeface="Arial Narrow" panose="020B0604020202020204" pitchFamily="34" charset="0"/>
                <a:cs typeface="Arial Narrow" panose="020B0604020202020204" pitchFamily="34" charset="0"/>
              </a:rPr>
              <a:t>TITLE</a:t>
            </a:r>
          </a:p>
        </p:txBody>
      </p:sp>
      <p:sp>
        <p:nvSpPr>
          <p:cNvPr id="14" name="Text Placeholder 13">
            <a:extLst>
              <a:ext uri="{FF2B5EF4-FFF2-40B4-BE49-F238E27FC236}">
                <a16:creationId xmlns:a16="http://schemas.microsoft.com/office/drawing/2014/main" id="{645BF2DE-7E2B-1E48-B179-24E949BDE43F}"/>
              </a:ext>
            </a:extLst>
          </p:cNvPr>
          <p:cNvSpPr>
            <a:spLocks noGrp="1"/>
          </p:cNvSpPr>
          <p:nvPr>
            <p:ph type="body" sz="quarter" idx="10" hasCustomPrompt="1"/>
          </p:nvPr>
        </p:nvSpPr>
        <p:spPr>
          <a:xfrm>
            <a:off x="363538" y="2447925"/>
            <a:ext cx="3392487" cy="3652838"/>
          </a:xfrm>
          <a:prstGeom prst="rect">
            <a:avLst/>
          </a:prstGeom>
        </p:spPr>
        <p:txBody>
          <a:bodyPr/>
          <a:lstStyle>
            <a:lvl1pPr marL="0" indent="0">
              <a:buNone/>
              <a:defRPr sz="1800" b="0" i="0">
                <a:latin typeface="Arial Narrow" panose="020B0604020202020204" pitchFamily="34" charset="0"/>
                <a:cs typeface="Arial Narrow" panose="020B0604020202020204" pitchFamily="34" charset="0"/>
              </a:defRPr>
            </a:lvl1pPr>
          </a:lstStyle>
          <a:p>
            <a:pPr lvl="0"/>
            <a:r>
              <a:rPr lang="en-US"/>
              <a:t>Add text here</a:t>
            </a:r>
          </a:p>
        </p:txBody>
      </p:sp>
      <p:sp>
        <p:nvSpPr>
          <p:cNvPr id="15" name="Text Placeholder 13">
            <a:extLst>
              <a:ext uri="{FF2B5EF4-FFF2-40B4-BE49-F238E27FC236}">
                <a16:creationId xmlns:a16="http://schemas.microsoft.com/office/drawing/2014/main" id="{4D7F7BE5-56DE-2C4D-995E-F8BFF041CA4F}"/>
              </a:ext>
            </a:extLst>
          </p:cNvPr>
          <p:cNvSpPr>
            <a:spLocks noGrp="1"/>
          </p:cNvSpPr>
          <p:nvPr>
            <p:ph type="body" sz="quarter" idx="11" hasCustomPrompt="1"/>
          </p:nvPr>
        </p:nvSpPr>
        <p:spPr>
          <a:xfrm>
            <a:off x="4236291" y="2447925"/>
            <a:ext cx="3392487" cy="3652838"/>
          </a:xfrm>
          <a:prstGeom prst="rect">
            <a:avLst/>
          </a:prstGeom>
        </p:spPr>
        <p:txBody>
          <a:bodyPr/>
          <a:lstStyle>
            <a:lvl1pPr marL="0" indent="0">
              <a:buNone/>
              <a:defRPr sz="1800" b="0" i="0">
                <a:latin typeface="Arial Narrow" panose="020B0604020202020204" pitchFamily="34" charset="0"/>
                <a:cs typeface="Arial Narrow" panose="020B0604020202020204" pitchFamily="34" charset="0"/>
              </a:defRPr>
            </a:lvl1pPr>
          </a:lstStyle>
          <a:p>
            <a:pPr lvl="0"/>
            <a:r>
              <a:rPr lang="en-US"/>
              <a:t>Add text here</a:t>
            </a:r>
          </a:p>
        </p:txBody>
      </p:sp>
      <p:sp>
        <p:nvSpPr>
          <p:cNvPr id="16" name="Text Placeholder 13">
            <a:extLst>
              <a:ext uri="{FF2B5EF4-FFF2-40B4-BE49-F238E27FC236}">
                <a16:creationId xmlns:a16="http://schemas.microsoft.com/office/drawing/2014/main" id="{213D26D6-C774-4B48-B122-9CC927C7D7E9}"/>
              </a:ext>
            </a:extLst>
          </p:cNvPr>
          <p:cNvSpPr>
            <a:spLocks noGrp="1"/>
          </p:cNvSpPr>
          <p:nvPr>
            <p:ph type="body" sz="quarter" idx="12" hasCustomPrompt="1"/>
          </p:nvPr>
        </p:nvSpPr>
        <p:spPr>
          <a:xfrm>
            <a:off x="8243514" y="2447925"/>
            <a:ext cx="3392487" cy="3652838"/>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Arial Narrow" panose="020B0604020202020204" pitchFamily="34" charset="0"/>
                <a:cs typeface="Arial Narrow"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Add text here</a:t>
            </a:r>
          </a:p>
          <a:p>
            <a:pPr lvl="0"/>
            <a:endParaRPr lang="en-US"/>
          </a:p>
        </p:txBody>
      </p:sp>
      <p:sp>
        <p:nvSpPr>
          <p:cNvPr id="17" name="Title 1">
            <a:extLst>
              <a:ext uri="{FF2B5EF4-FFF2-40B4-BE49-F238E27FC236}">
                <a16:creationId xmlns:a16="http://schemas.microsoft.com/office/drawing/2014/main" id="{0855AC69-33E9-C248-BD31-EABA2151342D}"/>
              </a:ext>
            </a:extLst>
          </p:cNvPr>
          <p:cNvSpPr>
            <a:spLocks noGrp="1"/>
          </p:cNvSpPr>
          <p:nvPr>
            <p:ph type="title"/>
          </p:nvPr>
        </p:nvSpPr>
        <p:spPr>
          <a:xfrm>
            <a:off x="838200" y="50991"/>
            <a:ext cx="10515600" cy="557588"/>
          </a:xfrm>
          <a:prstGeom prst="rect">
            <a:avLst/>
          </a:prstGeom>
        </p:spPr>
        <p:txBody>
          <a:bodyPr/>
          <a:lstStyle>
            <a:lvl1pPr>
              <a:defRPr sz="3600" b="0" i="0">
                <a:solidFill>
                  <a:schemeClr val="bg1"/>
                </a:solidFill>
                <a:latin typeface="Arial Narrow" panose="020B0604020202020204" pitchFamily="34" charset="0"/>
                <a:cs typeface="Arial Narrow"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314621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754144"/>
            <a:ext cx="10515600" cy="930341"/>
          </a:xfrm>
        </p:spPr>
        <p:txBody>
          <a:bodyPr/>
          <a:lstStyle/>
          <a:p>
            <a:r>
              <a:rPr lang="en-US"/>
              <a:t>Click to edit Master title style</a:t>
            </a:r>
          </a:p>
        </p:txBody>
      </p:sp>
      <p:sp>
        <p:nvSpPr>
          <p:cNvPr id="3" name="Content Placeholder 2"/>
          <p:cNvSpPr>
            <a:spLocks noGrp="1"/>
          </p:cNvSpPr>
          <p:nvPr>
            <p:ph sz="half" idx="1"/>
          </p:nvPr>
        </p:nvSpPr>
        <p:spPr>
          <a:xfrm>
            <a:off x="838200" y="2249462"/>
            <a:ext cx="5181600" cy="41999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249462"/>
            <a:ext cx="5181600" cy="41999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838200" y="1785157"/>
            <a:ext cx="10515600" cy="295275"/>
          </a:xfrm>
        </p:spPr>
        <p:txBody>
          <a:bodyPr>
            <a:noAutofit/>
          </a:bodyPr>
          <a:lstStyle>
            <a:lvl1pPr marL="0" indent="0">
              <a:buNone/>
              <a:defRPr sz="2000" i="1"/>
            </a:lvl1pPr>
            <a:lvl2pPr marL="457178" indent="0">
              <a:buNone/>
              <a:defRPr/>
            </a:lvl2pPr>
            <a:lvl3pPr marL="914354" indent="0">
              <a:buNone/>
              <a:defRPr/>
            </a:lvl3pPr>
            <a:lvl4pPr marL="1371532" indent="0">
              <a:buNone/>
              <a:defRPr/>
            </a:lvl4pPr>
            <a:lvl5pPr marL="1828709" indent="0">
              <a:buNone/>
              <a:defRPr/>
            </a:lvl5pPr>
          </a:lstStyle>
          <a:p>
            <a:pPr lvl="0"/>
            <a:r>
              <a:rPr lang="en-US"/>
              <a:t>Click to edit Master text styles</a:t>
            </a:r>
          </a:p>
        </p:txBody>
      </p:sp>
      <p:sp>
        <p:nvSpPr>
          <p:cNvPr id="10" name="Slide Number Placeholder 5">
            <a:extLst>
              <a:ext uri="{FF2B5EF4-FFF2-40B4-BE49-F238E27FC236}">
                <a16:creationId xmlns:a16="http://schemas.microsoft.com/office/drawing/2014/main" id="{30A8E40E-A14A-5D47-869C-F0C3955AEC9E}"/>
              </a:ext>
            </a:extLst>
          </p:cNvPr>
          <p:cNvSpPr>
            <a:spLocks noGrp="1"/>
          </p:cNvSpPr>
          <p:nvPr>
            <p:ph type="sldNum" sz="quarter" idx="4"/>
          </p:nvPr>
        </p:nvSpPr>
        <p:spPr>
          <a:xfrm>
            <a:off x="11522860" y="6364288"/>
            <a:ext cx="511096" cy="365125"/>
          </a:xfrm>
          <a:prstGeom prst="rect">
            <a:avLst/>
          </a:prstGeom>
        </p:spPr>
        <p:txBody>
          <a:bodyPr vert="horz" lIns="0" tIns="0" rIns="0" bIns="0" rtlCol="0" anchor="ctr"/>
          <a:lstStyle>
            <a:lvl1pPr algn="r">
              <a:defRPr sz="933">
                <a:solidFill>
                  <a:schemeClr val="tx1"/>
                </a:solidFill>
                <a:latin typeface="Arial Narrow" panose="020B0606020202030204" pitchFamily="34" charset="0"/>
              </a:defRPr>
            </a:lvl1pPr>
          </a:lstStyle>
          <a:p>
            <a:fld id="{49044EC2-7E5F-48B0-995B-703B2F80838A}" type="slidenum">
              <a:rPr lang="en-US" smtClean="0"/>
              <a:pPr/>
              <a:t>‹#›</a:t>
            </a:fld>
            <a:endParaRPr lang="en-US"/>
          </a:p>
        </p:txBody>
      </p:sp>
      <p:pic>
        <p:nvPicPr>
          <p:cNvPr id="11" name="Picture 10" descr="Chart&#10;&#10;Description automatically generated">
            <a:extLst>
              <a:ext uri="{FF2B5EF4-FFF2-40B4-BE49-F238E27FC236}">
                <a16:creationId xmlns:a16="http://schemas.microsoft.com/office/drawing/2014/main" id="{A4F7A9A5-DAD6-2242-A63C-D65C8C955F6B}"/>
              </a:ext>
            </a:extLst>
          </p:cNvPr>
          <p:cNvPicPr>
            <a:picLocks noChangeAspect="1"/>
          </p:cNvPicPr>
          <p:nvPr userDrawn="1"/>
        </p:nvPicPr>
        <p:blipFill>
          <a:blip r:embed="rId2"/>
          <a:stretch>
            <a:fillRect/>
          </a:stretch>
        </p:blipFill>
        <p:spPr>
          <a:xfrm>
            <a:off x="10523869" y="5010910"/>
            <a:ext cx="1453896" cy="1664365"/>
          </a:xfrm>
          <a:prstGeom prst="rect">
            <a:avLst/>
          </a:prstGeom>
        </p:spPr>
      </p:pic>
    </p:spTree>
    <p:extLst>
      <p:ext uri="{BB962C8B-B14F-4D97-AF65-F5344CB8AC3E}">
        <p14:creationId xmlns:p14="http://schemas.microsoft.com/office/powerpoint/2010/main" val="6476222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ree Column 2">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64C9F51D-971D-F641-8547-FA852F1E2AF5}"/>
              </a:ext>
            </a:extLst>
          </p:cNvPr>
          <p:cNvCxnSpPr>
            <a:cxnSpLocks/>
          </p:cNvCxnSpPr>
          <p:nvPr userDrawn="1"/>
        </p:nvCxnSpPr>
        <p:spPr>
          <a:xfrm>
            <a:off x="4045134" y="1632025"/>
            <a:ext cx="0" cy="4468150"/>
          </a:xfrm>
          <a:prstGeom prst="line">
            <a:avLst/>
          </a:prstGeom>
          <a:ln w="38100" cap="rnd">
            <a:solidFill>
              <a:schemeClr val="accent1">
                <a:alpha val="25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213F100-0BB8-4F4D-B481-6D2477853909}"/>
              </a:ext>
            </a:extLst>
          </p:cNvPr>
          <p:cNvCxnSpPr>
            <a:cxnSpLocks/>
          </p:cNvCxnSpPr>
          <p:nvPr userDrawn="1"/>
        </p:nvCxnSpPr>
        <p:spPr>
          <a:xfrm>
            <a:off x="7938951" y="1632025"/>
            <a:ext cx="0" cy="4468150"/>
          </a:xfrm>
          <a:prstGeom prst="line">
            <a:avLst/>
          </a:prstGeom>
          <a:ln w="38100" cap="rnd">
            <a:solidFill>
              <a:schemeClr val="accent1">
                <a:alpha val="25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14" name="Text Placeholder 13">
            <a:extLst>
              <a:ext uri="{FF2B5EF4-FFF2-40B4-BE49-F238E27FC236}">
                <a16:creationId xmlns:a16="http://schemas.microsoft.com/office/drawing/2014/main" id="{645BF2DE-7E2B-1E48-B179-24E949BDE43F}"/>
              </a:ext>
            </a:extLst>
          </p:cNvPr>
          <p:cNvSpPr>
            <a:spLocks noGrp="1"/>
          </p:cNvSpPr>
          <p:nvPr>
            <p:ph type="body" sz="quarter" idx="10" hasCustomPrompt="1"/>
          </p:nvPr>
        </p:nvSpPr>
        <p:spPr>
          <a:xfrm>
            <a:off x="363538" y="1632025"/>
            <a:ext cx="3392487" cy="4468738"/>
          </a:xfrm>
          <a:prstGeom prst="rect">
            <a:avLst/>
          </a:prstGeom>
        </p:spPr>
        <p:txBody>
          <a:bodyPr/>
          <a:lstStyle>
            <a:lvl1pPr marL="0" indent="0">
              <a:buNone/>
              <a:defRPr sz="1800" b="0" i="0">
                <a:latin typeface="Arial Narrow" panose="020B0604020202020204" pitchFamily="34" charset="0"/>
                <a:cs typeface="Arial Narrow" panose="020B0604020202020204" pitchFamily="34" charset="0"/>
              </a:defRPr>
            </a:lvl1pPr>
          </a:lstStyle>
          <a:p>
            <a:pPr lvl="0"/>
            <a:r>
              <a:rPr lang="en-US"/>
              <a:t>Add text here</a:t>
            </a:r>
          </a:p>
        </p:txBody>
      </p:sp>
      <p:sp>
        <p:nvSpPr>
          <p:cNvPr id="15" name="Text Placeholder 13">
            <a:extLst>
              <a:ext uri="{FF2B5EF4-FFF2-40B4-BE49-F238E27FC236}">
                <a16:creationId xmlns:a16="http://schemas.microsoft.com/office/drawing/2014/main" id="{4D7F7BE5-56DE-2C4D-995E-F8BFF041CA4F}"/>
              </a:ext>
            </a:extLst>
          </p:cNvPr>
          <p:cNvSpPr>
            <a:spLocks noGrp="1"/>
          </p:cNvSpPr>
          <p:nvPr>
            <p:ph type="body" sz="quarter" idx="11" hasCustomPrompt="1"/>
          </p:nvPr>
        </p:nvSpPr>
        <p:spPr>
          <a:xfrm>
            <a:off x="4236291" y="1632025"/>
            <a:ext cx="3392487" cy="4468738"/>
          </a:xfrm>
          <a:prstGeom prst="rect">
            <a:avLst/>
          </a:prstGeom>
        </p:spPr>
        <p:txBody>
          <a:bodyPr/>
          <a:lstStyle>
            <a:lvl1pPr marL="0" indent="0">
              <a:buNone/>
              <a:defRPr sz="1800" b="0" i="0">
                <a:latin typeface="Arial Narrow" panose="020B0604020202020204" pitchFamily="34" charset="0"/>
                <a:cs typeface="Arial Narrow" panose="020B0604020202020204" pitchFamily="34" charset="0"/>
              </a:defRPr>
            </a:lvl1pPr>
          </a:lstStyle>
          <a:p>
            <a:pPr lvl="0"/>
            <a:r>
              <a:rPr lang="en-US"/>
              <a:t>Add text here</a:t>
            </a:r>
          </a:p>
        </p:txBody>
      </p:sp>
      <p:sp>
        <p:nvSpPr>
          <p:cNvPr id="16" name="Text Placeholder 13">
            <a:extLst>
              <a:ext uri="{FF2B5EF4-FFF2-40B4-BE49-F238E27FC236}">
                <a16:creationId xmlns:a16="http://schemas.microsoft.com/office/drawing/2014/main" id="{213D26D6-C774-4B48-B122-9CC927C7D7E9}"/>
              </a:ext>
            </a:extLst>
          </p:cNvPr>
          <p:cNvSpPr>
            <a:spLocks noGrp="1"/>
          </p:cNvSpPr>
          <p:nvPr>
            <p:ph type="body" sz="quarter" idx="12" hasCustomPrompt="1"/>
          </p:nvPr>
        </p:nvSpPr>
        <p:spPr>
          <a:xfrm>
            <a:off x="8243514" y="1632025"/>
            <a:ext cx="3392487" cy="4468738"/>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Arial Narrow" panose="020B0604020202020204" pitchFamily="34" charset="0"/>
                <a:cs typeface="Arial Narrow"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Add text here</a:t>
            </a:r>
          </a:p>
          <a:p>
            <a:pPr lvl="0"/>
            <a:endParaRPr lang="en-US"/>
          </a:p>
        </p:txBody>
      </p:sp>
      <p:sp>
        <p:nvSpPr>
          <p:cNvPr id="9" name="Title 1">
            <a:extLst>
              <a:ext uri="{FF2B5EF4-FFF2-40B4-BE49-F238E27FC236}">
                <a16:creationId xmlns:a16="http://schemas.microsoft.com/office/drawing/2014/main" id="{C40520FD-EF06-9C45-86E3-54DBBCBD4DB9}"/>
              </a:ext>
            </a:extLst>
          </p:cNvPr>
          <p:cNvSpPr>
            <a:spLocks noGrp="1"/>
          </p:cNvSpPr>
          <p:nvPr>
            <p:ph type="title"/>
          </p:nvPr>
        </p:nvSpPr>
        <p:spPr>
          <a:xfrm>
            <a:off x="838200" y="50991"/>
            <a:ext cx="10515600" cy="557588"/>
          </a:xfrm>
          <a:prstGeom prst="rect">
            <a:avLst/>
          </a:prstGeom>
        </p:spPr>
        <p:txBody>
          <a:bodyPr/>
          <a:lstStyle>
            <a:lvl1pPr>
              <a:defRPr sz="3600" b="0" i="0">
                <a:solidFill>
                  <a:schemeClr val="bg1"/>
                </a:solidFill>
                <a:latin typeface="Arial Narrow" panose="020B0604020202020204" pitchFamily="34" charset="0"/>
                <a:cs typeface="Arial Narrow"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2251927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3AB74C2-A25C-6347-ADA4-39A90F54DC17}"/>
              </a:ext>
            </a:extLst>
          </p:cNvPr>
          <p:cNvSpPr>
            <a:spLocks noGrp="1"/>
          </p:cNvSpPr>
          <p:nvPr>
            <p:ph type="title"/>
          </p:nvPr>
        </p:nvSpPr>
        <p:spPr>
          <a:xfrm>
            <a:off x="838200" y="50991"/>
            <a:ext cx="10515600" cy="557588"/>
          </a:xfrm>
          <a:prstGeom prst="rect">
            <a:avLst/>
          </a:prstGeom>
        </p:spPr>
        <p:txBody>
          <a:bodyPr/>
          <a:lstStyle>
            <a:lvl1pPr>
              <a:defRPr sz="3600" b="0" i="0">
                <a:solidFill>
                  <a:schemeClr val="bg1"/>
                </a:solidFill>
                <a:latin typeface="Arial Narrow" panose="020B0604020202020204" pitchFamily="34" charset="0"/>
                <a:cs typeface="Arial Narrow"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712820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Corporate Strategy Cascade 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3C2FA0-535D-4819-96BD-D0A990FDE0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12070" y="908061"/>
            <a:ext cx="5079930" cy="5041878"/>
          </a:xfrm>
          <a:prstGeom prst="rect">
            <a:avLst/>
          </a:prstGeom>
        </p:spPr>
      </p:pic>
      <p:sp>
        <p:nvSpPr>
          <p:cNvPr id="10" name="Rectangle 9">
            <a:extLst>
              <a:ext uri="{FF2B5EF4-FFF2-40B4-BE49-F238E27FC236}">
                <a16:creationId xmlns:a16="http://schemas.microsoft.com/office/drawing/2014/main" id="{968F641B-1CB1-4432-8C6A-DFD8C0D78460}"/>
              </a:ext>
            </a:extLst>
          </p:cNvPr>
          <p:cNvSpPr/>
          <p:nvPr userDrawn="1"/>
        </p:nvSpPr>
        <p:spPr>
          <a:xfrm>
            <a:off x="0" y="908061"/>
            <a:ext cx="12192000" cy="5041878"/>
          </a:xfrm>
          <a:prstGeom prst="rect">
            <a:avLst/>
          </a:prstGeom>
          <a:gradFill flip="none" rotWithShape="1">
            <a:gsLst>
              <a:gs pos="28000">
                <a:srgbClr val="FEBC1E">
                  <a:alpha val="76000"/>
                </a:srgbClr>
              </a:gs>
              <a:gs pos="51000">
                <a:srgbClr val="FEBC1E"/>
              </a:gs>
              <a:gs pos="83000">
                <a:srgbClr val="FEBC1E"/>
              </a:gs>
              <a:gs pos="100000">
                <a:srgbClr val="FEBC1E"/>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12" name="Straight Connector 11">
            <a:extLst>
              <a:ext uri="{FF2B5EF4-FFF2-40B4-BE49-F238E27FC236}">
                <a16:creationId xmlns:a16="http://schemas.microsoft.com/office/drawing/2014/main" id="{D3F20FC6-080E-42D1-AC1D-6283E132E111}"/>
              </a:ext>
            </a:extLst>
          </p:cNvPr>
          <p:cNvCxnSpPr/>
          <p:nvPr userDrawn="1"/>
        </p:nvCxnSpPr>
        <p:spPr>
          <a:xfrm>
            <a:off x="436020" y="2093505"/>
            <a:ext cx="458439" cy="0"/>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3" name="Picture 27">
            <a:extLst>
              <a:ext uri="{FF2B5EF4-FFF2-40B4-BE49-F238E27FC236}">
                <a16:creationId xmlns:a16="http://schemas.microsoft.com/office/drawing/2014/main" id="{CC677FC8-FC56-4DBE-8C5F-B864377F047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73219" y="6445250"/>
            <a:ext cx="1419225"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335563" y="1507736"/>
            <a:ext cx="4322451" cy="515937"/>
          </a:xfrm>
        </p:spPr>
        <p:txBody>
          <a:bodyPr anchor="t" anchorCtr="0">
            <a:noAutofit/>
          </a:bodyPr>
          <a:lstStyle>
            <a:lvl1pPr algn="l">
              <a:defRPr sz="3600" baseline="0"/>
            </a:lvl1pPr>
          </a:lstStyle>
          <a:p>
            <a:endParaRPr lang="en-US"/>
          </a:p>
        </p:txBody>
      </p:sp>
      <p:sp>
        <p:nvSpPr>
          <p:cNvPr id="3" name="Subtitle 2"/>
          <p:cNvSpPr>
            <a:spLocks noGrp="1"/>
          </p:cNvSpPr>
          <p:nvPr>
            <p:ph type="subTitle" idx="1"/>
          </p:nvPr>
        </p:nvSpPr>
        <p:spPr>
          <a:xfrm>
            <a:off x="344189" y="2157121"/>
            <a:ext cx="3428970" cy="514350"/>
          </a:xfrm>
        </p:spPr>
        <p:txBody>
          <a:bodyPr>
            <a:noAutofit/>
          </a:bodyPr>
          <a:lstStyle>
            <a:lvl1pPr marL="0" indent="0" algn="l">
              <a:lnSpc>
                <a:spcPct val="100000"/>
              </a:lnSpc>
              <a:spcBef>
                <a:spcPts val="0"/>
              </a:spcBef>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p:txBody>
          <a:bodyPr/>
          <a:lstStyle/>
          <a:p>
            <a:fld id="{49044EC2-7E5F-48B0-995B-703B2F80838A}" type="slidenum">
              <a:rPr lang="en-US" smtClean="0"/>
              <a:t>‹#›</a:t>
            </a:fld>
            <a:endParaRPr lang="en-US"/>
          </a:p>
        </p:txBody>
      </p:sp>
    </p:spTree>
    <p:extLst>
      <p:ext uri="{BB962C8B-B14F-4D97-AF65-F5344CB8AC3E}">
        <p14:creationId xmlns:p14="http://schemas.microsoft.com/office/powerpoint/2010/main" val="2011804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017 Corporate Strateg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31960"/>
          </a:xfrm>
        </p:spPr>
        <p:txBody>
          <a:bodyPr/>
          <a:lstStyle/>
          <a:p>
            <a:r>
              <a:rPr lang="en-US"/>
              <a:t>Click to edit Master title style</a:t>
            </a:r>
          </a:p>
        </p:txBody>
      </p:sp>
      <p:sp>
        <p:nvSpPr>
          <p:cNvPr id="3" name="Content Placeholder 2"/>
          <p:cNvSpPr>
            <a:spLocks noGrp="1"/>
          </p:cNvSpPr>
          <p:nvPr>
            <p:ph idx="1"/>
          </p:nvPr>
        </p:nvSpPr>
        <p:spPr/>
        <p:txBody>
          <a:bodyPr/>
          <a:lstStyle>
            <a:lvl2pPr marL="685800" indent="-228600">
              <a:buFont typeface="Arial Narrow" panose="020B0606020202030204" pitchFamily="34" charset="0"/>
              <a:buChar char="−"/>
              <a:defRPr/>
            </a:lvl2pPr>
            <a:lvl3pPr marL="1143000" indent="-228600">
              <a:buFont typeface="Wingdings" panose="05000000000000000000" pitchFamily="2" charset="2"/>
              <a:buChar char="§"/>
              <a:defRPr/>
            </a:lvl3pPr>
            <a:lvl4pPr marL="1600200" indent="-228600">
              <a:buFont typeface="Arial Narrow" panose="020B0606020202030204" pitchFamily="34" charset="0"/>
              <a:buChar cha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49044EC2-7E5F-48B0-995B-703B2F80838A}" type="slidenum">
              <a:rPr lang="en-US" smtClean="0"/>
              <a:t>‹#›</a:t>
            </a:fld>
            <a:endParaRPr lang="en-US"/>
          </a:p>
        </p:txBody>
      </p:sp>
      <p:sp>
        <p:nvSpPr>
          <p:cNvPr id="8" name="Text Placeholder 7"/>
          <p:cNvSpPr>
            <a:spLocks noGrp="1"/>
          </p:cNvSpPr>
          <p:nvPr>
            <p:ph type="body" sz="quarter" idx="13"/>
          </p:nvPr>
        </p:nvSpPr>
        <p:spPr>
          <a:xfrm>
            <a:off x="838200" y="897085"/>
            <a:ext cx="10515600" cy="295275"/>
          </a:xfrm>
        </p:spPr>
        <p:txBody>
          <a:bodyPr>
            <a:noAutofit/>
          </a:bodyPr>
          <a:lstStyle>
            <a:lvl1pPr marL="0" indent="0">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37870516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31960"/>
          </a:xfrm>
        </p:spPr>
        <p:txBody>
          <a:bodyPr/>
          <a:lstStyle/>
          <a:p>
            <a:r>
              <a:rPr lang="en-US"/>
              <a:t>Click to edit Master title style</a:t>
            </a:r>
          </a:p>
        </p:txBody>
      </p:sp>
      <p:sp>
        <p:nvSpPr>
          <p:cNvPr id="3" name="Content Placeholder 2"/>
          <p:cNvSpPr>
            <a:spLocks noGrp="1"/>
          </p:cNvSpPr>
          <p:nvPr>
            <p:ph sz="half" idx="1"/>
          </p:nvPr>
        </p:nvSpPr>
        <p:spPr>
          <a:xfrm>
            <a:off x="838200" y="1600201"/>
            <a:ext cx="5181600" cy="41999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00201"/>
            <a:ext cx="5181600" cy="41999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49044EC2-7E5F-48B0-995B-703B2F80838A}" type="slidenum">
              <a:rPr lang="en-US" smtClean="0"/>
              <a:t>‹#›</a:t>
            </a:fld>
            <a:endParaRPr lang="en-US"/>
          </a:p>
        </p:txBody>
      </p:sp>
      <p:sp>
        <p:nvSpPr>
          <p:cNvPr id="8" name="Text Placeholder 7"/>
          <p:cNvSpPr>
            <a:spLocks noGrp="1"/>
          </p:cNvSpPr>
          <p:nvPr>
            <p:ph type="body" sz="quarter" idx="13"/>
          </p:nvPr>
        </p:nvSpPr>
        <p:spPr>
          <a:xfrm>
            <a:off x="838200" y="897085"/>
            <a:ext cx="10515600" cy="295275"/>
          </a:xfrm>
        </p:spPr>
        <p:txBody>
          <a:bodyPr>
            <a:noAutofit/>
          </a:bodyPr>
          <a:lstStyle>
            <a:lvl1pPr marL="0" indent="0">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42837992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531960"/>
          </a:xfrm>
        </p:spPr>
        <p:txBody>
          <a:bodyPr/>
          <a:lstStyle/>
          <a:p>
            <a:r>
              <a:rPr lang="en-US"/>
              <a:t>Click to edit Master title style</a:t>
            </a:r>
          </a:p>
        </p:txBody>
      </p:sp>
      <p:sp>
        <p:nvSpPr>
          <p:cNvPr id="3" name="Text Placeholder 2"/>
          <p:cNvSpPr>
            <a:spLocks noGrp="1"/>
          </p:cNvSpPr>
          <p:nvPr>
            <p:ph type="body" idx="1"/>
          </p:nvPr>
        </p:nvSpPr>
        <p:spPr>
          <a:xfrm>
            <a:off x="839788" y="1600200"/>
            <a:ext cx="5157787" cy="528638"/>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209801"/>
            <a:ext cx="5157787" cy="36385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00200"/>
            <a:ext cx="5183188" cy="528638"/>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209801"/>
            <a:ext cx="5183188" cy="36385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49044EC2-7E5F-48B0-995B-703B2F80838A}" type="slidenum">
              <a:rPr lang="en-US" smtClean="0"/>
              <a:t>‹#›</a:t>
            </a:fld>
            <a:endParaRPr lang="en-US"/>
          </a:p>
        </p:txBody>
      </p:sp>
      <p:sp>
        <p:nvSpPr>
          <p:cNvPr id="10" name="Text Placeholder 7"/>
          <p:cNvSpPr>
            <a:spLocks noGrp="1"/>
          </p:cNvSpPr>
          <p:nvPr>
            <p:ph type="body" sz="quarter" idx="13"/>
          </p:nvPr>
        </p:nvSpPr>
        <p:spPr>
          <a:xfrm>
            <a:off x="838200" y="897085"/>
            <a:ext cx="10515600" cy="295275"/>
          </a:xfrm>
        </p:spPr>
        <p:txBody>
          <a:bodyPr>
            <a:noAutofit/>
          </a:bodyPr>
          <a:lstStyle>
            <a:lvl1pPr marL="0" indent="0">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4469574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49044EC2-7E5F-48B0-995B-703B2F80838A}" type="slidenum">
              <a:rPr lang="en-US" smtClean="0"/>
              <a:t>‹#›</a:t>
            </a:fld>
            <a:endParaRPr lang="en-US"/>
          </a:p>
        </p:txBody>
      </p:sp>
      <p:sp>
        <p:nvSpPr>
          <p:cNvPr id="6" name="Text Placeholder 7"/>
          <p:cNvSpPr>
            <a:spLocks noGrp="1"/>
          </p:cNvSpPr>
          <p:nvPr>
            <p:ph type="body" sz="quarter" idx="13"/>
          </p:nvPr>
        </p:nvSpPr>
        <p:spPr>
          <a:xfrm>
            <a:off x="838200" y="897085"/>
            <a:ext cx="10515600" cy="295275"/>
          </a:xfrm>
        </p:spPr>
        <p:txBody>
          <a:bodyPr>
            <a:noAutofit/>
          </a:bodyPr>
          <a:lstStyle>
            <a:lvl1pPr marL="0" indent="0">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34589260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9044EC2-7E5F-48B0-995B-703B2F80838A}" type="slidenum">
              <a:rPr lang="en-US" smtClean="0"/>
              <a:t>‹#›</a:t>
            </a:fld>
            <a:endParaRPr lang="en-US"/>
          </a:p>
        </p:txBody>
      </p:sp>
    </p:spTree>
    <p:extLst>
      <p:ext uri="{BB962C8B-B14F-4D97-AF65-F5344CB8AC3E}">
        <p14:creationId xmlns:p14="http://schemas.microsoft.com/office/powerpoint/2010/main" val="20110204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4"/>
            <a:ext cx="3932237" cy="1069975"/>
          </a:xfrm>
        </p:spPr>
        <p:txBody>
          <a:bodyPr anchor="t" anchorCtr="0"/>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49044EC2-7E5F-48B0-995B-703B2F80838A}" type="slidenum">
              <a:rPr lang="en-US" smtClean="0"/>
              <a:t>‹#›</a:t>
            </a:fld>
            <a:endParaRPr lang="en-US"/>
          </a:p>
        </p:txBody>
      </p:sp>
    </p:spTree>
    <p:extLst>
      <p:ext uri="{BB962C8B-B14F-4D97-AF65-F5344CB8AC3E}">
        <p14:creationId xmlns:p14="http://schemas.microsoft.com/office/powerpoint/2010/main" val="1307392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4"/>
            <a:ext cx="3932237" cy="1069975"/>
          </a:xfrm>
        </p:spPr>
        <p:txBody>
          <a:bodyPr anchor="t" anchorCtr="0"/>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49044EC2-7E5F-48B0-995B-703B2F80838A}" type="slidenum">
              <a:rPr lang="en-US" smtClean="0"/>
              <a:t>‹#›</a:t>
            </a:fld>
            <a:endParaRPr lang="en-US"/>
          </a:p>
        </p:txBody>
      </p:sp>
    </p:spTree>
    <p:extLst>
      <p:ext uri="{BB962C8B-B14F-4D97-AF65-F5344CB8AC3E}">
        <p14:creationId xmlns:p14="http://schemas.microsoft.com/office/powerpoint/2010/main" val="3114408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9EC2E62-8F0D-CF41-AC03-BBF2E2236E1A}"/>
              </a:ext>
            </a:extLst>
          </p:cNvPr>
          <p:cNvSpPr>
            <a:spLocks noGrp="1"/>
          </p:cNvSpPr>
          <p:nvPr>
            <p:ph type="title"/>
          </p:nvPr>
        </p:nvSpPr>
        <p:spPr>
          <a:xfrm>
            <a:off x="838200" y="838986"/>
            <a:ext cx="10515600" cy="845499"/>
          </a:xfrm>
        </p:spPr>
        <p:txBody>
          <a:bodyPr/>
          <a:lstStyle/>
          <a:p>
            <a:r>
              <a:rPr lang="en-US"/>
              <a:t>Click to edit Master title style</a:t>
            </a:r>
          </a:p>
        </p:txBody>
      </p:sp>
      <p:sp>
        <p:nvSpPr>
          <p:cNvPr id="9" name="Text Placeholder 7">
            <a:extLst>
              <a:ext uri="{FF2B5EF4-FFF2-40B4-BE49-F238E27FC236}">
                <a16:creationId xmlns:a16="http://schemas.microsoft.com/office/drawing/2014/main" id="{BFC5C194-52E4-8F4C-ADCE-79EF1A9B0D05}"/>
              </a:ext>
            </a:extLst>
          </p:cNvPr>
          <p:cNvSpPr>
            <a:spLocks noGrp="1"/>
          </p:cNvSpPr>
          <p:nvPr>
            <p:ph type="body" sz="quarter" idx="13"/>
          </p:nvPr>
        </p:nvSpPr>
        <p:spPr>
          <a:xfrm>
            <a:off x="838200" y="1785157"/>
            <a:ext cx="10515600" cy="295275"/>
          </a:xfrm>
        </p:spPr>
        <p:txBody>
          <a:bodyPr>
            <a:noAutofit/>
          </a:bodyPr>
          <a:lstStyle>
            <a:lvl1pPr marL="0" indent="0">
              <a:buNone/>
              <a:defRPr sz="2000" i="1"/>
            </a:lvl1pPr>
            <a:lvl2pPr marL="457178" indent="0">
              <a:buNone/>
              <a:defRPr/>
            </a:lvl2pPr>
            <a:lvl3pPr marL="914354" indent="0">
              <a:buNone/>
              <a:defRPr/>
            </a:lvl3pPr>
            <a:lvl4pPr marL="1371532" indent="0">
              <a:buNone/>
              <a:defRPr/>
            </a:lvl4pPr>
            <a:lvl5pPr marL="1828709" indent="0">
              <a:buNone/>
              <a:defRPr/>
            </a:lvl5pPr>
          </a:lstStyle>
          <a:p>
            <a:pPr lvl="0"/>
            <a:r>
              <a:rPr lang="en-US"/>
              <a:t>Click to edit Master text styles</a:t>
            </a:r>
          </a:p>
        </p:txBody>
      </p:sp>
      <p:sp>
        <p:nvSpPr>
          <p:cNvPr id="10" name="Slide Number Placeholder 5">
            <a:extLst>
              <a:ext uri="{FF2B5EF4-FFF2-40B4-BE49-F238E27FC236}">
                <a16:creationId xmlns:a16="http://schemas.microsoft.com/office/drawing/2014/main" id="{204FCC59-D940-6141-B8DB-D2B01B1B6D68}"/>
              </a:ext>
            </a:extLst>
          </p:cNvPr>
          <p:cNvSpPr>
            <a:spLocks noGrp="1"/>
          </p:cNvSpPr>
          <p:nvPr>
            <p:ph type="sldNum" sz="quarter" idx="4"/>
          </p:nvPr>
        </p:nvSpPr>
        <p:spPr>
          <a:xfrm>
            <a:off x="11522860" y="6364288"/>
            <a:ext cx="511096" cy="365125"/>
          </a:xfrm>
          <a:prstGeom prst="rect">
            <a:avLst/>
          </a:prstGeom>
        </p:spPr>
        <p:txBody>
          <a:bodyPr vert="horz" lIns="0" tIns="0" rIns="0" bIns="0" rtlCol="0" anchor="ctr"/>
          <a:lstStyle>
            <a:lvl1pPr algn="r">
              <a:defRPr sz="933">
                <a:solidFill>
                  <a:schemeClr val="tx1"/>
                </a:solidFill>
                <a:latin typeface="Arial Narrow" panose="020B0606020202030204" pitchFamily="34" charset="0"/>
              </a:defRPr>
            </a:lvl1pPr>
          </a:lstStyle>
          <a:p>
            <a:fld id="{49044EC2-7E5F-48B0-995B-703B2F80838A}" type="slidenum">
              <a:rPr lang="en-US" smtClean="0"/>
              <a:pPr/>
              <a:t>‹#›</a:t>
            </a:fld>
            <a:endParaRPr lang="en-US"/>
          </a:p>
        </p:txBody>
      </p:sp>
      <p:pic>
        <p:nvPicPr>
          <p:cNvPr id="7" name="Picture 6" descr="Chart&#10;&#10;Description automatically generated">
            <a:extLst>
              <a:ext uri="{FF2B5EF4-FFF2-40B4-BE49-F238E27FC236}">
                <a16:creationId xmlns:a16="http://schemas.microsoft.com/office/drawing/2014/main" id="{2848C2B6-1216-1843-954C-6E3C2666816B}"/>
              </a:ext>
            </a:extLst>
          </p:cNvPr>
          <p:cNvPicPr>
            <a:picLocks noChangeAspect="1"/>
          </p:cNvPicPr>
          <p:nvPr userDrawn="1"/>
        </p:nvPicPr>
        <p:blipFill>
          <a:blip r:embed="rId2"/>
          <a:stretch>
            <a:fillRect/>
          </a:stretch>
        </p:blipFill>
        <p:spPr>
          <a:xfrm>
            <a:off x="10523869" y="5010910"/>
            <a:ext cx="1453896" cy="1664365"/>
          </a:xfrm>
          <a:prstGeom prst="rect">
            <a:avLst/>
          </a:prstGeom>
        </p:spPr>
      </p:pic>
    </p:spTree>
    <p:extLst>
      <p:ext uri="{BB962C8B-B14F-4D97-AF65-F5344CB8AC3E}">
        <p14:creationId xmlns:p14="http://schemas.microsoft.com/office/powerpoint/2010/main" val="23305941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9044EC2-7E5F-48B0-995B-703B2F80838A}" type="slidenum">
              <a:rPr lang="en-US" smtClean="0"/>
              <a:t>‹#›</a:t>
            </a:fld>
            <a:endParaRPr lang="en-US"/>
          </a:p>
        </p:txBody>
      </p:sp>
      <p:sp>
        <p:nvSpPr>
          <p:cNvPr id="9" name="TextBox 8"/>
          <p:cNvSpPr txBox="1"/>
          <p:nvPr userDrawn="1"/>
        </p:nvSpPr>
        <p:spPr>
          <a:xfrm>
            <a:off x="1524000" y="3844258"/>
            <a:ext cx="9144000"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0" b="1">
                <a:latin typeface="Arial Narrow" panose="020B0606020202030204" pitchFamily="34" charset="0"/>
              </a:rPr>
              <a:t>QUESTIONS?</a:t>
            </a:r>
          </a:p>
        </p:txBody>
      </p:sp>
    </p:spTree>
    <p:extLst>
      <p:ext uri="{BB962C8B-B14F-4D97-AF65-F5344CB8AC3E}">
        <p14:creationId xmlns:p14="http://schemas.microsoft.com/office/powerpoint/2010/main" val="34944063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423985" y="334800"/>
            <a:ext cx="11298462" cy="216000"/>
          </a:xfrm>
        </p:spPr>
        <p:txBody>
          <a:bodyPr vert="horz" lIns="0" tIns="0" rIns="0" bIns="0" rtlCol="0" anchor="ctr">
            <a:noAutofit/>
          </a:bodyPr>
          <a:lstStyle>
            <a:lvl1pPr marL="0" indent="0">
              <a:buNone/>
              <a:defRPr lang="en-US" sz="1600" dirty="0" smtClean="0">
                <a:solidFill>
                  <a:schemeClr val="tx2"/>
                </a:solidFill>
                <a:latin typeface="+mj-lt"/>
                <a:ea typeface="+mj-ea"/>
                <a:cs typeface="+mj-cs"/>
              </a:defRPr>
            </a:lvl1pPr>
            <a:lvl2pPr>
              <a:defRPr lang="en-US" sz="1500" dirty="0" smtClean="0">
                <a:solidFill>
                  <a:schemeClr val="tx2"/>
                </a:solidFill>
                <a:latin typeface="+mj-lt"/>
              </a:defRPr>
            </a:lvl2pPr>
            <a:lvl3pPr>
              <a:defRPr lang="en-US" sz="1500" dirty="0" smtClean="0">
                <a:solidFill>
                  <a:schemeClr val="tx2"/>
                </a:solidFill>
                <a:latin typeface="+mj-lt"/>
              </a:defRPr>
            </a:lvl3pPr>
            <a:lvl4pPr>
              <a:defRPr lang="en-US" sz="1500" dirty="0" smtClean="0">
                <a:solidFill>
                  <a:schemeClr val="tx2"/>
                </a:solidFill>
                <a:latin typeface="+mj-lt"/>
              </a:defRPr>
            </a:lvl4pPr>
            <a:lvl5pPr>
              <a:defRPr lang="en-US" sz="1500" dirty="0">
                <a:solidFill>
                  <a:schemeClr val="tx2"/>
                </a:solidFill>
                <a:latin typeface="+mj-lt"/>
              </a:defRPr>
            </a:lvl5pPr>
          </a:lstStyle>
          <a:p>
            <a:pPr marL="0" lvl="0">
              <a:spcBef>
                <a:spcPct val="0"/>
              </a:spcBef>
            </a:pPr>
            <a:r>
              <a:rPr lang="en-US"/>
              <a:t>Click to edit Master text styles</a:t>
            </a:r>
          </a:p>
        </p:txBody>
      </p:sp>
      <p:sp>
        <p:nvSpPr>
          <p:cNvPr id="4" name="Content Placeholder 3"/>
          <p:cNvSpPr>
            <a:spLocks noGrp="1"/>
          </p:cNvSpPr>
          <p:nvPr>
            <p:ph sz="quarter" idx="21"/>
          </p:nvPr>
        </p:nvSpPr>
        <p:spPr>
          <a:xfrm>
            <a:off x="423985" y="1558800"/>
            <a:ext cx="11298462" cy="466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7" name="Title 6"/>
          <p:cNvSpPr>
            <a:spLocks noGrp="1"/>
          </p:cNvSpPr>
          <p:nvPr>
            <p:ph type="title"/>
          </p:nvPr>
        </p:nvSpPr>
        <p:spPr/>
        <p:txBody>
          <a:bodyPr/>
          <a:lstStyle/>
          <a:p>
            <a:r>
              <a:rPr lang="en-US"/>
              <a:t>Click to edit Master title style</a:t>
            </a:r>
            <a:endParaRPr lang="nl-BE"/>
          </a:p>
        </p:txBody>
      </p:sp>
      <p:sp>
        <p:nvSpPr>
          <p:cNvPr id="17" name="Date Placeholder 16"/>
          <p:cNvSpPr>
            <a:spLocks noGrp="1"/>
          </p:cNvSpPr>
          <p:nvPr>
            <p:ph type="dt" sz="half" idx="22"/>
          </p:nvPr>
        </p:nvSpPr>
        <p:spPr/>
        <p:txBody>
          <a:bodyPr/>
          <a:lstStyle/>
          <a:p>
            <a:fld id="{E8AA3610-9732-406D-9EAD-0F1CDEA2EA89}" type="datetime4">
              <a:rPr lang="en-US" smtClean="0"/>
              <a:pPr/>
              <a:t>November 3, 2023</a:t>
            </a:fld>
            <a:endParaRPr lang="en-US"/>
          </a:p>
        </p:txBody>
      </p:sp>
      <p:sp>
        <p:nvSpPr>
          <p:cNvPr id="18" name="Footer Placeholder 17"/>
          <p:cNvSpPr>
            <a:spLocks noGrp="1"/>
          </p:cNvSpPr>
          <p:nvPr>
            <p:ph type="ftr" sz="quarter" idx="23"/>
          </p:nvPr>
        </p:nvSpPr>
        <p:spPr/>
        <p:txBody>
          <a:bodyPr/>
          <a:lstStyle/>
          <a:p>
            <a:endParaRPr lang="en-US"/>
          </a:p>
        </p:txBody>
      </p:sp>
      <p:sp>
        <p:nvSpPr>
          <p:cNvPr id="19" name="Slide Number Placeholder 18"/>
          <p:cNvSpPr>
            <a:spLocks noGrp="1"/>
          </p:cNvSpPr>
          <p:nvPr>
            <p:ph type="sldNum" sz="quarter" idx="24"/>
          </p:nvPr>
        </p:nvSpPr>
        <p:spPr/>
        <p:txBody>
          <a:bodyPr/>
          <a:lstStyle/>
          <a:p>
            <a:pPr algn="l"/>
            <a:r>
              <a:rPr lang="en-US"/>
              <a:t>Page </a:t>
            </a:r>
            <a:fld id="{876786BA-6010-44C1-896A-B97CB1D6C14B}" type="slidenum">
              <a:rPr lang="en-US" smtClean="0"/>
              <a:pPr algn="l"/>
              <a:t>‹#›</a:t>
            </a:fld>
            <a:endParaRPr lang="en-US"/>
          </a:p>
        </p:txBody>
      </p:sp>
    </p:spTree>
    <p:extLst>
      <p:ext uri="{BB962C8B-B14F-4D97-AF65-F5344CB8AC3E}">
        <p14:creationId xmlns:p14="http://schemas.microsoft.com/office/powerpoint/2010/main" val="1752140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9" name="TextBox 8"/>
          <p:cNvSpPr txBox="1"/>
          <p:nvPr userDrawn="1"/>
        </p:nvSpPr>
        <p:spPr>
          <a:xfrm>
            <a:off x="1524000" y="2859950"/>
            <a:ext cx="9144000" cy="1015663"/>
          </a:xfrm>
          <a:prstGeom prst="rect">
            <a:avLst/>
          </a:prstGeom>
          <a:noFill/>
        </p:spPr>
        <p:txBody>
          <a:bodyPr wrap="square" rtlCol="0">
            <a:sp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lang="en-US" sz="6000" b="1">
                <a:latin typeface="Arial Narrow" panose="020B0606020202030204" pitchFamily="34" charset="0"/>
              </a:rPr>
              <a:t>QUESTIONS?</a:t>
            </a:r>
          </a:p>
        </p:txBody>
      </p:sp>
      <p:sp>
        <p:nvSpPr>
          <p:cNvPr id="4" name="Slide Number Placeholder 5">
            <a:extLst>
              <a:ext uri="{FF2B5EF4-FFF2-40B4-BE49-F238E27FC236}">
                <a16:creationId xmlns:a16="http://schemas.microsoft.com/office/drawing/2014/main" id="{961545E2-0B6C-B640-8653-D2EA7151A46C}"/>
              </a:ext>
            </a:extLst>
          </p:cNvPr>
          <p:cNvSpPr>
            <a:spLocks noGrp="1"/>
          </p:cNvSpPr>
          <p:nvPr>
            <p:ph type="sldNum" sz="quarter" idx="4"/>
          </p:nvPr>
        </p:nvSpPr>
        <p:spPr>
          <a:xfrm>
            <a:off x="11522860" y="6364288"/>
            <a:ext cx="511096" cy="365125"/>
          </a:xfrm>
          <a:prstGeom prst="rect">
            <a:avLst/>
          </a:prstGeom>
        </p:spPr>
        <p:txBody>
          <a:bodyPr vert="horz" lIns="0" tIns="0" rIns="0" bIns="0" rtlCol="0" anchor="ctr"/>
          <a:lstStyle>
            <a:lvl1pPr algn="r">
              <a:defRPr sz="933">
                <a:solidFill>
                  <a:schemeClr val="tx1"/>
                </a:solidFill>
                <a:latin typeface="Arial Narrow" panose="020B0606020202030204" pitchFamily="34" charset="0"/>
              </a:defRPr>
            </a:lvl1pPr>
          </a:lstStyle>
          <a:p>
            <a:fld id="{49044EC2-7E5F-48B0-995B-703B2F80838A}" type="slidenum">
              <a:rPr lang="en-US" smtClean="0"/>
              <a:pPr/>
              <a:t>‹#›</a:t>
            </a:fld>
            <a:endParaRPr lang="en-US"/>
          </a:p>
        </p:txBody>
      </p:sp>
      <p:pic>
        <p:nvPicPr>
          <p:cNvPr id="5" name="Picture 4" descr="Chart&#10;&#10;Description automatically generated">
            <a:extLst>
              <a:ext uri="{FF2B5EF4-FFF2-40B4-BE49-F238E27FC236}">
                <a16:creationId xmlns:a16="http://schemas.microsoft.com/office/drawing/2014/main" id="{7C612ED9-4DBF-A84D-9FE2-0210E8DFB1F7}"/>
              </a:ext>
            </a:extLst>
          </p:cNvPr>
          <p:cNvPicPr>
            <a:picLocks noChangeAspect="1"/>
          </p:cNvPicPr>
          <p:nvPr userDrawn="1"/>
        </p:nvPicPr>
        <p:blipFill>
          <a:blip r:embed="rId2"/>
          <a:stretch>
            <a:fillRect/>
          </a:stretch>
        </p:blipFill>
        <p:spPr>
          <a:xfrm>
            <a:off x="10523869" y="5010910"/>
            <a:ext cx="1453896" cy="1664365"/>
          </a:xfrm>
          <a:prstGeom prst="rect">
            <a:avLst/>
          </a:prstGeom>
        </p:spPr>
      </p:pic>
    </p:spTree>
    <p:extLst>
      <p:ext uri="{BB962C8B-B14F-4D97-AF65-F5344CB8AC3E}">
        <p14:creationId xmlns:p14="http://schemas.microsoft.com/office/powerpoint/2010/main" val="866737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C4476-5201-4A88-9ADC-31DF23E13634}"/>
              </a:ext>
            </a:extLst>
          </p:cNvPr>
          <p:cNvSpPr>
            <a:spLocks noGrp="1"/>
          </p:cNvSpPr>
          <p:nvPr>
            <p:ph type="title"/>
          </p:nvPr>
        </p:nvSpPr>
        <p:spPr>
          <a:xfrm>
            <a:off x="355928" y="344106"/>
            <a:ext cx="11480144" cy="580804"/>
          </a:xfrm>
        </p:spPr>
        <p:txBody>
          <a:bodyPr>
            <a:noAutofit/>
          </a:bodyPr>
          <a:lstStyle>
            <a:lvl1pPr algn="ctr">
              <a:defRPr sz="3200" b="1">
                <a:latin typeface="Arial" panose="020B0604020202020204" pitchFamily="34" charset="0"/>
                <a:cs typeface="Arial" panose="020B0604020202020204" pitchFamily="34" charset="0"/>
              </a:defRPr>
            </a:lvl1pPr>
          </a:lstStyle>
          <a:p>
            <a:r>
              <a:rPr lang="en-US"/>
              <a:t>Click to edit Master title style</a:t>
            </a:r>
            <a:endParaRPr lang="en-SG"/>
          </a:p>
        </p:txBody>
      </p:sp>
    </p:spTree>
    <p:extLst>
      <p:ext uri="{BB962C8B-B14F-4D97-AF65-F5344CB8AC3E}">
        <p14:creationId xmlns:p14="http://schemas.microsoft.com/office/powerpoint/2010/main" val="2755144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BA20B-3777-3A4B-A3DF-B196BC119FA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AF4E64E-D2C2-0248-A5D1-F0D0E0035E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624744-93CC-2A40-BB08-67A5660E8927}"/>
              </a:ext>
            </a:extLst>
          </p:cNvPr>
          <p:cNvSpPr>
            <a:spLocks noGrp="1"/>
          </p:cNvSpPr>
          <p:nvPr>
            <p:ph type="dt" sz="half" idx="10"/>
          </p:nvPr>
        </p:nvSpPr>
        <p:spPr>
          <a:xfrm>
            <a:off x="838200" y="6356350"/>
            <a:ext cx="2743200" cy="365125"/>
          </a:xfrm>
          <a:prstGeom prst="rect">
            <a:avLst/>
          </a:prstGeom>
        </p:spPr>
        <p:txBody>
          <a:bodyPr/>
          <a:lstStyle/>
          <a:p>
            <a:fld id="{A79EF444-F1C2-C34A-8FE4-0A1D3C09BA2C}" type="datetimeFigureOut">
              <a:rPr lang="en-US" smtClean="0"/>
              <a:t>11/3/2023</a:t>
            </a:fld>
            <a:endParaRPr lang="en-US"/>
          </a:p>
        </p:txBody>
      </p:sp>
      <p:sp>
        <p:nvSpPr>
          <p:cNvPr id="5" name="Footer Placeholder 4">
            <a:extLst>
              <a:ext uri="{FF2B5EF4-FFF2-40B4-BE49-F238E27FC236}">
                <a16:creationId xmlns:a16="http://schemas.microsoft.com/office/drawing/2014/main" id="{1587EB62-F608-3C4C-853F-20FD8B1D17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AFA8D6-AF09-7F4E-9A01-9CD754BB1D6A}"/>
              </a:ext>
            </a:extLst>
          </p:cNvPr>
          <p:cNvSpPr>
            <a:spLocks noGrp="1"/>
          </p:cNvSpPr>
          <p:nvPr>
            <p:ph type="sldNum" sz="quarter" idx="12"/>
          </p:nvPr>
        </p:nvSpPr>
        <p:spPr/>
        <p:txBody>
          <a:bodyPr/>
          <a:lstStyle/>
          <a:p>
            <a:fld id="{C427C482-CA98-AD47-BAD4-576DBE215BD9}" type="slidenum">
              <a:rPr lang="en-US" smtClean="0"/>
              <a:t>‹#›</a:t>
            </a:fld>
            <a:endParaRPr lang="en-US"/>
          </a:p>
        </p:txBody>
      </p:sp>
    </p:spTree>
    <p:extLst>
      <p:ext uri="{BB962C8B-B14F-4D97-AF65-F5344CB8AC3E}">
        <p14:creationId xmlns:p14="http://schemas.microsoft.com/office/powerpoint/2010/main" val="1545669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412234-BD04-234A-81C2-C23CCF8D6888}"/>
              </a:ext>
            </a:extLst>
          </p:cNvPr>
          <p:cNvSpPr>
            <a:spLocks noGrp="1"/>
          </p:cNvSpPr>
          <p:nvPr>
            <p:ph type="dt" sz="half" idx="10"/>
          </p:nvPr>
        </p:nvSpPr>
        <p:spPr>
          <a:xfrm>
            <a:off x="838200" y="6356350"/>
            <a:ext cx="2743200" cy="365125"/>
          </a:xfrm>
          <a:prstGeom prst="rect">
            <a:avLst/>
          </a:prstGeom>
        </p:spPr>
        <p:txBody>
          <a:bodyPr/>
          <a:lstStyle/>
          <a:p>
            <a:fld id="{A79EF444-F1C2-C34A-8FE4-0A1D3C09BA2C}" type="datetimeFigureOut">
              <a:rPr lang="en-US" smtClean="0"/>
              <a:t>11/3/2023</a:t>
            </a:fld>
            <a:endParaRPr lang="en-US"/>
          </a:p>
        </p:txBody>
      </p:sp>
      <p:sp>
        <p:nvSpPr>
          <p:cNvPr id="3" name="Footer Placeholder 2">
            <a:extLst>
              <a:ext uri="{FF2B5EF4-FFF2-40B4-BE49-F238E27FC236}">
                <a16:creationId xmlns:a16="http://schemas.microsoft.com/office/drawing/2014/main" id="{B25A336C-BD11-494E-B871-AB6B94C6E8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37B1B9A-36E6-0B4D-AE50-A3658DE9A02E}"/>
              </a:ext>
            </a:extLst>
          </p:cNvPr>
          <p:cNvSpPr>
            <a:spLocks noGrp="1"/>
          </p:cNvSpPr>
          <p:nvPr>
            <p:ph type="sldNum" sz="quarter" idx="12"/>
          </p:nvPr>
        </p:nvSpPr>
        <p:spPr/>
        <p:txBody>
          <a:bodyPr/>
          <a:lstStyle/>
          <a:p>
            <a:fld id="{C427C482-CA98-AD47-BAD4-576DBE215BD9}" type="slidenum">
              <a:rPr lang="en-US" smtClean="0"/>
              <a:t>‹#›</a:t>
            </a:fld>
            <a:endParaRPr lang="en-US"/>
          </a:p>
        </p:txBody>
      </p:sp>
    </p:spTree>
    <p:extLst>
      <p:ext uri="{BB962C8B-B14F-4D97-AF65-F5344CB8AC3E}">
        <p14:creationId xmlns:p14="http://schemas.microsoft.com/office/powerpoint/2010/main" val="734590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7.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10" Type="http://schemas.openxmlformats.org/officeDocument/2006/relationships/image" Target="../media/image14.png"/><Relationship Id="rId4" Type="http://schemas.openxmlformats.org/officeDocument/2006/relationships/slideLayout" Target="../slideLayouts/slideLayout37.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16.pn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image" Target="../media/image15.pn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theme" Target="../theme/theme5.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Text&#10;&#10;Description automatically generated">
            <a:extLst>
              <a:ext uri="{FF2B5EF4-FFF2-40B4-BE49-F238E27FC236}">
                <a16:creationId xmlns:a16="http://schemas.microsoft.com/office/drawing/2014/main" id="{7C0FBB28-3A5C-E840-8026-5FBAAE6168D3}"/>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t="-5316" b="83908"/>
          <a:stretch/>
        </p:blipFill>
        <p:spPr>
          <a:xfrm>
            <a:off x="832770" y="291648"/>
            <a:ext cx="6146800" cy="391510"/>
          </a:xfrm>
          <a:prstGeom prst="rect">
            <a:avLst/>
          </a:prstGeom>
        </p:spPr>
      </p:pic>
      <p:sp>
        <p:nvSpPr>
          <p:cNvPr id="2" name="Title Placeholder 1"/>
          <p:cNvSpPr>
            <a:spLocks noGrp="1"/>
          </p:cNvSpPr>
          <p:nvPr>
            <p:ph type="title"/>
          </p:nvPr>
        </p:nvSpPr>
        <p:spPr>
          <a:xfrm>
            <a:off x="838200" y="751121"/>
            <a:ext cx="10515600" cy="939567"/>
          </a:xfrm>
          <a:prstGeom prst="rect">
            <a:avLst/>
          </a:prstGeom>
        </p:spPr>
        <p:txBody>
          <a:bodyPr vert="horz" lIns="91440" tIns="45720" rIns="91440" bIns="45720" rtlCol="0" anchor="b" anchorCtr="0">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black background with a yellow line&#10;&#10;Description automatically generated with medium confidence">
            <a:extLst>
              <a:ext uri="{FF2B5EF4-FFF2-40B4-BE49-F238E27FC236}">
                <a16:creationId xmlns:a16="http://schemas.microsoft.com/office/drawing/2014/main" id="{93E00715-7500-8646-8F4B-6C7249D639D2}"/>
              </a:ext>
            </a:extLst>
          </p:cNvPr>
          <p:cNvPicPr>
            <a:picLocks noChangeAspect="1"/>
          </p:cNvPicPr>
          <p:nvPr userDrawn="1"/>
        </p:nvPicPr>
        <p:blipFill rotWithShape="1">
          <a:blip r:embed="rId16"/>
          <a:srcRect l="70847" t="64749" r="3031" b="5872"/>
          <a:stretch/>
        </p:blipFill>
        <p:spPr>
          <a:xfrm>
            <a:off x="9472814" y="5143952"/>
            <a:ext cx="2724020" cy="1725064"/>
          </a:xfrm>
          <a:prstGeom prst="rect">
            <a:avLst/>
          </a:prstGeom>
        </p:spPr>
      </p:pic>
      <p:sp>
        <p:nvSpPr>
          <p:cNvPr id="13" name="Slide Number Placeholder 5">
            <a:extLst>
              <a:ext uri="{FF2B5EF4-FFF2-40B4-BE49-F238E27FC236}">
                <a16:creationId xmlns:a16="http://schemas.microsoft.com/office/drawing/2014/main" id="{E57465B1-C00B-1D44-9D9C-AD4ED129F817}"/>
              </a:ext>
            </a:extLst>
          </p:cNvPr>
          <p:cNvSpPr>
            <a:spLocks noGrp="1"/>
          </p:cNvSpPr>
          <p:nvPr>
            <p:ph type="sldNum" sz="quarter" idx="4"/>
          </p:nvPr>
        </p:nvSpPr>
        <p:spPr>
          <a:xfrm>
            <a:off x="11522860" y="6364288"/>
            <a:ext cx="511096" cy="365125"/>
          </a:xfrm>
          <a:prstGeom prst="rect">
            <a:avLst/>
          </a:prstGeom>
        </p:spPr>
        <p:txBody>
          <a:bodyPr vert="horz" lIns="0" tIns="0" rIns="0" bIns="0" rtlCol="0" anchor="ctr"/>
          <a:lstStyle>
            <a:lvl1pPr algn="r">
              <a:defRPr sz="933">
                <a:solidFill>
                  <a:schemeClr val="tx1"/>
                </a:solidFill>
                <a:latin typeface="Arial Narrow" panose="020B0606020202030204" pitchFamily="34" charset="0"/>
              </a:defRPr>
            </a:lvl1pPr>
          </a:lstStyle>
          <a:p>
            <a:fld id="{49044EC2-7E5F-48B0-995B-703B2F80838A}" type="slidenum">
              <a:rPr lang="en-US" smtClean="0"/>
              <a:pPr/>
              <a:t>‹#›</a:t>
            </a:fld>
            <a:endParaRPr lang="en-US"/>
          </a:p>
        </p:txBody>
      </p:sp>
      <p:pic>
        <p:nvPicPr>
          <p:cNvPr id="15" name="Picture 14" descr="Shape&#10;&#10;Description automatically generated with medium confidence">
            <a:extLst>
              <a:ext uri="{FF2B5EF4-FFF2-40B4-BE49-F238E27FC236}">
                <a16:creationId xmlns:a16="http://schemas.microsoft.com/office/drawing/2014/main" id="{53976BD7-8EE5-5041-9356-E570194B1E38}"/>
              </a:ext>
            </a:extLst>
          </p:cNvPr>
          <p:cNvPicPr>
            <a:picLocks noChangeAspect="1"/>
          </p:cNvPicPr>
          <p:nvPr userDrawn="1"/>
        </p:nvPicPr>
        <p:blipFill>
          <a:blip r:embed="rId17"/>
          <a:stretch>
            <a:fillRect/>
          </a:stretch>
        </p:blipFill>
        <p:spPr>
          <a:xfrm>
            <a:off x="9608863" y="354735"/>
            <a:ext cx="1812188" cy="281202"/>
          </a:xfrm>
          <a:prstGeom prst="rect">
            <a:avLst/>
          </a:prstGeom>
        </p:spPr>
      </p:pic>
      <p:sp>
        <p:nvSpPr>
          <p:cNvPr id="4" name="MSIPCMContentMarking" descr="{&quot;HashCode&quot;:-211566725,&quot;Placement&quot;:&quot;Footer&quot;,&quot;Top&quot;:519.343,&quot;Left&quot;:0.0,&quot;SlideWidth&quot;:960,&quot;SlideHeight&quot;:540}">
            <a:extLst>
              <a:ext uri="{FF2B5EF4-FFF2-40B4-BE49-F238E27FC236}">
                <a16:creationId xmlns:a16="http://schemas.microsoft.com/office/drawing/2014/main" id="{2419DE1F-D5A2-4E0C-BB71-9FF2F5DC3E99}"/>
              </a:ext>
            </a:extLst>
          </p:cNvPr>
          <p:cNvSpPr txBox="1"/>
          <p:nvPr userDrawn="1"/>
        </p:nvSpPr>
        <p:spPr>
          <a:xfrm>
            <a:off x="0" y="6595656"/>
            <a:ext cx="1882255" cy="262344"/>
          </a:xfrm>
          <a:prstGeom prst="rect">
            <a:avLst/>
          </a:prstGeom>
          <a:noFill/>
        </p:spPr>
        <p:txBody>
          <a:bodyPr vert="horz" wrap="square" lIns="0" tIns="0" rIns="0" bIns="0" rtlCol="0" anchor="ctr" anchorCtr="1">
            <a:spAutoFit/>
          </a:bodyPr>
          <a:lstStyle/>
          <a:p>
            <a:pPr algn="l">
              <a:spcBef>
                <a:spcPts val="0"/>
              </a:spcBef>
              <a:spcAft>
                <a:spcPts val="0"/>
              </a:spcAft>
            </a:pPr>
            <a:r>
              <a:rPr lang="en-SG" sz="1000">
                <a:solidFill>
                  <a:srgbClr val="737373"/>
                </a:solidFill>
                <a:latin typeface="Calibri" panose="020F0502020204030204" pitchFamily="34" charset="0"/>
              </a:rPr>
              <a:t>Caterpillar: Confidential Green</a:t>
            </a:r>
          </a:p>
        </p:txBody>
      </p:sp>
    </p:spTree>
    <p:extLst>
      <p:ext uri="{BB962C8B-B14F-4D97-AF65-F5344CB8AC3E}">
        <p14:creationId xmlns:p14="http://schemas.microsoft.com/office/powerpoint/2010/main" val="2544325346"/>
      </p:ext>
    </p:extLst>
  </p:cSld>
  <p:clrMap bg1="lt1" tx1="dk1" bg2="lt2" tx2="dk2" accent1="accent1" accent2="accent2" accent3="accent3" accent4="accent4" accent5="accent5" accent6="accent6" hlink="hlink" folHlink="folHlink"/>
  <p:sldLayoutIdLst>
    <p:sldLayoutId id="2147483699" r:id="rId1"/>
    <p:sldLayoutId id="2147483701" r:id="rId2"/>
    <p:sldLayoutId id="2147483703" r:id="rId3"/>
    <p:sldLayoutId id="2147483704" r:id="rId4"/>
    <p:sldLayoutId id="2147483705" r:id="rId5"/>
    <p:sldLayoutId id="2147483706" r:id="rId6"/>
    <p:sldLayoutId id="2147483708" r:id="rId7"/>
    <p:sldLayoutId id="2147483715" r:id="rId8"/>
    <p:sldLayoutId id="2147483716" r:id="rId9"/>
    <p:sldLayoutId id="2147483717" r:id="rId10"/>
    <p:sldLayoutId id="2147483718" r:id="rId11"/>
    <p:sldLayoutId id="2147483727" r:id="rId12"/>
    <p:sldLayoutId id="2147483728" r:id="rId13"/>
  </p:sldLayoutIdLst>
  <p:hf hdr="0" ftr="0" dt="0"/>
  <p:txStyles>
    <p:titleStyle>
      <a:lvl1pPr algn="l" defTabSz="914400" rtl="0" eaLnBrk="1" latinLnBrk="0" hangingPunct="1">
        <a:lnSpc>
          <a:spcPct val="90000"/>
        </a:lnSpc>
        <a:spcBef>
          <a:spcPct val="0"/>
        </a:spcBef>
        <a:buNone/>
        <a:defRPr sz="3800" b="1" i="0" kern="1200">
          <a:solidFill>
            <a:schemeClr val="tx1"/>
          </a:solidFill>
          <a:latin typeface="Arial Narrow" panose="020B0604020202020204" pitchFamily="34" charset="0"/>
          <a:ea typeface="+mj-ea"/>
          <a:cs typeface="Arial Narrow"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Narrow" panose="020B0604020202020204" pitchFamily="34" charset="0"/>
          <a:ea typeface="+mn-ea"/>
          <a:cs typeface="Arial Narrow"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Narrow" panose="020B0604020202020204" pitchFamily="34" charset="0"/>
          <a:ea typeface="+mn-ea"/>
          <a:cs typeface="Arial Narrow"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Narrow" panose="020B0604020202020204" pitchFamily="34" charset="0"/>
          <a:ea typeface="+mn-ea"/>
          <a:cs typeface="Arial Narrow"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Narrow" panose="020B0604020202020204" pitchFamily="34" charset="0"/>
          <a:ea typeface="+mn-ea"/>
          <a:cs typeface="Arial Narrow"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Narrow" panose="020B0604020202020204" pitchFamily="34" charset="0"/>
          <a:ea typeface="+mn-ea"/>
          <a:cs typeface="Arial Narrow"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0">
          <p15:clr>
            <a:srgbClr val="F26B43"/>
          </p15:clr>
        </p15:guide>
        <p15:guide id="2" pos="528">
          <p15:clr>
            <a:srgbClr val="F26B43"/>
          </p15:clr>
        </p15:guide>
        <p15:guide id="3" orient="horz" pos="4992">
          <p15:clr>
            <a:srgbClr val="F26B43"/>
          </p15:clr>
        </p15:guide>
        <p15:guide id="4" pos="6195">
          <p15:clr>
            <a:srgbClr val="F26B43"/>
          </p15:clr>
        </p15:guide>
        <p15:guide id="5" orient="horz" pos="115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6"/>
          <p:cNvSpPr>
            <a:spLocks noChangeArrowheads="1"/>
          </p:cNvSpPr>
          <p:nvPr/>
        </p:nvSpPr>
        <p:spPr bwMode="auto">
          <a:xfrm rot="10800000" flipH="1" flipV="1">
            <a:off x="0" y="6007101"/>
            <a:ext cx="12192000" cy="192617"/>
          </a:xfrm>
          <a:prstGeom prst="rect">
            <a:avLst/>
          </a:prstGeom>
          <a:solidFill>
            <a:srgbClr val="FEBB12">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8836" tIns="54419" rIns="108836" bIns="54419" anchor="ctr"/>
          <a:lstStyle>
            <a:lvl1pPr>
              <a:defRPr sz="2100">
                <a:solidFill>
                  <a:schemeClr val="tx1"/>
                </a:solidFill>
                <a:latin typeface="Times" pitchFamily="-65" charset="0"/>
                <a:ea typeface="MS PGothic" pitchFamily="34" charset="-128"/>
              </a:defRPr>
            </a:lvl1pPr>
            <a:lvl2pPr marL="742950" indent="-285750">
              <a:defRPr sz="2100">
                <a:solidFill>
                  <a:schemeClr val="tx1"/>
                </a:solidFill>
                <a:latin typeface="Times" pitchFamily="-65" charset="0"/>
                <a:ea typeface="MS PGothic" pitchFamily="34" charset="-128"/>
              </a:defRPr>
            </a:lvl2pPr>
            <a:lvl3pPr marL="1143000" indent="-228600">
              <a:defRPr sz="2100">
                <a:solidFill>
                  <a:schemeClr val="tx1"/>
                </a:solidFill>
                <a:latin typeface="Times" pitchFamily="-65" charset="0"/>
                <a:ea typeface="MS PGothic" pitchFamily="34" charset="-128"/>
              </a:defRPr>
            </a:lvl3pPr>
            <a:lvl4pPr marL="1600200" indent="-228600">
              <a:defRPr sz="2100">
                <a:solidFill>
                  <a:schemeClr val="tx1"/>
                </a:solidFill>
                <a:latin typeface="Times" pitchFamily="-65" charset="0"/>
                <a:ea typeface="MS PGothic" pitchFamily="34" charset="-128"/>
              </a:defRPr>
            </a:lvl4pPr>
            <a:lvl5pPr marL="2057400" indent="-228600">
              <a:defRPr sz="2100">
                <a:solidFill>
                  <a:schemeClr val="tx1"/>
                </a:solidFill>
                <a:latin typeface="Times" pitchFamily="-65" charset="0"/>
                <a:ea typeface="MS PGothic" pitchFamily="34" charset="-128"/>
              </a:defRPr>
            </a:lvl5pPr>
            <a:lvl6pPr marL="2514600" indent="-228600" eaLnBrk="0" fontAlgn="base" hangingPunct="0">
              <a:spcBef>
                <a:spcPct val="0"/>
              </a:spcBef>
              <a:spcAft>
                <a:spcPct val="0"/>
              </a:spcAft>
              <a:defRPr sz="2100">
                <a:solidFill>
                  <a:schemeClr val="tx1"/>
                </a:solidFill>
                <a:latin typeface="Times" pitchFamily="-65" charset="0"/>
                <a:ea typeface="MS PGothic" pitchFamily="34" charset="-128"/>
              </a:defRPr>
            </a:lvl6pPr>
            <a:lvl7pPr marL="2971800" indent="-228600" eaLnBrk="0" fontAlgn="base" hangingPunct="0">
              <a:spcBef>
                <a:spcPct val="0"/>
              </a:spcBef>
              <a:spcAft>
                <a:spcPct val="0"/>
              </a:spcAft>
              <a:defRPr sz="2100">
                <a:solidFill>
                  <a:schemeClr val="tx1"/>
                </a:solidFill>
                <a:latin typeface="Times" pitchFamily="-65" charset="0"/>
                <a:ea typeface="MS PGothic" pitchFamily="34" charset="-128"/>
              </a:defRPr>
            </a:lvl7pPr>
            <a:lvl8pPr marL="3429000" indent="-228600" eaLnBrk="0" fontAlgn="base" hangingPunct="0">
              <a:spcBef>
                <a:spcPct val="0"/>
              </a:spcBef>
              <a:spcAft>
                <a:spcPct val="0"/>
              </a:spcAft>
              <a:defRPr sz="2100">
                <a:solidFill>
                  <a:schemeClr val="tx1"/>
                </a:solidFill>
                <a:latin typeface="Times" pitchFamily="-65" charset="0"/>
                <a:ea typeface="MS PGothic" pitchFamily="34" charset="-128"/>
              </a:defRPr>
            </a:lvl8pPr>
            <a:lvl9pPr marL="3886200" indent="-228600" eaLnBrk="0" fontAlgn="base" hangingPunct="0">
              <a:spcBef>
                <a:spcPct val="0"/>
              </a:spcBef>
              <a:spcAft>
                <a:spcPct val="0"/>
              </a:spcAft>
              <a:defRPr sz="2100">
                <a:solidFill>
                  <a:schemeClr val="tx1"/>
                </a:solidFill>
                <a:latin typeface="Times" pitchFamily="-65" charset="0"/>
                <a:ea typeface="MS PGothic" pitchFamily="34" charset="-128"/>
              </a:defRPr>
            </a:lvl9pPr>
          </a:lstStyle>
          <a:p>
            <a:pPr eaLnBrk="0" hangingPunct="0">
              <a:defRPr/>
            </a:pPr>
            <a:endParaRPr lang="en-US" altLang="en-US" sz="2800"/>
          </a:p>
        </p:txBody>
      </p:sp>
      <p:sp>
        <p:nvSpPr>
          <p:cNvPr id="1027" name="Rectangle 16"/>
          <p:cNvSpPr>
            <a:spLocks noChangeArrowheads="1"/>
          </p:cNvSpPr>
          <p:nvPr/>
        </p:nvSpPr>
        <p:spPr bwMode="auto">
          <a:xfrm rot="10800000" flipH="1" flipV="1">
            <a:off x="0" y="5945718"/>
            <a:ext cx="12192000" cy="61383"/>
          </a:xfrm>
          <a:prstGeom prst="rect">
            <a:avLst/>
          </a:prstGeom>
          <a:solidFill>
            <a:srgbClr val="FEBB12">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8836" tIns="54419" rIns="108836" bIns="54419" anchor="ctr"/>
          <a:lstStyle>
            <a:lvl1pPr>
              <a:defRPr sz="2100">
                <a:solidFill>
                  <a:schemeClr val="tx1"/>
                </a:solidFill>
                <a:latin typeface="Times" pitchFamily="-65" charset="0"/>
                <a:ea typeface="MS PGothic" pitchFamily="34" charset="-128"/>
              </a:defRPr>
            </a:lvl1pPr>
            <a:lvl2pPr marL="742950" indent="-285750">
              <a:defRPr sz="2100">
                <a:solidFill>
                  <a:schemeClr val="tx1"/>
                </a:solidFill>
                <a:latin typeface="Times" pitchFamily="-65" charset="0"/>
                <a:ea typeface="MS PGothic" pitchFamily="34" charset="-128"/>
              </a:defRPr>
            </a:lvl2pPr>
            <a:lvl3pPr marL="1143000" indent="-228600">
              <a:defRPr sz="2100">
                <a:solidFill>
                  <a:schemeClr val="tx1"/>
                </a:solidFill>
                <a:latin typeface="Times" pitchFamily="-65" charset="0"/>
                <a:ea typeface="MS PGothic" pitchFamily="34" charset="-128"/>
              </a:defRPr>
            </a:lvl3pPr>
            <a:lvl4pPr marL="1600200" indent="-228600">
              <a:defRPr sz="2100">
                <a:solidFill>
                  <a:schemeClr val="tx1"/>
                </a:solidFill>
                <a:latin typeface="Times" pitchFamily="-65" charset="0"/>
                <a:ea typeface="MS PGothic" pitchFamily="34" charset="-128"/>
              </a:defRPr>
            </a:lvl4pPr>
            <a:lvl5pPr marL="2057400" indent="-228600">
              <a:defRPr sz="2100">
                <a:solidFill>
                  <a:schemeClr val="tx1"/>
                </a:solidFill>
                <a:latin typeface="Times" pitchFamily="-65" charset="0"/>
                <a:ea typeface="MS PGothic" pitchFamily="34" charset="-128"/>
              </a:defRPr>
            </a:lvl5pPr>
            <a:lvl6pPr marL="2514600" indent="-228600" eaLnBrk="0" fontAlgn="base" hangingPunct="0">
              <a:spcBef>
                <a:spcPct val="0"/>
              </a:spcBef>
              <a:spcAft>
                <a:spcPct val="0"/>
              </a:spcAft>
              <a:defRPr sz="2100">
                <a:solidFill>
                  <a:schemeClr val="tx1"/>
                </a:solidFill>
                <a:latin typeface="Times" pitchFamily="-65" charset="0"/>
                <a:ea typeface="MS PGothic" pitchFamily="34" charset="-128"/>
              </a:defRPr>
            </a:lvl6pPr>
            <a:lvl7pPr marL="2971800" indent="-228600" eaLnBrk="0" fontAlgn="base" hangingPunct="0">
              <a:spcBef>
                <a:spcPct val="0"/>
              </a:spcBef>
              <a:spcAft>
                <a:spcPct val="0"/>
              </a:spcAft>
              <a:defRPr sz="2100">
                <a:solidFill>
                  <a:schemeClr val="tx1"/>
                </a:solidFill>
                <a:latin typeface="Times" pitchFamily="-65" charset="0"/>
                <a:ea typeface="MS PGothic" pitchFamily="34" charset="-128"/>
              </a:defRPr>
            </a:lvl7pPr>
            <a:lvl8pPr marL="3429000" indent="-228600" eaLnBrk="0" fontAlgn="base" hangingPunct="0">
              <a:spcBef>
                <a:spcPct val="0"/>
              </a:spcBef>
              <a:spcAft>
                <a:spcPct val="0"/>
              </a:spcAft>
              <a:defRPr sz="2100">
                <a:solidFill>
                  <a:schemeClr val="tx1"/>
                </a:solidFill>
                <a:latin typeface="Times" pitchFamily="-65" charset="0"/>
                <a:ea typeface="MS PGothic" pitchFamily="34" charset="-128"/>
              </a:defRPr>
            </a:lvl8pPr>
            <a:lvl9pPr marL="3886200" indent="-228600" eaLnBrk="0" fontAlgn="base" hangingPunct="0">
              <a:spcBef>
                <a:spcPct val="0"/>
              </a:spcBef>
              <a:spcAft>
                <a:spcPct val="0"/>
              </a:spcAft>
              <a:defRPr sz="2100">
                <a:solidFill>
                  <a:schemeClr val="tx1"/>
                </a:solidFill>
                <a:latin typeface="Times" pitchFamily="-65" charset="0"/>
                <a:ea typeface="MS PGothic" pitchFamily="34" charset="-128"/>
              </a:defRPr>
            </a:lvl9pPr>
          </a:lstStyle>
          <a:p>
            <a:pPr eaLnBrk="0" hangingPunct="0">
              <a:defRPr/>
            </a:pPr>
            <a:endParaRPr lang="en-US" altLang="en-US" sz="2800"/>
          </a:p>
        </p:txBody>
      </p:sp>
      <p:sp>
        <p:nvSpPr>
          <p:cNvPr id="1028" name="Rectangle 16"/>
          <p:cNvSpPr>
            <a:spLocks noChangeArrowheads="1"/>
          </p:cNvSpPr>
          <p:nvPr/>
        </p:nvSpPr>
        <p:spPr bwMode="auto">
          <a:xfrm rot="10800000" flipH="1" flipV="1">
            <a:off x="0" y="6112933"/>
            <a:ext cx="12192000" cy="745067"/>
          </a:xfrm>
          <a:prstGeom prst="rect">
            <a:avLst/>
          </a:prstGeom>
          <a:solidFill>
            <a:srgbClr val="FEBB1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8836" tIns="54419" rIns="108836" bIns="54419" anchor="ctr"/>
          <a:lstStyle>
            <a:lvl1pPr>
              <a:defRPr sz="2100">
                <a:solidFill>
                  <a:schemeClr val="tx1"/>
                </a:solidFill>
                <a:latin typeface="Times" pitchFamily="-65" charset="0"/>
                <a:ea typeface="MS PGothic" pitchFamily="34" charset="-128"/>
              </a:defRPr>
            </a:lvl1pPr>
            <a:lvl2pPr marL="742950" indent="-285750">
              <a:defRPr sz="2100">
                <a:solidFill>
                  <a:schemeClr val="tx1"/>
                </a:solidFill>
                <a:latin typeface="Times" pitchFamily="-65" charset="0"/>
                <a:ea typeface="MS PGothic" pitchFamily="34" charset="-128"/>
              </a:defRPr>
            </a:lvl2pPr>
            <a:lvl3pPr marL="1143000" indent="-228600">
              <a:defRPr sz="2100">
                <a:solidFill>
                  <a:schemeClr val="tx1"/>
                </a:solidFill>
                <a:latin typeface="Times" pitchFamily="-65" charset="0"/>
                <a:ea typeface="MS PGothic" pitchFamily="34" charset="-128"/>
              </a:defRPr>
            </a:lvl3pPr>
            <a:lvl4pPr marL="1600200" indent="-228600">
              <a:defRPr sz="2100">
                <a:solidFill>
                  <a:schemeClr val="tx1"/>
                </a:solidFill>
                <a:latin typeface="Times" pitchFamily="-65" charset="0"/>
                <a:ea typeface="MS PGothic" pitchFamily="34" charset="-128"/>
              </a:defRPr>
            </a:lvl4pPr>
            <a:lvl5pPr marL="2057400" indent="-228600">
              <a:defRPr sz="2100">
                <a:solidFill>
                  <a:schemeClr val="tx1"/>
                </a:solidFill>
                <a:latin typeface="Times" pitchFamily="-65" charset="0"/>
                <a:ea typeface="MS PGothic" pitchFamily="34" charset="-128"/>
              </a:defRPr>
            </a:lvl5pPr>
            <a:lvl6pPr marL="2514600" indent="-228600" eaLnBrk="0" fontAlgn="base" hangingPunct="0">
              <a:spcBef>
                <a:spcPct val="0"/>
              </a:spcBef>
              <a:spcAft>
                <a:spcPct val="0"/>
              </a:spcAft>
              <a:defRPr sz="2100">
                <a:solidFill>
                  <a:schemeClr val="tx1"/>
                </a:solidFill>
                <a:latin typeface="Times" pitchFamily="-65" charset="0"/>
                <a:ea typeface="MS PGothic" pitchFamily="34" charset="-128"/>
              </a:defRPr>
            </a:lvl6pPr>
            <a:lvl7pPr marL="2971800" indent="-228600" eaLnBrk="0" fontAlgn="base" hangingPunct="0">
              <a:spcBef>
                <a:spcPct val="0"/>
              </a:spcBef>
              <a:spcAft>
                <a:spcPct val="0"/>
              </a:spcAft>
              <a:defRPr sz="2100">
                <a:solidFill>
                  <a:schemeClr val="tx1"/>
                </a:solidFill>
                <a:latin typeface="Times" pitchFamily="-65" charset="0"/>
                <a:ea typeface="MS PGothic" pitchFamily="34" charset="-128"/>
              </a:defRPr>
            </a:lvl7pPr>
            <a:lvl8pPr marL="3429000" indent="-228600" eaLnBrk="0" fontAlgn="base" hangingPunct="0">
              <a:spcBef>
                <a:spcPct val="0"/>
              </a:spcBef>
              <a:spcAft>
                <a:spcPct val="0"/>
              </a:spcAft>
              <a:defRPr sz="2100">
                <a:solidFill>
                  <a:schemeClr val="tx1"/>
                </a:solidFill>
                <a:latin typeface="Times" pitchFamily="-65" charset="0"/>
                <a:ea typeface="MS PGothic" pitchFamily="34" charset="-128"/>
              </a:defRPr>
            </a:lvl8pPr>
            <a:lvl9pPr marL="3886200" indent="-228600" eaLnBrk="0" fontAlgn="base" hangingPunct="0">
              <a:spcBef>
                <a:spcPct val="0"/>
              </a:spcBef>
              <a:spcAft>
                <a:spcPct val="0"/>
              </a:spcAft>
              <a:defRPr sz="2100">
                <a:solidFill>
                  <a:schemeClr val="tx1"/>
                </a:solidFill>
                <a:latin typeface="Times" pitchFamily="-65" charset="0"/>
                <a:ea typeface="MS PGothic" pitchFamily="34" charset="-128"/>
              </a:defRPr>
            </a:lvl9pPr>
          </a:lstStyle>
          <a:p>
            <a:pPr eaLnBrk="0" hangingPunct="0">
              <a:defRPr/>
            </a:pPr>
            <a:endParaRPr lang="en-US" altLang="en-US" sz="2800"/>
          </a:p>
        </p:txBody>
      </p:sp>
      <p:sp>
        <p:nvSpPr>
          <p:cNvPr id="2"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81627" tIns="40814" rIns="81627" bIns="40814" numCol="1" anchor="ctr" anchorCtr="0" compatLnSpc="1">
            <a:prstTxWarp prst="textNoShape">
              <a:avLst/>
            </a:prstTxWarp>
          </a:bodyPr>
          <a:lstStyle/>
          <a:p>
            <a:pPr lvl="0"/>
            <a:r>
              <a:rPr lang="en-US"/>
              <a:t>Click to edit Master title style</a:t>
            </a:r>
          </a:p>
        </p:txBody>
      </p:sp>
      <p:sp>
        <p:nvSpPr>
          <p:cNvPr id="3" name="Rectangle 3"/>
          <p:cNvSpPr>
            <a:spLocks noGrp="1" noChangeArrowheads="1"/>
          </p:cNvSpPr>
          <p:nvPr>
            <p:ph type="body" idx="1"/>
          </p:nvPr>
        </p:nvSpPr>
        <p:spPr bwMode="auto">
          <a:xfrm>
            <a:off x="914400" y="1828801"/>
            <a:ext cx="10363200" cy="3934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81627" tIns="40814" rIns="81627" bIns="408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2" name="Rectangle 18"/>
          <p:cNvSpPr>
            <a:spLocks noGrp="1" noChangeArrowheads="1"/>
          </p:cNvSpPr>
          <p:nvPr>
            <p:ph type="sldNum" sz="quarter" idx="4"/>
          </p:nvPr>
        </p:nvSpPr>
        <p:spPr bwMode="auto">
          <a:xfrm>
            <a:off x="11338984" y="5308600"/>
            <a:ext cx="421216"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b" anchorCtr="0" compatLnSpc="1">
            <a:prstTxWarp prst="textNoShape">
              <a:avLst/>
            </a:prstTxWarp>
          </a:bodyPr>
          <a:lstStyle>
            <a:lvl1pPr algn="r" eaLnBrk="0" hangingPunct="0">
              <a:defRPr sz="1200">
                <a:latin typeface="Arial Narrow" pitchFamily="34" charset="0"/>
                <a:cs typeface="+mn-cs"/>
              </a:defRPr>
            </a:lvl1pPr>
          </a:lstStyle>
          <a:p>
            <a:pPr>
              <a:defRPr/>
            </a:pPr>
            <a:fld id="{0FB10C6E-BB93-4F21-9F04-B3411262E8C3}" type="slidenum">
              <a:rPr lang="en-US" altLang="en-US"/>
              <a:pPr>
                <a:defRPr/>
              </a:pPr>
              <a:t>‹#›</a:t>
            </a:fld>
            <a:endParaRPr lang="en-US" altLang="en-US"/>
          </a:p>
        </p:txBody>
      </p:sp>
      <p:sp>
        <p:nvSpPr>
          <p:cNvPr id="8" name="Text Box 11"/>
          <p:cNvSpPr txBox="1">
            <a:spLocks noChangeArrowheads="1"/>
          </p:cNvSpPr>
          <p:nvPr/>
        </p:nvSpPr>
        <p:spPr bwMode="auto">
          <a:xfrm>
            <a:off x="912285" y="6447367"/>
            <a:ext cx="2728383"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eaLnBrk="0" hangingPunct="0">
              <a:defRPr/>
            </a:pPr>
            <a:r>
              <a:rPr lang="en-US" sz="800">
                <a:latin typeface="Arial Narrow" charset="0"/>
                <a:ea typeface="ＭＳ Ｐゴシック" charset="0"/>
              </a:rPr>
              <a:t>CATERPILLAR CONFIDENTIAL GREEN</a:t>
            </a:r>
          </a:p>
        </p:txBody>
      </p:sp>
      <p:pic>
        <p:nvPicPr>
          <p:cNvPr id="1033" name="Picture 15" descr="100A.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9393767" y="6278033"/>
            <a:ext cx="1928284" cy="414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SIPCMContentMarking" descr="{&quot;HashCode&quot;:-211566725,&quot;Placement&quot;:&quot;Footer&quot;,&quot;Top&quot;:519.343,&quot;Left&quot;:0.0,&quot;SlideWidth&quot;:960,&quot;SlideHeight&quot;:540}">
            <a:extLst>
              <a:ext uri="{FF2B5EF4-FFF2-40B4-BE49-F238E27FC236}">
                <a16:creationId xmlns:a16="http://schemas.microsoft.com/office/drawing/2014/main" id="{45086105-4437-9F0F-44E2-11F24DD4014A}"/>
              </a:ext>
            </a:extLst>
          </p:cNvPr>
          <p:cNvSpPr txBox="1"/>
          <p:nvPr userDrawn="1"/>
        </p:nvSpPr>
        <p:spPr>
          <a:xfrm>
            <a:off x="0" y="6595656"/>
            <a:ext cx="1882255" cy="262344"/>
          </a:xfrm>
          <a:prstGeom prst="rect">
            <a:avLst/>
          </a:prstGeom>
          <a:noFill/>
        </p:spPr>
        <p:txBody>
          <a:bodyPr vert="horz" wrap="square" lIns="0" tIns="0" rIns="0" bIns="0" rtlCol="0" anchor="ctr" anchorCtr="1">
            <a:spAutoFit/>
          </a:bodyPr>
          <a:lstStyle/>
          <a:p>
            <a:pPr algn="l">
              <a:spcBef>
                <a:spcPts val="0"/>
              </a:spcBef>
              <a:spcAft>
                <a:spcPts val="0"/>
              </a:spcAft>
            </a:pPr>
            <a:r>
              <a:rPr lang="en-SG" sz="1000">
                <a:solidFill>
                  <a:srgbClr val="737373"/>
                </a:solidFill>
                <a:latin typeface="Calibri" panose="020F0502020204030204" pitchFamily="34" charset="0"/>
              </a:rPr>
              <a:t>Caterpillar: Confidential Green</a:t>
            </a:r>
          </a:p>
        </p:txBody>
      </p:sp>
    </p:spTree>
    <p:extLst>
      <p:ext uri="{BB962C8B-B14F-4D97-AF65-F5344CB8AC3E}">
        <p14:creationId xmlns:p14="http://schemas.microsoft.com/office/powerpoint/2010/main" val="3534681846"/>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Lst>
  <p:hf hdr="0" ftr="0" dt="0"/>
  <p:txStyles>
    <p:titleStyle>
      <a:lvl1pPr algn="l" rtl="0" eaLnBrk="1" fontAlgn="base" hangingPunct="1">
        <a:spcBef>
          <a:spcPct val="0"/>
        </a:spcBef>
        <a:spcAft>
          <a:spcPct val="0"/>
        </a:spcAft>
        <a:defRPr sz="4267" b="1">
          <a:solidFill>
            <a:schemeClr val="tx2"/>
          </a:solidFill>
          <a:latin typeface="+mj-lt"/>
          <a:ea typeface="MS PGothic" pitchFamily="34" charset="-128"/>
          <a:cs typeface="ＭＳ Ｐゴシック" charset="0"/>
        </a:defRPr>
      </a:lvl1pPr>
      <a:lvl2pPr algn="l" rtl="0" eaLnBrk="1" fontAlgn="base" hangingPunct="1">
        <a:spcBef>
          <a:spcPct val="0"/>
        </a:spcBef>
        <a:spcAft>
          <a:spcPct val="0"/>
        </a:spcAft>
        <a:defRPr sz="4267" b="1">
          <a:solidFill>
            <a:schemeClr val="tx2"/>
          </a:solidFill>
          <a:latin typeface="Arial Narrow" charset="0"/>
          <a:ea typeface="MS PGothic" pitchFamily="34" charset="-128"/>
          <a:cs typeface="ＭＳ Ｐゴシック" charset="0"/>
        </a:defRPr>
      </a:lvl2pPr>
      <a:lvl3pPr algn="l" rtl="0" eaLnBrk="1" fontAlgn="base" hangingPunct="1">
        <a:spcBef>
          <a:spcPct val="0"/>
        </a:spcBef>
        <a:spcAft>
          <a:spcPct val="0"/>
        </a:spcAft>
        <a:defRPr sz="4267" b="1">
          <a:solidFill>
            <a:schemeClr val="tx2"/>
          </a:solidFill>
          <a:latin typeface="Arial Narrow" charset="0"/>
          <a:ea typeface="MS PGothic" pitchFamily="34" charset="-128"/>
          <a:cs typeface="ＭＳ Ｐゴシック" charset="0"/>
        </a:defRPr>
      </a:lvl3pPr>
      <a:lvl4pPr algn="l" rtl="0" eaLnBrk="1" fontAlgn="base" hangingPunct="1">
        <a:spcBef>
          <a:spcPct val="0"/>
        </a:spcBef>
        <a:spcAft>
          <a:spcPct val="0"/>
        </a:spcAft>
        <a:defRPr sz="4267" b="1">
          <a:solidFill>
            <a:schemeClr val="tx2"/>
          </a:solidFill>
          <a:latin typeface="Arial Narrow" charset="0"/>
          <a:ea typeface="MS PGothic" pitchFamily="34" charset="-128"/>
          <a:cs typeface="ＭＳ Ｐゴシック" charset="0"/>
        </a:defRPr>
      </a:lvl4pPr>
      <a:lvl5pPr algn="l" rtl="0" eaLnBrk="1" fontAlgn="base" hangingPunct="1">
        <a:spcBef>
          <a:spcPct val="0"/>
        </a:spcBef>
        <a:spcAft>
          <a:spcPct val="0"/>
        </a:spcAft>
        <a:defRPr sz="4267" b="1">
          <a:solidFill>
            <a:schemeClr val="tx2"/>
          </a:solidFill>
          <a:latin typeface="Arial Narrow" charset="0"/>
          <a:ea typeface="MS PGothic" pitchFamily="34" charset="-128"/>
          <a:cs typeface="ＭＳ Ｐゴシック" charset="0"/>
        </a:defRPr>
      </a:lvl5pPr>
      <a:lvl6pPr marL="544169" algn="l" rtl="0" eaLnBrk="1" fontAlgn="base" hangingPunct="1">
        <a:spcBef>
          <a:spcPct val="0"/>
        </a:spcBef>
        <a:spcAft>
          <a:spcPct val="0"/>
        </a:spcAft>
        <a:defRPr sz="4267" b="1">
          <a:solidFill>
            <a:schemeClr val="tx2"/>
          </a:solidFill>
          <a:latin typeface="Arial Narrow" charset="0"/>
          <a:ea typeface="ＭＳ Ｐゴシック" charset="0"/>
        </a:defRPr>
      </a:lvl6pPr>
      <a:lvl7pPr marL="1088337" algn="l" rtl="0" eaLnBrk="1" fontAlgn="base" hangingPunct="1">
        <a:spcBef>
          <a:spcPct val="0"/>
        </a:spcBef>
        <a:spcAft>
          <a:spcPct val="0"/>
        </a:spcAft>
        <a:defRPr sz="4267" b="1">
          <a:solidFill>
            <a:schemeClr val="tx2"/>
          </a:solidFill>
          <a:latin typeface="Arial Narrow" charset="0"/>
          <a:ea typeface="ＭＳ Ｐゴシック" charset="0"/>
        </a:defRPr>
      </a:lvl7pPr>
      <a:lvl8pPr marL="1632506" algn="l" rtl="0" eaLnBrk="1" fontAlgn="base" hangingPunct="1">
        <a:spcBef>
          <a:spcPct val="0"/>
        </a:spcBef>
        <a:spcAft>
          <a:spcPct val="0"/>
        </a:spcAft>
        <a:defRPr sz="4267" b="1">
          <a:solidFill>
            <a:schemeClr val="tx2"/>
          </a:solidFill>
          <a:latin typeface="Arial Narrow" charset="0"/>
          <a:ea typeface="ＭＳ Ｐゴシック" charset="0"/>
        </a:defRPr>
      </a:lvl8pPr>
      <a:lvl9pPr marL="2176675" algn="l" rtl="0" eaLnBrk="1" fontAlgn="base" hangingPunct="1">
        <a:spcBef>
          <a:spcPct val="0"/>
        </a:spcBef>
        <a:spcAft>
          <a:spcPct val="0"/>
        </a:spcAft>
        <a:defRPr sz="4267" b="1">
          <a:solidFill>
            <a:schemeClr val="tx2"/>
          </a:solidFill>
          <a:latin typeface="Arial Narrow" charset="0"/>
          <a:ea typeface="ＭＳ Ｐゴシック" charset="0"/>
        </a:defRPr>
      </a:lvl9pPr>
    </p:titleStyle>
    <p:bodyStyle>
      <a:lvl1pPr marL="406390" indent="-406390" algn="l" rtl="0" eaLnBrk="1" fontAlgn="base" hangingPunct="1">
        <a:spcBef>
          <a:spcPct val="20000"/>
        </a:spcBef>
        <a:spcAft>
          <a:spcPct val="0"/>
        </a:spcAft>
        <a:buChar char="•"/>
        <a:defRPr sz="3867">
          <a:solidFill>
            <a:schemeClr val="tx1"/>
          </a:solidFill>
          <a:latin typeface="+mn-lt"/>
          <a:ea typeface="MS PGothic" pitchFamily="34" charset="-128"/>
          <a:cs typeface="ＭＳ Ｐゴシック" charset="0"/>
        </a:defRPr>
      </a:lvl1pPr>
      <a:lvl2pPr marL="882629" indent="-338658" algn="l" rtl="0" eaLnBrk="1" fontAlgn="base" hangingPunct="1">
        <a:spcBef>
          <a:spcPct val="20000"/>
        </a:spcBef>
        <a:spcAft>
          <a:spcPct val="0"/>
        </a:spcAft>
        <a:buChar char="–"/>
        <a:defRPr sz="3333">
          <a:solidFill>
            <a:schemeClr val="tx1"/>
          </a:solidFill>
          <a:latin typeface="+mn-lt"/>
          <a:ea typeface="MS PGothic" pitchFamily="34" charset="-128"/>
        </a:defRPr>
      </a:lvl2pPr>
      <a:lvl3pPr marL="1358866" indent="-270927" algn="l" rtl="0" eaLnBrk="1" fontAlgn="base" hangingPunct="1">
        <a:spcBef>
          <a:spcPct val="20000"/>
        </a:spcBef>
        <a:spcAft>
          <a:spcPct val="0"/>
        </a:spcAft>
        <a:buChar char="•"/>
        <a:defRPr sz="2800">
          <a:solidFill>
            <a:schemeClr val="tx1"/>
          </a:solidFill>
          <a:latin typeface="+mn-lt"/>
          <a:ea typeface="MS PGothic" pitchFamily="34" charset="-128"/>
        </a:defRPr>
      </a:lvl3pPr>
      <a:lvl4pPr marL="1902836" indent="-270927" algn="l" rtl="0" eaLnBrk="1" fontAlgn="base" hangingPunct="1">
        <a:spcBef>
          <a:spcPct val="20000"/>
        </a:spcBef>
        <a:spcAft>
          <a:spcPct val="0"/>
        </a:spcAft>
        <a:buChar char="–"/>
        <a:defRPr>
          <a:solidFill>
            <a:schemeClr val="tx1"/>
          </a:solidFill>
          <a:latin typeface="+mn-lt"/>
          <a:ea typeface="MS PGothic" pitchFamily="34" charset="-128"/>
        </a:defRPr>
      </a:lvl4pPr>
      <a:lvl5pPr marL="2446805" indent="-270927" algn="l" rtl="0" eaLnBrk="1" fontAlgn="base" hangingPunct="1">
        <a:spcBef>
          <a:spcPct val="20000"/>
        </a:spcBef>
        <a:spcAft>
          <a:spcPct val="0"/>
        </a:spcAft>
        <a:buChar char="»"/>
        <a:defRPr>
          <a:solidFill>
            <a:schemeClr val="tx1"/>
          </a:solidFill>
          <a:latin typeface="+mn-lt"/>
          <a:ea typeface="MS PGothic" pitchFamily="34" charset="-128"/>
        </a:defRPr>
      </a:lvl5pPr>
      <a:lvl6pPr marL="2992928" indent="-272084" algn="l" rtl="0" eaLnBrk="1" fontAlgn="base" hangingPunct="1">
        <a:spcBef>
          <a:spcPct val="20000"/>
        </a:spcBef>
        <a:spcAft>
          <a:spcPct val="0"/>
        </a:spcAft>
        <a:buChar char="»"/>
        <a:defRPr sz="2400">
          <a:solidFill>
            <a:schemeClr val="tx1"/>
          </a:solidFill>
          <a:latin typeface="+mn-lt"/>
          <a:ea typeface="+mn-ea"/>
        </a:defRPr>
      </a:lvl6pPr>
      <a:lvl7pPr marL="3537097" indent="-272084" algn="l" rtl="0" eaLnBrk="1" fontAlgn="base" hangingPunct="1">
        <a:spcBef>
          <a:spcPct val="20000"/>
        </a:spcBef>
        <a:spcAft>
          <a:spcPct val="0"/>
        </a:spcAft>
        <a:buChar char="»"/>
        <a:defRPr sz="2400">
          <a:solidFill>
            <a:schemeClr val="tx1"/>
          </a:solidFill>
          <a:latin typeface="+mn-lt"/>
          <a:ea typeface="+mn-ea"/>
        </a:defRPr>
      </a:lvl7pPr>
      <a:lvl8pPr marL="4081266" indent="-272084" algn="l" rtl="0" eaLnBrk="1" fontAlgn="base" hangingPunct="1">
        <a:spcBef>
          <a:spcPct val="20000"/>
        </a:spcBef>
        <a:spcAft>
          <a:spcPct val="0"/>
        </a:spcAft>
        <a:buChar char="»"/>
        <a:defRPr sz="2400">
          <a:solidFill>
            <a:schemeClr val="tx1"/>
          </a:solidFill>
          <a:latin typeface="+mn-lt"/>
          <a:ea typeface="+mn-ea"/>
        </a:defRPr>
      </a:lvl8pPr>
      <a:lvl9pPr marL="4625434" indent="-272084" algn="l" rtl="0" eaLnBrk="1" fontAlgn="base" hangingPunct="1">
        <a:spcBef>
          <a:spcPct val="20000"/>
        </a:spcBef>
        <a:spcAft>
          <a:spcPct val="0"/>
        </a:spcAft>
        <a:buChar char="»"/>
        <a:defRPr sz="2400">
          <a:solidFill>
            <a:schemeClr val="tx1"/>
          </a:solidFill>
          <a:latin typeface="+mn-lt"/>
          <a:ea typeface="+mn-ea"/>
        </a:defRPr>
      </a:lvl9pPr>
    </p:bodyStyle>
    <p:otherStyle>
      <a:defPPr>
        <a:defRPr lang="en-US"/>
      </a:defPPr>
      <a:lvl1pPr marL="0" algn="l" defTabSz="544169" rtl="0" eaLnBrk="1" latinLnBrk="0" hangingPunct="1">
        <a:defRPr sz="2133" kern="1200">
          <a:solidFill>
            <a:schemeClr val="tx1"/>
          </a:solidFill>
          <a:latin typeface="+mn-lt"/>
          <a:ea typeface="+mn-ea"/>
          <a:cs typeface="+mn-cs"/>
        </a:defRPr>
      </a:lvl1pPr>
      <a:lvl2pPr marL="544169" algn="l" defTabSz="544169" rtl="0" eaLnBrk="1" latinLnBrk="0" hangingPunct="1">
        <a:defRPr sz="2133" kern="1200">
          <a:solidFill>
            <a:schemeClr val="tx1"/>
          </a:solidFill>
          <a:latin typeface="+mn-lt"/>
          <a:ea typeface="+mn-ea"/>
          <a:cs typeface="+mn-cs"/>
        </a:defRPr>
      </a:lvl2pPr>
      <a:lvl3pPr marL="1088337" algn="l" defTabSz="544169" rtl="0" eaLnBrk="1" latinLnBrk="0" hangingPunct="1">
        <a:defRPr sz="2133" kern="1200">
          <a:solidFill>
            <a:schemeClr val="tx1"/>
          </a:solidFill>
          <a:latin typeface="+mn-lt"/>
          <a:ea typeface="+mn-ea"/>
          <a:cs typeface="+mn-cs"/>
        </a:defRPr>
      </a:lvl3pPr>
      <a:lvl4pPr marL="1632506" algn="l" defTabSz="544169" rtl="0" eaLnBrk="1" latinLnBrk="0" hangingPunct="1">
        <a:defRPr sz="2133" kern="1200">
          <a:solidFill>
            <a:schemeClr val="tx1"/>
          </a:solidFill>
          <a:latin typeface="+mn-lt"/>
          <a:ea typeface="+mn-ea"/>
          <a:cs typeface="+mn-cs"/>
        </a:defRPr>
      </a:lvl4pPr>
      <a:lvl5pPr marL="2176675" algn="l" defTabSz="544169" rtl="0" eaLnBrk="1" latinLnBrk="0" hangingPunct="1">
        <a:defRPr sz="2133" kern="1200">
          <a:solidFill>
            <a:schemeClr val="tx1"/>
          </a:solidFill>
          <a:latin typeface="+mn-lt"/>
          <a:ea typeface="+mn-ea"/>
          <a:cs typeface="+mn-cs"/>
        </a:defRPr>
      </a:lvl5pPr>
      <a:lvl6pPr marL="2720844" algn="l" defTabSz="544169" rtl="0" eaLnBrk="1" latinLnBrk="0" hangingPunct="1">
        <a:defRPr sz="2133" kern="1200">
          <a:solidFill>
            <a:schemeClr val="tx1"/>
          </a:solidFill>
          <a:latin typeface="+mn-lt"/>
          <a:ea typeface="+mn-ea"/>
          <a:cs typeface="+mn-cs"/>
        </a:defRPr>
      </a:lvl6pPr>
      <a:lvl7pPr marL="3265013" algn="l" defTabSz="544169" rtl="0" eaLnBrk="1" latinLnBrk="0" hangingPunct="1">
        <a:defRPr sz="2133" kern="1200">
          <a:solidFill>
            <a:schemeClr val="tx1"/>
          </a:solidFill>
          <a:latin typeface="+mn-lt"/>
          <a:ea typeface="+mn-ea"/>
          <a:cs typeface="+mn-cs"/>
        </a:defRPr>
      </a:lvl7pPr>
      <a:lvl8pPr marL="3809181" algn="l" defTabSz="544169" rtl="0" eaLnBrk="1" latinLnBrk="0" hangingPunct="1">
        <a:defRPr sz="2133" kern="1200">
          <a:solidFill>
            <a:schemeClr val="tx1"/>
          </a:solidFill>
          <a:latin typeface="+mn-lt"/>
          <a:ea typeface="+mn-ea"/>
          <a:cs typeface="+mn-cs"/>
        </a:defRPr>
      </a:lvl8pPr>
      <a:lvl9pPr marL="4353350" algn="l" defTabSz="544169" rtl="0" eaLnBrk="1" latinLnBrk="0" hangingPunct="1">
        <a:defRPr sz="21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6EE205-2D48-FA49-901D-320244B5C8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9E16E4-A6DD-4C42-A2C5-7A94AAEBBB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5C581AD-3D2B-D342-94BC-F07ACE955A96}"/>
              </a:ext>
            </a:extLst>
          </p:cNvPr>
          <p:cNvSpPr>
            <a:spLocks noGrp="1"/>
          </p:cNvSpPr>
          <p:nvPr>
            <p:ph type="sldNum" sz="quarter" idx="4"/>
          </p:nvPr>
        </p:nvSpPr>
        <p:spPr>
          <a:xfrm>
            <a:off x="11222182" y="6325870"/>
            <a:ext cx="710738" cy="365125"/>
          </a:xfrm>
          <a:prstGeom prst="rect">
            <a:avLst/>
          </a:prstGeom>
        </p:spPr>
        <p:txBody>
          <a:bodyPr vert="horz" lIns="91440" tIns="45720" rIns="91440" bIns="45720" rtlCol="0" anchor="ctr"/>
          <a:lstStyle>
            <a:lvl1pPr algn="r">
              <a:defRPr sz="1000" b="0" i="0">
                <a:solidFill>
                  <a:schemeClr val="tx1"/>
                </a:solidFill>
                <a:latin typeface="Arial Narrow" panose="020B0604020202020204" pitchFamily="34" charset="0"/>
                <a:cs typeface="Arial Narrow" panose="020B0604020202020204" pitchFamily="34" charset="0"/>
              </a:defRPr>
            </a:lvl1pPr>
          </a:lstStyle>
          <a:p>
            <a:endParaRPr lang="en-US"/>
          </a:p>
        </p:txBody>
      </p:sp>
      <p:sp>
        <p:nvSpPr>
          <p:cNvPr id="4" name="MSIPCMContentMarking" descr="{&quot;HashCode&quot;:-211566725,&quot;Placement&quot;:&quot;Footer&quot;,&quot;Top&quot;:519.343,&quot;Left&quot;:0.0,&quot;SlideWidth&quot;:960,&quot;SlideHeight&quot;:540}">
            <a:extLst>
              <a:ext uri="{FF2B5EF4-FFF2-40B4-BE49-F238E27FC236}">
                <a16:creationId xmlns:a16="http://schemas.microsoft.com/office/drawing/2014/main" id="{DBC591C8-36BB-3EE9-1DF4-05E45672476D}"/>
              </a:ext>
            </a:extLst>
          </p:cNvPr>
          <p:cNvSpPr txBox="1"/>
          <p:nvPr userDrawn="1"/>
        </p:nvSpPr>
        <p:spPr>
          <a:xfrm>
            <a:off x="0" y="6595656"/>
            <a:ext cx="1882255" cy="262344"/>
          </a:xfrm>
          <a:prstGeom prst="rect">
            <a:avLst/>
          </a:prstGeom>
          <a:noFill/>
        </p:spPr>
        <p:txBody>
          <a:bodyPr vert="horz" wrap="square" lIns="0" tIns="0" rIns="0" bIns="0" rtlCol="0" anchor="ctr" anchorCtr="1">
            <a:spAutoFit/>
          </a:bodyPr>
          <a:lstStyle/>
          <a:p>
            <a:pPr algn="l">
              <a:spcBef>
                <a:spcPts val="0"/>
              </a:spcBef>
              <a:spcAft>
                <a:spcPts val="0"/>
              </a:spcAft>
            </a:pPr>
            <a:r>
              <a:rPr lang="en-SG" sz="1000">
                <a:solidFill>
                  <a:srgbClr val="737373"/>
                </a:solidFill>
                <a:latin typeface="Calibri" panose="020F0502020204030204" pitchFamily="34" charset="0"/>
              </a:rPr>
              <a:t>Caterpillar: Confidential Green</a:t>
            </a:r>
          </a:p>
        </p:txBody>
      </p:sp>
    </p:spTree>
    <p:extLst>
      <p:ext uri="{BB962C8B-B14F-4D97-AF65-F5344CB8AC3E}">
        <p14:creationId xmlns:p14="http://schemas.microsoft.com/office/powerpoint/2010/main" val="3455076693"/>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Lst>
  <p:txStyles>
    <p:titleStyle>
      <a:lvl1pPr algn="l" defTabSz="914400" rtl="0" eaLnBrk="1" latinLnBrk="0" hangingPunct="1">
        <a:lnSpc>
          <a:spcPct val="90000"/>
        </a:lnSpc>
        <a:spcBef>
          <a:spcPct val="0"/>
        </a:spcBef>
        <a:buNone/>
        <a:defRPr sz="4400" b="0" i="0" kern="1200">
          <a:solidFill>
            <a:schemeClr val="tx1"/>
          </a:solidFill>
          <a:latin typeface="Arial Narrow" panose="020B0604020202020204" pitchFamily="34" charset="0"/>
          <a:ea typeface="+mj-ea"/>
          <a:cs typeface="Arial Narrow"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Narrow" panose="020B0604020202020204" pitchFamily="34" charset="0"/>
          <a:ea typeface="+mn-ea"/>
          <a:cs typeface="Arial Narrow"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Narrow" panose="020B0604020202020204" pitchFamily="34" charset="0"/>
          <a:ea typeface="+mn-ea"/>
          <a:cs typeface="Arial Narrow"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Narrow" panose="020B0604020202020204" pitchFamily="34" charset="0"/>
          <a:ea typeface="+mn-ea"/>
          <a:cs typeface="Arial Narrow"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Narrow" panose="020B0604020202020204" pitchFamily="34" charset="0"/>
          <a:ea typeface="+mn-ea"/>
          <a:cs typeface="Arial Narrow"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Narrow" panose="020B0604020202020204" pitchFamily="34" charset="0"/>
          <a:ea typeface="+mn-ea"/>
          <a:cs typeface="Arial Narrow"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Shape, rectangle&#10;&#10;Description automatically generated">
            <a:extLst>
              <a:ext uri="{FF2B5EF4-FFF2-40B4-BE49-F238E27FC236}">
                <a16:creationId xmlns:a16="http://schemas.microsoft.com/office/drawing/2014/main" id="{376C1A80-DF43-3043-9C3B-D4739119D5C4}"/>
              </a:ext>
            </a:extLst>
          </p:cNvPr>
          <p:cNvPicPr>
            <a:picLocks noChangeAspect="1"/>
          </p:cNvPicPr>
          <p:nvPr userDrawn="1"/>
        </p:nvPicPr>
        <p:blipFill>
          <a:blip r:embed="rId10"/>
          <a:stretch>
            <a:fillRect/>
          </a:stretch>
        </p:blipFill>
        <p:spPr>
          <a:xfrm>
            <a:off x="0" y="0"/>
            <a:ext cx="12192000" cy="6858000"/>
          </a:xfrm>
          <a:prstGeom prst="rect">
            <a:avLst/>
          </a:prstGeom>
        </p:spPr>
      </p:pic>
      <p:sp>
        <p:nvSpPr>
          <p:cNvPr id="2" name="MSIPCMContentMarking" descr="{&quot;HashCode&quot;:-211566725,&quot;Placement&quot;:&quot;Footer&quot;,&quot;Top&quot;:519.343,&quot;Left&quot;:0.0,&quot;SlideWidth&quot;:960,&quot;SlideHeight&quot;:540}">
            <a:extLst>
              <a:ext uri="{FF2B5EF4-FFF2-40B4-BE49-F238E27FC236}">
                <a16:creationId xmlns:a16="http://schemas.microsoft.com/office/drawing/2014/main" id="{2D5CCC10-C5EA-BD1D-A4A9-8D9CE1CA23E7}"/>
              </a:ext>
            </a:extLst>
          </p:cNvPr>
          <p:cNvSpPr txBox="1"/>
          <p:nvPr userDrawn="1"/>
        </p:nvSpPr>
        <p:spPr>
          <a:xfrm>
            <a:off x="0" y="6595656"/>
            <a:ext cx="1882255" cy="262344"/>
          </a:xfrm>
          <a:prstGeom prst="rect">
            <a:avLst/>
          </a:prstGeom>
          <a:noFill/>
        </p:spPr>
        <p:txBody>
          <a:bodyPr vert="horz" wrap="square" lIns="0" tIns="0" rIns="0" bIns="0" rtlCol="0" anchor="ctr" anchorCtr="1">
            <a:spAutoFit/>
          </a:bodyPr>
          <a:lstStyle/>
          <a:p>
            <a:pPr algn="l">
              <a:spcBef>
                <a:spcPts val="0"/>
              </a:spcBef>
              <a:spcAft>
                <a:spcPts val="0"/>
              </a:spcAft>
            </a:pPr>
            <a:r>
              <a:rPr lang="en-SG" sz="1000">
                <a:solidFill>
                  <a:srgbClr val="737373"/>
                </a:solidFill>
                <a:latin typeface="Calibri" panose="020F0502020204030204" pitchFamily="34" charset="0"/>
              </a:rPr>
              <a:t>Caterpillar: Confidential Green</a:t>
            </a:r>
          </a:p>
        </p:txBody>
      </p:sp>
    </p:spTree>
    <p:extLst>
      <p:ext uri="{BB962C8B-B14F-4D97-AF65-F5344CB8AC3E}">
        <p14:creationId xmlns:p14="http://schemas.microsoft.com/office/powerpoint/2010/main" val="15830636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descr="CS_footer-01.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5650992"/>
            <a:ext cx="12188952" cy="1207008"/>
          </a:xfrm>
          <a:prstGeom prst="rect">
            <a:avLst/>
          </a:prstGeom>
        </p:spPr>
      </p:pic>
      <p:sp>
        <p:nvSpPr>
          <p:cNvPr id="2" name="Title Placeholder 1"/>
          <p:cNvSpPr>
            <a:spLocks noGrp="1"/>
          </p:cNvSpPr>
          <p:nvPr>
            <p:ph type="title"/>
          </p:nvPr>
        </p:nvSpPr>
        <p:spPr>
          <a:xfrm>
            <a:off x="838200" y="365125"/>
            <a:ext cx="10515600" cy="625475"/>
          </a:xfrm>
          <a:prstGeom prst="rect">
            <a:avLst/>
          </a:prstGeom>
        </p:spPr>
        <p:txBody>
          <a:bodyPr vert="horz" lIns="91440" tIns="45720" rIns="91440" bIns="45720" rtlCol="0" anchor="t" anchorCtr="0">
            <a:noAutofit/>
          </a:bodyPr>
          <a:lstStyle/>
          <a:p>
            <a:r>
              <a:rPr lang="en-US"/>
              <a:t>Click to edit Master title style</a:t>
            </a:r>
          </a:p>
        </p:txBody>
      </p:sp>
      <p:sp>
        <p:nvSpPr>
          <p:cNvPr id="3" name="Text Placeholder 2"/>
          <p:cNvSpPr>
            <a:spLocks noGrp="1"/>
          </p:cNvSpPr>
          <p:nvPr>
            <p:ph type="body" idx="1"/>
          </p:nvPr>
        </p:nvSpPr>
        <p:spPr>
          <a:xfrm>
            <a:off x="834648" y="1600201"/>
            <a:ext cx="10515600" cy="4199924"/>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601382" y="6356350"/>
            <a:ext cx="590618" cy="365125"/>
          </a:xfrm>
          <a:prstGeom prst="rect">
            <a:avLst/>
          </a:prstGeom>
        </p:spPr>
        <p:txBody>
          <a:bodyPr vert="horz" lIns="91440" tIns="45720" rIns="91440" bIns="45720" rtlCol="0" anchor="ctr"/>
          <a:lstStyle>
            <a:lvl1pPr algn="r">
              <a:defRPr sz="1200">
                <a:solidFill>
                  <a:schemeClr val="tx1">
                    <a:tint val="75000"/>
                  </a:schemeClr>
                </a:solidFill>
                <a:latin typeface="Arial Narrow" panose="020B0606020202030204" pitchFamily="34" charset="0"/>
              </a:defRPr>
            </a:lvl1pPr>
          </a:lstStyle>
          <a:p>
            <a:fld id="{49044EC2-7E5F-48B0-995B-703B2F80838A}" type="slidenum">
              <a:rPr lang="en-US" smtClean="0"/>
              <a:pPr/>
              <a:t>‹#›</a:t>
            </a:fld>
            <a:endParaRPr lang="en-US"/>
          </a:p>
        </p:txBody>
      </p:sp>
      <p:pic>
        <p:nvPicPr>
          <p:cNvPr id="15" name="Picture 27"/>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73219" y="6445250"/>
            <a:ext cx="1419225"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userDrawn="1"/>
        </p:nvSpPr>
        <p:spPr>
          <a:xfrm>
            <a:off x="9217538" y="5947690"/>
            <a:ext cx="1845377" cy="261610"/>
          </a:xfrm>
          <a:prstGeom prst="rect">
            <a:avLst/>
          </a:prstGeom>
          <a:noFill/>
        </p:spPr>
        <p:txBody>
          <a:bodyPr wrap="none" rtlCol="0">
            <a:spAutoFit/>
          </a:bodyPr>
          <a:lstStyle/>
          <a:p>
            <a:r>
              <a:rPr lang="en-US" sz="1100" cap="all">
                <a:latin typeface="Arial Narrow" panose="020B0606020202030204" pitchFamily="34" charset="0"/>
              </a:rPr>
              <a:t>Finance services division</a:t>
            </a:r>
          </a:p>
        </p:txBody>
      </p:sp>
      <p:sp>
        <p:nvSpPr>
          <p:cNvPr id="5" name="MSIPCMContentMarking" descr="{&quot;HashCode&quot;:135238423,&quot;Placement&quot;:&quot;Footer&quot;,&quot;Top&quot;:519.343,&quot;Left&quot;:0.0,&quot;SlideWidth&quot;:960,&quot;SlideHeight&quot;:540}">
            <a:extLst>
              <a:ext uri="{FF2B5EF4-FFF2-40B4-BE49-F238E27FC236}">
                <a16:creationId xmlns:a16="http://schemas.microsoft.com/office/drawing/2014/main" id="{FAC42790-8D7D-47F9-9497-511D0022ADEF}"/>
              </a:ext>
            </a:extLst>
          </p:cNvPr>
          <p:cNvSpPr txBox="1"/>
          <p:nvPr userDrawn="1"/>
        </p:nvSpPr>
        <p:spPr>
          <a:xfrm>
            <a:off x="0" y="6595656"/>
            <a:ext cx="1882256" cy="262344"/>
          </a:xfrm>
          <a:prstGeom prst="rect">
            <a:avLst/>
          </a:prstGeom>
          <a:noFill/>
        </p:spPr>
        <p:txBody>
          <a:bodyPr vert="horz" wrap="square" lIns="0" tIns="0" rIns="0" bIns="0" rtlCol="0" anchor="ctr" anchorCtr="1">
            <a:spAutoFit/>
          </a:bodyPr>
          <a:lstStyle/>
          <a:p>
            <a:pPr algn="l">
              <a:spcBef>
                <a:spcPts val="0"/>
              </a:spcBef>
              <a:spcAft>
                <a:spcPts val="0"/>
              </a:spcAft>
            </a:pPr>
            <a:r>
              <a:rPr lang="en-SG" sz="1000">
                <a:solidFill>
                  <a:srgbClr val="737373"/>
                </a:solidFill>
                <a:latin typeface="Calibri" panose="020F0502020204030204" pitchFamily="34" charset="0"/>
              </a:rPr>
              <a:t>Caterpillar: Confidential Green</a:t>
            </a:r>
          </a:p>
        </p:txBody>
      </p:sp>
    </p:spTree>
    <p:extLst>
      <p:ext uri="{BB962C8B-B14F-4D97-AF65-F5344CB8AC3E}">
        <p14:creationId xmlns:p14="http://schemas.microsoft.com/office/powerpoint/2010/main" val="235425747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751" r:id="rId10"/>
  </p:sldLayoutIdLst>
  <p:hf hdr="0" ftr="0" dt="0"/>
  <p:txStyles>
    <p:titleStyle>
      <a:lvl1pPr algn="l" defTabSz="914400" rtl="0" eaLnBrk="1" latinLnBrk="0" hangingPunct="1">
        <a:lnSpc>
          <a:spcPct val="90000"/>
        </a:lnSpc>
        <a:spcBef>
          <a:spcPct val="0"/>
        </a:spcBef>
        <a:buNone/>
        <a:defRPr sz="3200" b="1" kern="1200" cap="none" baseline="0">
          <a:solidFill>
            <a:schemeClr val="tx1"/>
          </a:solidFill>
          <a:latin typeface="Arial Narrow" panose="020B0606020202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Narrow" panose="020B0606020202030204" pitchFamily="34" charset="0"/>
        <a:buChar char="−"/>
        <a:defRPr sz="2400" kern="1200">
          <a:solidFill>
            <a:schemeClr val="tx1"/>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Narrow" panose="020B0606020202030204" pitchFamily="34" charset="0"/>
        <a:buChar char="−"/>
        <a:defRPr sz="1800" kern="1200">
          <a:solidFill>
            <a:schemeClr val="tx1"/>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5616">
          <p15:clr>
            <a:srgbClr val="F26B43"/>
          </p15:clr>
        </p15:guide>
        <p15:guide id="3" orient="horz" pos="3744">
          <p15:clr>
            <a:srgbClr val="F26B43"/>
          </p15:clr>
        </p15:guide>
        <p15:guide id="4" pos="464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1.jpeg"/><Relationship Id="rId5" Type="http://schemas.microsoft.com/office/2007/relationships/hdphoto" Target="../media/hdphoto1.wdp"/><Relationship Id="rId4" Type="http://schemas.openxmlformats.org/officeDocument/2006/relationships/image" Target="../media/image20.png"/><Relationship Id="rId9" Type="http://schemas.openxmlformats.org/officeDocument/2006/relationships/image" Target="../media/image24.png"/></Relationships>
</file>

<file path=ppt/slides/_rels/slide2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hyperlink" Target="https://www.annualreports.com/HostedData/AnnualReportArchive/c/NYSE_CAT_2003.pdf" TargetMode="External"/><Relationship Id="rId7" Type="http://schemas.openxmlformats.org/officeDocument/2006/relationships/hyperlink" Target="https://catatwork.cat.com/wps/myportal/empcat/!ut/p/z1/04_Sj9CPykssy0xPLMnMz0vMAfIjo8ziQ9zCgtycAg1dLUyMPDxcvcOcTIwMwEA_nJCCKKC0AQ7gCNIfBVaCboI_kglYzHA0cAoycjI2MHD3N8KqAMWSgtwIg0xPR0UAk4vLLg!!/dz/d5/L2dBISEvZ0FBIS9nQSEh/"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hyperlink" Target="https://www.caterpillar.com/en/company/sustainability/sustainability-report.html" TargetMode="External"/><Relationship Id="rId5" Type="http://schemas.openxmlformats.org/officeDocument/2006/relationships/hyperlink" Target="https://www.caterpillar.com/en/investors/reports/annual-report.html" TargetMode="Externa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hyperlink" Target="https://codeofconduct.cat.com/en/code-of-conduct.html"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hyperlink" Target="https://cawcontent.cat.com/en/2-3-support-services/2-3-7-corporateHR/hr-policies/2-3-7-9-asiapacificpolicies/singapore/general-employee-information.html" TargetMode="Externa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security.cat.com/en.html" TargetMode="Externa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18" Type="http://schemas.openxmlformats.org/officeDocument/2006/relationships/image" Target="../media/image83.jpeg"/><Relationship Id="rId3" Type="http://schemas.microsoft.com/office/2007/relationships/media" Target="../media/media2.wav"/><Relationship Id="rId7" Type="http://schemas.openxmlformats.org/officeDocument/2006/relationships/image" Target="../media/image72.png"/><Relationship Id="rId12" Type="http://schemas.openxmlformats.org/officeDocument/2006/relationships/image" Target="../media/image77.png"/><Relationship Id="rId17" Type="http://schemas.openxmlformats.org/officeDocument/2006/relationships/image" Target="../media/image82.png"/><Relationship Id="rId2" Type="http://schemas.microsoft.com/office/2007/relationships/media" Target="../media/media1.mp3"/><Relationship Id="rId16" Type="http://schemas.openxmlformats.org/officeDocument/2006/relationships/image" Target="../media/image81.svg"/><Relationship Id="rId1" Type="http://schemas.openxmlformats.org/officeDocument/2006/relationships/audio" Target="NULL" TargetMode="Externa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5" Type="http://schemas.openxmlformats.org/officeDocument/2006/relationships/image" Target="../media/image80.png"/><Relationship Id="rId10" Type="http://schemas.openxmlformats.org/officeDocument/2006/relationships/image" Target="../media/image75.png"/><Relationship Id="rId4" Type="http://schemas.openxmlformats.org/officeDocument/2006/relationships/slideLayout" Target="../slideLayouts/slideLayout9.xml"/><Relationship Id="rId9" Type="http://schemas.openxmlformats.org/officeDocument/2006/relationships/image" Target="../media/image74.png"/><Relationship Id="rId14" Type="http://schemas.openxmlformats.org/officeDocument/2006/relationships/image" Target="../media/image79.png"/></Relationships>
</file>

<file path=ppt/slides/_rels/slide42.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slideLayout" Target="../slideLayouts/slideLayout12.xml"/><Relationship Id="rId7" Type="http://schemas.openxmlformats.org/officeDocument/2006/relationships/image" Target="../media/image78.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image" Target="../media/image88.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2.wav"/><Relationship Id="rId1" Type="http://schemas.openxmlformats.org/officeDocument/2006/relationships/audio" Target="NULL" TargetMode="External"/><Relationship Id="rId6" Type="http://schemas.openxmlformats.org/officeDocument/2006/relationships/image" Target="../media/image78.png"/><Relationship Id="rId5" Type="http://schemas.openxmlformats.org/officeDocument/2006/relationships/image" Target="../media/image90.png"/><Relationship Id="rId4" Type="http://schemas.openxmlformats.org/officeDocument/2006/relationships/image" Target="../media/image89.png"/></Relationships>
</file>

<file path=ppt/slides/_rels/slide44.xml.rels><?xml version="1.0" encoding="UTF-8" standalone="yes"?>
<Relationships xmlns="http://schemas.openxmlformats.org/package/2006/relationships"><Relationship Id="rId2" Type="http://schemas.openxmlformats.org/officeDocument/2006/relationships/hyperlink" Target="https://cawcontent.cat.com/en/human-resources/2-1-7-quick-access/quick-access-container/singapore-payroll.html" TargetMode="Externa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hyperlink" Target="mailto:TUKANG_SECURITY@CAT.COM" TargetMode="External"/><Relationship Id="rId2" Type="http://schemas.openxmlformats.org/officeDocument/2006/relationships/hyperlink" Target="mailto:SECURITY_TRACTOR_CAMPUS@cat.com" TargetMode="External"/><Relationship Id="rId1" Type="http://schemas.openxmlformats.org/officeDocument/2006/relationships/slideLayout" Target="../slideLayouts/slideLayout9.xml"/><Relationship Id="rId4" Type="http://schemas.openxmlformats.org/officeDocument/2006/relationships/hyperlink" Target="mailto:Sordy_Abdul_Rahim@cat.com" TargetMode="External"/></Relationships>
</file>

<file path=ppt/slides/_rels/slide46.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94.svg"/><Relationship Id="rId5" Type="http://schemas.openxmlformats.org/officeDocument/2006/relationships/image" Target="../media/image93.png"/><Relationship Id="rId10" Type="http://schemas.openxmlformats.org/officeDocument/2006/relationships/image" Target="../media/image98.svg"/><Relationship Id="rId4" Type="http://schemas.openxmlformats.org/officeDocument/2006/relationships/image" Target="../media/image92.svg"/><Relationship Id="rId9" Type="http://schemas.openxmlformats.org/officeDocument/2006/relationships/image" Target="../media/image97.png"/></Relationships>
</file>

<file path=ppt/slides/_rels/slide47.xml.rels><?xml version="1.0" encoding="UTF-8" standalone="yes"?>
<Relationships xmlns="http://schemas.openxmlformats.org/package/2006/relationships"><Relationship Id="rId8" Type="http://schemas.openxmlformats.org/officeDocument/2006/relationships/hyperlink" Target="https://security.cat.com/en/globalsecurity/travel-security-new.html" TargetMode="External"/><Relationship Id="rId3" Type="http://schemas.openxmlformats.org/officeDocument/2006/relationships/hyperlink" Target="mailto:caterpillar@bcdtravel.sg" TargetMode="External"/><Relationship Id="rId7" Type="http://schemas.openxmlformats.org/officeDocument/2006/relationships/hyperlink" Target="mailto:caterpillar_risk_fusion_center@cat.com" TargetMode="External"/><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hyperlink" Target="https://wd5.myworkday.com/wday/pex/client/home/cat" TargetMode="External"/><Relationship Id="rId5" Type="http://schemas.openxmlformats.org/officeDocument/2006/relationships/hyperlink" Target="https://caterpillar.sharepoint.com/:b:/t/MyCaterpillarTravel/EcWOs2LlbtVMruNiXmC98w4BOfTpf5dAwTbOOZ2bkoceXQ?e=W0EIaw" TargetMode="External"/><Relationship Id="rId4" Type="http://schemas.openxmlformats.org/officeDocument/2006/relationships/hyperlink" Target="https://cawcontent.cat.com/en/2-3-support-services/mycaterpillartravel/preferred-programs/preferred-hotels.html"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mailto:SECURITY_TRACTOR_CAMPUS@cat.com" TargetMode="External"/><Relationship Id="rId2" Type="http://schemas.openxmlformats.org/officeDocument/2006/relationships/image" Target="../media/image99.png"/><Relationship Id="rId1" Type="http://schemas.openxmlformats.org/officeDocument/2006/relationships/slideLayout" Target="../slideLayouts/slideLayout9.xml"/><Relationship Id="rId4" Type="http://schemas.openxmlformats.org/officeDocument/2006/relationships/hyperlink" Target="mailto:TUKANG_SECURITY@CAT.COM" TargetMode="External"/></Relationships>
</file>

<file path=ppt/slides/_rels/slide4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hyperlink" Target="https://wd5.myworkday.com/cat/d/home.htmld" TargetMode="External"/><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openxmlformats.org/officeDocument/2006/relationships/image" Target="../media/image102.png"/><Relationship Id="rId5" Type="http://schemas.openxmlformats.org/officeDocument/2006/relationships/hyperlink" Target="https://caterpillar.sharepoint.com/:b:/t/SingaporeInCountryHRTransitionGroup/EaOq8WyYlwhCmBVntlhOl9wB9cA4f18jmbIZGFrS-XXe5w?e=WpNf9e" TargetMode="External"/><Relationship Id="rId4" Type="http://schemas.openxmlformats.org/officeDocument/2006/relationships/hyperlink" Target="https://caterpillar.sharepoint.com/teams/HCMHub/SitePages/All-Employee-Resources.aspx" TargetMode="External"/></Relationships>
</file>

<file path=ppt/slides/_rels/slide5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hyperlink" Target="https://web.yammer.com/main/groups/eyJfdHlwZSI6Ikdyb3VwIiwiaWQiOiIxMDk1MTY4NiJ9" TargetMode="External"/><Relationship Id="rId3" Type="http://schemas.openxmlformats.org/officeDocument/2006/relationships/hyperlink" Target="https://web.yammer.com/main/groups/eyJfdHlwZSI6Ikdyb3VwIiwiaWQiOiI1MjA5OTQ4MTYifQ" TargetMode="External"/><Relationship Id="rId7" Type="http://schemas.openxmlformats.org/officeDocument/2006/relationships/hyperlink" Target="mailto:Zhiqin_Wu@cat.com"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hyperlink" Target="https://web.yammer.com/main/groups/eyJfdHlwZSI6Ikdyb3VwIiwiaWQiOiIxMjM0NTU3MyJ9" TargetMode="External"/><Relationship Id="rId11" Type="http://schemas.openxmlformats.org/officeDocument/2006/relationships/hyperlink" Target="mailto:argent_glenn_e@cat.com" TargetMode="External"/><Relationship Id="rId5" Type="http://schemas.openxmlformats.org/officeDocument/2006/relationships/hyperlink" Target="mailto:Sankar_S@cat.com" TargetMode="External"/><Relationship Id="rId10" Type="http://schemas.openxmlformats.org/officeDocument/2006/relationships/hyperlink" Target="https://web.yammer.com/main/groups/eyJfdHlwZSI6Ikdyb3VwIiwiaWQiOiIxNDA4NTUwNTg0MzIifQ" TargetMode="External"/><Relationship Id="rId4" Type="http://schemas.openxmlformats.org/officeDocument/2006/relationships/hyperlink" Target="mailto:ang_morgan@cat.com" TargetMode="External"/><Relationship Id="rId9" Type="http://schemas.openxmlformats.org/officeDocument/2006/relationships/hyperlink" Target="mailto:tan_eve@cat.com" TargetMode="External"/></Relationships>
</file>

<file path=ppt/slides/_rels/slide55.xml.rels><?xml version="1.0" encoding="UTF-8" standalone="yes"?>
<Relationships xmlns="http://schemas.openxmlformats.org/package/2006/relationships"><Relationship Id="rId8" Type="http://schemas.openxmlformats.org/officeDocument/2006/relationships/hyperlink" Target="mailto:Anapana_Seetha_R@cat.com" TargetMode="External"/><Relationship Id="rId3" Type="http://schemas.openxmlformats.org/officeDocument/2006/relationships/hyperlink" Target="mailto:HARUN_BIN_MUSTAM@cat.com" TargetMode="External"/><Relationship Id="rId7" Type="http://schemas.openxmlformats.org/officeDocument/2006/relationships/hyperlink" Target="mailto:Credit_Card_Asia@cat.com"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hyperlink" Target="mailto:Daphne.Liew@cat.com" TargetMode="External"/><Relationship Id="rId11" Type="http://schemas.openxmlformats.org/officeDocument/2006/relationships/hyperlink" Target="mailto:yaohan.zheng@cat.com" TargetMode="External"/><Relationship Id="rId5" Type="http://schemas.openxmlformats.org/officeDocument/2006/relationships/hyperlink" Target="mailto:Kannan_Prabakaran@cat.com" TargetMode="External"/><Relationship Id="rId10" Type="http://schemas.openxmlformats.org/officeDocument/2006/relationships/hyperlink" Target="mailto:Chee_Si_Wan@cat.com" TargetMode="External"/><Relationship Id="rId4" Type="http://schemas.openxmlformats.org/officeDocument/2006/relationships/hyperlink" Target="mailto:Sordy_Abdul_Rahim@cat.com" TargetMode="External"/><Relationship Id="rId9" Type="http://schemas.openxmlformats.org/officeDocument/2006/relationships/hyperlink" Target="https://wd5.myworkday.com/cat/d/home.htmld" TargetMode="External"/></Relationships>
</file>

<file path=ppt/slides/_rels/slide56.xml.rels><?xml version="1.0" encoding="UTF-8" standalone="yes"?>
<Relationships xmlns="http://schemas.openxmlformats.org/package/2006/relationships"><Relationship Id="rId8" Type="http://schemas.openxmlformats.org/officeDocument/2006/relationships/hyperlink" Target="https://cawcontent.cat.com/en/2-3-support-services/2-3-7-corporateHR/hr-policies/2-3-7-9-asiapacificpolicies/singapore.html" TargetMode="External"/><Relationship Id="rId3" Type="http://schemas.openxmlformats.org/officeDocument/2006/relationships/hyperlink" Target="https://catatwork.cat.com/" TargetMode="External"/><Relationship Id="rId7" Type="http://schemas.openxmlformats.org/officeDocument/2006/relationships/hyperlink" Target="https://security.cat.com/en.html" TargetMode="External"/><Relationship Id="rId12" Type="http://schemas.openxmlformats.org/officeDocument/2006/relationships/hyperlink" Target="https://web.yammer.com/main/groups/eyJfdHlwZSI6Ikdyb3VwIiwiaWQiOiIxNDcxMTQwNjU5MiJ9"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hyperlink" Target="mailto:ESC-AP-English_Servicedesk@cat.com" TargetMode="External"/><Relationship Id="rId11" Type="http://schemas.openxmlformats.org/officeDocument/2006/relationships/hyperlink" Target="https://ssl2.perquisite.net/RewardCentre/M/Login#/" TargetMode="External"/><Relationship Id="rId5" Type="http://schemas.openxmlformats.org/officeDocument/2006/relationships/hyperlink" Target="https://cat.service-now.com/sp/" TargetMode="External"/><Relationship Id="rId10" Type="http://schemas.openxmlformats.org/officeDocument/2006/relationships/hyperlink" Target="https://wd5.myworkday.com/wday/pex/client/home/cat" TargetMode="External"/><Relationship Id="rId4" Type="http://schemas.openxmlformats.org/officeDocument/2006/relationships/hyperlink" Target="https://clues.cat.com/clues/clues_search.jsp" TargetMode="External"/><Relationship Id="rId9" Type="http://schemas.openxmlformats.org/officeDocument/2006/relationships/hyperlink" Target="https://cawcontent.cat.com/en/human-resources/2-1-7-quick-access/quick-access-container/singapore-payroll.html?_gl=1*1u67uos*_ga*MTUxOTEyOTYzNi4xNjgzNDM1MzQz*_ga_11Y4YT4FQS*MTY5ODM3MDAzNi4zNy4xLjE2OTgzNzA4MjIuMjUuMC4w"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JwskYVJqEN8"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hyperlink" Target="https://youtu.be/JwskYVJqEN8" TargetMode="External"/><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D78CC-BCCE-426B-91D9-104DBD686DDA}"/>
              </a:ext>
            </a:extLst>
          </p:cNvPr>
          <p:cNvSpPr>
            <a:spLocks noGrp="1"/>
          </p:cNvSpPr>
          <p:nvPr>
            <p:ph type="ctrTitle"/>
          </p:nvPr>
        </p:nvSpPr>
        <p:spPr>
          <a:xfrm>
            <a:off x="683217" y="1761781"/>
            <a:ext cx="9144000" cy="2387600"/>
          </a:xfrm>
        </p:spPr>
        <p:txBody>
          <a:bodyPr>
            <a:normAutofit/>
          </a:bodyPr>
          <a:lstStyle/>
          <a:p>
            <a:r>
              <a:rPr lang="en-US" sz="6000"/>
              <a:t>Welcome to Caterpillar</a:t>
            </a:r>
            <a:endParaRPr lang="en-SG" sz="6000"/>
          </a:p>
        </p:txBody>
      </p:sp>
      <p:sp>
        <p:nvSpPr>
          <p:cNvPr id="5" name="Subtitle 2">
            <a:extLst>
              <a:ext uri="{FF2B5EF4-FFF2-40B4-BE49-F238E27FC236}">
                <a16:creationId xmlns:a16="http://schemas.microsoft.com/office/drawing/2014/main" id="{0FFE3CEB-1422-4B5D-9650-6292592CCF49}"/>
              </a:ext>
            </a:extLst>
          </p:cNvPr>
          <p:cNvSpPr txBox="1">
            <a:spLocks noGrp="1"/>
          </p:cNvSpPr>
          <p:nvPr>
            <p:ph type="subTitle" idx="1"/>
          </p:nvPr>
        </p:nvSpPr>
        <p:spPr>
          <a:xfrm>
            <a:off x="838200" y="4149381"/>
            <a:ext cx="9144000" cy="16557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latin typeface="Arial Narrow" panose="020B0606020202030204" pitchFamily="34" charset="0"/>
                <a:cs typeface="Arial" panose="020B0604020202020204" pitchFamily="34" charset="0"/>
              </a:rPr>
              <a:t>New Hire Orientation (Singapore)</a:t>
            </a:r>
          </a:p>
        </p:txBody>
      </p:sp>
    </p:spTree>
    <p:extLst>
      <p:ext uri="{BB962C8B-B14F-4D97-AF65-F5344CB8AC3E}">
        <p14:creationId xmlns:p14="http://schemas.microsoft.com/office/powerpoint/2010/main" val="20175223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046BD-8F0C-4CCF-9952-89B31E7BE68A}"/>
              </a:ext>
            </a:extLst>
          </p:cNvPr>
          <p:cNvSpPr>
            <a:spLocks noGrp="1"/>
          </p:cNvSpPr>
          <p:nvPr>
            <p:ph type="title"/>
          </p:nvPr>
        </p:nvSpPr>
        <p:spPr>
          <a:xfrm>
            <a:off x="-2706847" y="662350"/>
            <a:ext cx="11480144" cy="580804"/>
          </a:xfrm>
        </p:spPr>
        <p:txBody>
          <a:bodyPr>
            <a:normAutofit/>
          </a:bodyPr>
          <a:lstStyle/>
          <a:p>
            <a:r>
              <a:rPr lang="en-SG">
                <a:latin typeface="Arial Narrow" panose="020B0606020202030204" pitchFamily="34" charset="0"/>
                <a:cs typeface="Arial"/>
              </a:rPr>
              <a:t>Our Beginning in Singapore </a:t>
            </a:r>
          </a:p>
        </p:txBody>
      </p:sp>
      <p:sp>
        <p:nvSpPr>
          <p:cNvPr id="3" name="Content Placeholder 2">
            <a:extLst>
              <a:ext uri="{FF2B5EF4-FFF2-40B4-BE49-F238E27FC236}">
                <a16:creationId xmlns:a16="http://schemas.microsoft.com/office/drawing/2014/main" id="{6DD12C59-0C70-471F-A5DF-6B434CBFE293}"/>
              </a:ext>
            </a:extLst>
          </p:cNvPr>
          <p:cNvSpPr>
            <a:spLocks noGrp="1"/>
          </p:cNvSpPr>
          <p:nvPr>
            <p:ph idx="4294967295"/>
          </p:nvPr>
        </p:nvSpPr>
        <p:spPr>
          <a:xfrm>
            <a:off x="716378" y="1574711"/>
            <a:ext cx="11684000" cy="5283200"/>
          </a:xfrm>
        </p:spPr>
        <p:txBody>
          <a:bodyPr vert="horz" lIns="91440" tIns="45720" rIns="91440" bIns="45720" rtlCol="0" anchor="t">
            <a:normAutofit lnSpcReduction="10000"/>
          </a:bodyPr>
          <a:lstStyle/>
          <a:p>
            <a:pPr>
              <a:lnSpc>
                <a:spcPct val="90000"/>
              </a:lnSpc>
              <a:spcBef>
                <a:spcPct val="0"/>
              </a:spcBef>
              <a:defRPr/>
            </a:pPr>
            <a:r>
              <a:rPr lang="en-US" sz="2000" b="1">
                <a:solidFill>
                  <a:srgbClr val="000000"/>
                </a:solidFill>
                <a:latin typeface="Arial Narrow" panose="020B0606020202030204" pitchFamily="34" charset="0"/>
                <a:cs typeface="Arial" panose="020B0604020202020204" pitchFamily="34" charset="0"/>
              </a:rPr>
              <a:t>1967 </a:t>
            </a:r>
          </a:p>
          <a:p>
            <a:pPr lvl="1">
              <a:lnSpc>
                <a:spcPct val="90000"/>
              </a:lnSpc>
              <a:spcBef>
                <a:spcPct val="0"/>
              </a:spcBef>
              <a:defRPr/>
            </a:pPr>
            <a:r>
              <a:rPr lang="en-GB" sz="2000">
                <a:solidFill>
                  <a:srgbClr val="000000"/>
                </a:solidFill>
                <a:latin typeface="Arial Narrow" panose="020B0606020202030204" pitchFamily="34" charset="0"/>
                <a:cs typeface="Arial" panose="020B0604020202020204" pitchFamily="34" charset="0"/>
              </a:rPr>
              <a:t>Started with 20+ employees in Singapore (branch)</a:t>
            </a:r>
          </a:p>
          <a:p>
            <a:pPr lvl="1">
              <a:lnSpc>
                <a:spcPct val="90000"/>
              </a:lnSpc>
              <a:spcBef>
                <a:spcPct val="0"/>
              </a:spcBef>
              <a:defRPr/>
            </a:pPr>
            <a:r>
              <a:rPr lang="en-US" sz="2000">
                <a:solidFill>
                  <a:srgbClr val="000000"/>
                </a:solidFill>
                <a:latin typeface="Arial Narrow" panose="020B0606020202030204" pitchFamily="34" charset="0"/>
                <a:cs typeface="Arial" panose="020B0604020202020204" pitchFamily="34" charset="0"/>
              </a:rPr>
              <a:t>Established Asia Distribution Centre (at current 14 Tractor Road)</a:t>
            </a:r>
          </a:p>
          <a:p>
            <a:pPr lvl="1">
              <a:spcBef>
                <a:spcPct val="0"/>
              </a:spcBef>
              <a:defRPr/>
            </a:pPr>
            <a:r>
              <a:rPr lang="en-GB" sz="2000">
                <a:solidFill>
                  <a:srgbClr val="000000"/>
                </a:solidFill>
                <a:latin typeface="Arial Narrow" panose="020B0606020202030204" pitchFamily="34" charset="0"/>
                <a:cs typeface="Arial"/>
              </a:rPr>
              <a:t>Jurong Swampy area, no road name, Tractor Road was named </a:t>
            </a:r>
            <a:endParaRPr lang="en-GB" sz="2000">
              <a:solidFill>
                <a:srgbClr val="000000"/>
              </a:solidFill>
              <a:latin typeface="Arial Narrow" panose="020B0606020202030204" pitchFamily="34" charset="0"/>
              <a:cs typeface="Arial" panose="020B0604020202020204" pitchFamily="34" charset="0"/>
            </a:endParaRPr>
          </a:p>
          <a:p>
            <a:pPr lvl="1">
              <a:lnSpc>
                <a:spcPct val="90000"/>
              </a:lnSpc>
              <a:spcBef>
                <a:spcPct val="0"/>
              </a:spcBef>
              <a:defRPr/>
            </a:pPr>
            <a:endParaRPr lang="en-GB" sz="2000">
              <a:solidFill>
                <a:srgbClr val="000000"/>
              </a:solidFill>
              <a:latin typeface="Arial Narrow" panose="020B0606020202030204" pitchFamily="34" charset="0"/>
              <a:cs typeface="Arial" panose="020B0604020202020204" pitchFamily="34" charset="0"/>
            </a:endParaRPr>
          </a:p>
          <a:p>
            <a:pPr>
              <a:lnSpc>
                <a:spcPct val="90000"/>
              </a:lnSpc>
              <a:spcBef>
                <a:spcPct val="0"/>
              </a:spcBef>
              <a:defRPr/>
            </a:pPr>
            <a:r>
              <a:rPr lang="en-GB" sz="2000" b="1">
                <a:solidFill>
                  <a:srgbClr val="000000"/>
                </a:solidFill>
                <a:latin typeface="Arial Narrow" panose="020B0606020202030204" pitchFamily="34" charset="0"/>
                <a:cs typeface="Arial" panose="020B0604020202020204" pitchFamily="34" charset="0"/>
              </a:rPr>
              <a:t>1992 </a:t>
            </a:r>
          </a:p>
          <a:p>
            <a:pPr lvl="1">
              <a:lnSpc>
                <a:spcPct val="90000"/>
              </a:lnSpc>
              <a:spcBef>
                <a:spcPct val="0"/>
              </a:spcBef>
              <a:defRPr/>
            </a:pPr>
            <a:r>
              <a:rPr lang="en-GB" sz="2000">
                <a:solidFill>
                  <a:srgbClr val="000000"/>
                </a:solidFill>
                <a:latin typeface="Arial Narrow" panose="020B0606020202030204" pitchFamily="34" charset="0"/>
                <a:cs typeface="Arial" panose="020B0604020202020204" pitchFamily="34" charset="0"/>
              </a:rPr>
              <a:t>Major expansion, Hong Kong office was relocated to Singapore at Gateway</a:t>
            </a:r>
          </a:p>
          <a:p>
            <a:pPr lvl="1">
              <a:lnSpc>
                <a:spcPct val="90000"/>
              </a:lnSpc>
              <a:spcBef>
                <a:spcPct val="0"/>
              </a:spcBef>
              <a:defRPr/>
            </a:pPr>
            <a:r>
              <a:rPr lang="en-GB" sz="2000">
                <a:solidFill>
                  <a:srgbClr val="000000"/>
                </a:solidFill>
                <a:latin typeface="Arial Narrow" panose="020B0606020202030204" pitchFamily="34" charset="0"/>
                <a:cs typeface="Arial" panose="020B0604020202020204" pitchFamily="34" charset="0"/>
              </a:rPr>
              <a:t>Singapore became Asia HQ.</a:t>
            </a:r>
          </a:p>
          <a:p>
            <a:pPr lvl="1">
              <a:lnSpc>
                <a:spcPct val="90000"/>
              </a:lnSpc>
              <a:spcBef>
                <a:spcPct val="0"/>
              </a:spcBef>
              <a:defRPr/>
            </a:pPr>
            <a:endParaRPr lang="en-GB" sz="2000">
              <a:solidFill>
                <a:srgbClr val="000000"/>
              </a:solidFill>
              <a:latin typeface="Arial Narrow" panose="020B0606020202030204" pitchFamily="34" charset="0"/>
              <a:cs typeface="Arial" panose="020B0604020202020204" pitchFamily="34" charset="0"/>
            </a:endParaRPr>
          </a:p>
          <a:p>
            <a:pPr>
              <a:lnSpc>
                <a:spcPct val="90000"/>
              </a:lnSpc>
              <a:spcBef>
                <a:spcPct val="0"/>
              </a:spcBef>
            </a:pPr>
            <a:r>
              <a:rPr lang="en-GB" altLang="en-US" sz="2000" b="1">
                <a:solidFill>
                  <a:srgbClr val="000000"/>
                </a:solidFill>
                <a:latin typeface="Arial Narrow" panose="020B0606020202030204" pitchFamily="34" charset="0"/>
                <a:cs typeface="Arial" panose="020B0604020202020204" pitchFamily="34" charset="0"/>
              </a:rPr>
              <a:t>1994 </a:t>
            </a:r>
          </a:p>
          <a:p>
            <a:pPr lvl="1">
              <a:lnSpc>
                <a:spcPct val="90000"/>
              </a:lnSpc>
              <a:spcBef>
                <a:spcPct val="0"/>
              </a:spcBef>
            </a:pPr>
            <a:r>
              <a:rPr lang="en-GB" altLang="en-US" sz="2000">
                <a:solidFill>
                  <a:srgbClr val="000000"/>
                </a:solidFill>
                <a:latin typeface="Arial Narrow" panose="020B0606020202030204" pitchFamily="34" charset="0"/>
                <a:cs typeface="Arial" panose="020B0604020202020204" pitchFamily="34" charset="0"/>
              </a:rPr>
              <a:t>7 Tractor Road building was completed.  Office shifted from Gateway </a:t>
            </a:r>
          </a:p>
          <a:p>
            <a:pPr lvl="1">
              <a:lnSpc>
                <a:spcPct val="90000"/>
              </a:lnSpc>
              <a:spcBef>
                <a:spcPct val="0"/>
              </a:spcBef>
            </a:pPr>
            <a:r>
              <a:rPr lang="en-GB" altLang="en-US" sz="2000">
                <a:solidFill>
                  <a:srgbClr val="000000"/>
                </a:solidFill>
                <a:latin typeface="Arial Narrow" panose="020B0606020202030204" pitchFamily="34" charset="0"/>
                <a:cs typeface="Arial" panose="020B0604020202020204" pitchFamily="34" charset="0"/>
              </a:rPr>
              <a:t>Rapid expansion, prompted the decision to expand 14 Tractor Road building</a:t>
            </a:r>
          </a:p>
          <a:p>
            <a:pPr lvl="1">
              <a:lnSpc>
                <a:spcPct val="90000"/>
              </a:lnSpc>
              <a:spcBef>
                <a:spcPct val="0"/>
              </a:spcBef>
            </a:pPr>
            <a:r>
              <a:rPr lang="en-GB" altLang="en-US" sz="2000">
                <a:solidFill>
                  <a:srgbClr val="000000"/>
                </a:solidFill>
                <a:latin typeface="Arial Narrow" panose="020B0606020202030204" pitchFamily="34" charset="0"/>
                <a:cs typeface="Arial" panose="020B0604020202020204" pitchFamily="34" charset="0"/>
              </a:rPr>
              <a:t>Due to Asia crisis in 1997, project was put on hold</a:t>
            </a:r>
          </a:p>
          <a:p>
            <a:pPr lvl="1">
              <a:lnSpc>
                <a:spcPct val="90000"/>
              </a:lnSpc>
              <a:spcBef>
                <a:spcPct val="0"/>
              </a:spcBef>
            </a:pPr>
            <a:endParaRPr lang="en-GB" altLang="en-US" sz="2000">
              <a:solidFill>
                <a:srgbClr val="000000"/>
              </a:solidFill>
              <a:latin typeface="Arial Narrow" panose="020B0606020202030204" pitchFamily="34" charset="0"/>
              <a:cs typeface="Arial" panose="020B0604020202020204" pitchFamily="34" charset="0"/>
            </a:endParaRPr>
          </a:p>
          <a:p>
            <a:pPr>
              <a:lnSpc>
                <a:spcPct val="90000"/>
              </a:lnSpc>
              <a:spcBef>
                <a:spcPct val="0"/>
              </a:spcBef>
            </a:pPr>
            <a:r>
              <a:rPr lang="en-GB" altLang="en-US" sz="2000" b="1">
                <a:solidFill>
                  <a:srgbClr val="000000"/>
                </a:solidFill>
                <a:latin typeface="Arial Narrow" panose="020B0606020202030204" pitchFamily="34" charset="0"/>
                <a:cs typeface="Arial" panose="020B0604020202020204" pitchFamily="34" charset="0"/>
              </a:rPr>
              <a:t>2002</a:t>
            </a:r>
          </a:p>
          <a:p>
            <a:pPr lvl="1">
              <a:lnSpc>
                <a:spcPct val="90000"/>
              </a:lnSpc>
              <a:spcBef>
                <a:spcPct val="0"/>
              </a:spcBef>
            </a:pPr>
            <a:r>
              <a:rPr lang="en-GB" altLang="en-US" sz="2000">
                <a:solidFill>
                  <a:srgbClr val="000000"/>
                </a:solidFill>
                <a:latin typeface="Arial Narrow" panose="020B0606020202030204" pitchFamily="34" charset="0"/>
                <a:cs typeface="Arial" panose="020B0604020202020204" pitchFamily="34" charset="0"/>
              </a:rPr>
              <a:t>New 14 Tractor Road building was completed (the 6-storey building) </a:t>
            </a:r>
          </a:p>
          <a:p>
            <a:pPr lvl="1">
              <a:lnSpc>
                <a:spcPct val="90000"/>
              </a:lnSpc>
              <a:spcBef>
                <a:spcPct val="0"/>
              </a:spcBef>
            </a:pPr>
            <a:endParaRPr lang="en-GB" altLang="en-US" sz="2000">
              <a:solidFill>
                <a:srgbClr val="000000"/>
              </a:solidFill>
              <a:latin typeface="Arial Narrow" panose="020B0606020202030204" pitchFamily="34" charset="0"/>
              <a:cs typeface="Arial" panose="020B0604020202020204" pitchFamily="34" charset="0"/>
            </a:endParaRPr>
          </a:p>
          <a:p>
            <a:pPr>
              <a:lnSpc>
                <a:spcPct val="90000"/>
              </a:lnSpc>
              <a:spcBef>
                <a:spcPct val="0"/>
              </a:spcBef>
            </a:pPr>
            <a:r>
              <a:rPr lang="en-GB" altLang="en-US" sz="2000" b="1">
                <a:solidFill>
                  <a:srgbClr val="000000"/>
                </a:solidFill>
                <a:latin typeface="Arial Narrow" panose="020B0606020202030204" pitchFamily="34" charset="0"/>
                <a:cs typeface="Arial" panose="020B0604020202020204" pitchFamily="34" charset="0"/>
              </a:rPr>
              <a:t>2010</a:t>
            </a:r>
          </a:p>
          <a:p>
            <a:pPr lvl="1">
              <a:lnSpc>
                <a:spcPct val="90000"/>
              </a:lnSpc>
              <a:spcBef>
                <a:spcPct val="0"/>
              </a:spcBef>
            </a:pPr>
            <a:r>
              <a:rPr lang="en-GB" altLang="en-US" sz="2000">
                <a:solidFill>
                  <a:srgbClr val="000000"/>
                </a:solidFill>
                <a:latin typeface="Arial Narrow" panose="020B0606020202030204" pitchFamily="34" charset="0"/>
                <a:cs typeface="Arial"/>
              </a:rPr>
              <a:t>5 </a:t>
            </a:r>
            <a:r>
              <a:rPr lang="en-GB" altLang="en-US" sz="2000" err="1">
                <a:solidFill>
                  <a:srgbClr val="000000"/>
                </a:solidFill>
                <a:latin typeface="Arial Narrow" panose="020B0606020202030204" pitchFamily="34" charset="0"/>
                <a:cs typeface="Arial"/>
              </a:rPr>
              <a:t>Tukang</a:t>
            </a:r>
            <a:r>
              <a:rPr lang="en-GB" altLang="en-US" sz="2000">
                <a:solidFill>
                  <a:srgbClr val="000000"/>
                </a:solidFill>
                <a:latin typeface="Arial Narrow" panose="020B0606020202030204" pitchFamily="34" charset="0"/>
                <a:cs typeface="Arial"/>
              </a:rPr>
              <a:t> Innovation Grove office building opened</a:t>
            </a:r>
          </a:p>
        </p:txBody>
      </p:sp>
      <p:pic>
        <p:nvPicPr>
          <p:cNvPr id="4" name="Picture 2" descr="PH-055">
            <a:extLst>
              <a:ext uri="{FF2B5EF4-FFF2-40B4-BE49-F238E27FC236}">
                <a16:creationId xmlns:a16="http://schemas.microsoft.com/office/drawing/2014/main" id="{4229AEEA-9C2D-4AC6-BB86-220B544685D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73297" y="2171060"/>
            <a:ext cx="3185267" cy="3112229"/>
          </a:xfrm>
          <a:prstGeom prst="rect">
            <a:avLst/>
          </a:prstGeom>
          <a:noFill/>
          <a:ln w="57150">
            <a:solidFill>
              <a:srgbClr val="FFC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30045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33CB3-142F-48E9-97BB-62C19B9D0734}"/>
              </a:ext>
            </a:extLst>
          </p:cNvPr>
          <p:cNvSpPr>
            <a:spLocks noGrp="1"/>
          </p:cNvSpPr>
          <p:nvPr>
            <p:ph type="title"/>
          </p:nvPr>
        </p:nvSpPr>
        <p:spPr>
          <a:xfrm>
            <a:off x="355928" y="713600"/>
            <a:ext cx="11480144" cy="580804"/>
          </a:xfrm>
        </p:spPr>
        <p:txBody>
          <a:bodyPr>
            <a:normAutofit/>
          </a:bodyPr>
          <a:lstStyle/>
          <a:p>
            <a:r>
              <a:rPr lang="en-US">
                <a:latin typeface="Arial Narrow" panose="020B0606020202030204" pitchFamily="34" charset="0"/>
              </a:rPr>
              <a:t>Three Major Office Locations</a:t>
            </a:r>
            <a:endParaRPr lang="en-SG">
              <a:latin typeface="Arial Narrow" panose="020B0606020202030204" pitchFamily="34" charset="0"/>
            </a:endParaRPr>
          </a:p>
        </p:txBody>
      </p:sp>
      <p:pic>
        <p:nvPicPr>
          <p:cNvPr id="4" name="Content Placeholder 4">
            <a:extLst>
              <a:ext uri="{FF2B5EF4-FFF2-40B4-BE49-F238E27FC236}">
                <a16:creationId xmlns:a16="http://schemas.microsoft.com/office/drawing/2014/main" id="{547103C5-3D29-407B-86B3-377CECA322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9028" y="1426735"/>
            <a:ext cx="8561078" cy="4928744"/>
          </a:xfrm>
          <a:prstGeom prst="rect">
            <a:avLst/>
          </a:prstGeom>
        </p:spPr>
      </p:pic>
      <p:sp>
        <p:nvSpPr>
          <p:cNvPr id="3" name="Rectangle 2">
            <a:extLst>
              <a:ext uri="{FF2B5EF4-FFF2-40B4-BE49-F238E27FC236}">
                <a16:creationId xmlns:a16="http://schemas.microsoft.com/office/drawing/2014/main" id="{E28696C5-C836-452B-8BDF-ABADD1E0C4FB}"/>
              </a:ext>
            </a:extLst>
          </p:cNvPr>
          <p:cNvSpPr/>
          <p:nvPr/>
        </p:nvSpPr>
        <p:spPr>
          <a:xfrm>
            <a:off x="4312506" y="1556011"/>
            <a:ext cx="2162433" cy="1025611"/>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5" name="Rectangle 4">
            <a:extLst>
              <a:ext uri="{FF2B5EF4-FFF2-40B4-BE49-F238E27FC236}">
                <a16:creationId xmlns:a16="http://schemas.microsoft.com/office/drawing/2014/main" id="{9E93F084-D3FC-4455-A591-B58BBB9B25F0}"/>
              </a:ext>
            </a:extLst>
          </p:cNvPr>
          <p:cNvSpPr/>
          <p:nvPr/>
        </p:nvSpPr>
        <p:spPr>
          <a:xfrm>
            <a:off x="9058425" y="2068816"/>
            <a:ext cx="1441682" cy="747585"/>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6" name="Rectangle 5">
            <a:extLst>
              <a:ext uri="{FF2B5EF4-FFF2-40B4-BE49-F238E27FC236}">
                <a16:creationId xmlns:a16="http://schemas.microsoft.com/office/drawing/2014/main" id="{9D046EFB-A1C5-4026-ABFD-1E18116CB0C6}"/>
              </a:ext>
            </a:extLst>
          </p:cNvPr>
          <p:cNvSpPr/>
          <p:nvPr/>
        </p:nvSpPr>
        <p:spPr>
          <a:xfrm>
            <a:off x="2829696" y="5200784"/>
            <a:ext cx="1383957" cy="1154695"/>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Tree>
    <p:extLst>
      <p:ext uri="{BB962C8B-B14F-4D97-AF65-F5344CB8AC3E}">
        <p14:creationId xmlns:p14="http://schemas.microsoft.com/office/powerpoint/2010/main" val="19559582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7CA57-86E1-4C6B-A1F4-2871EEA51A8B}"/>
              </a:ext>
            </a:extLst>
          </p:cNvPr>
          <p:cNvSpPr>
            <a:spLocks noGrp="1"/>
          </p:cNvSpPr>
          <p:nvPr>
            <p:ph type="title"/>
          </p:nvPr>
        </p:nvSpPr>
        <p:spPr>
          <a:xfrm>
            <a:off x="355928" y="943085"/>
            <a:ext cx="11480144" cy="580804"/>
          </a:xfrm>
        </p:spPr>
        <p:txBody>
          <a:bodyPr>
            <a:normAutofit/>
          </a:bodyPr>
          <a:lstStyle/>
          <a:p>
            <a:r>
              <a:rPr lang="en-SG">
                <a:latin typeface="Arial Narrow" panose="020B0606020202030204" pitchFamily="34" charset="0"/>
                <a:cs typeface="Arial"/>
              </a:rPr>
              <a:t>Business Units in Singapore</a:t>
            </a:r>
            <a:endParaRPr lang="en-SG">
              <a:latin typeface="Arial Narrow" panose="020B0606020202030204" pitchFamily="34" charset="0"/>
            </a:endParaRPr>
          </a:p>
        </p:txBody>
      </p:sp>
      <p:sp>
        <p:nvSpPr>
          <p:cNvPr id="4" name="Content Placeholder 3">
            <a:extLst>
              <a:ext uri="{FF2B5EF4-FFF2-40B4-BE49-F238E27FC236}">
                <a16:creationId xmlns:a16="http://schemas.microsoft.com/office/drawing/2014/main" id="{C3D54CC4-FA55-4E96-BD89-A9686B1D011C}"/>
              </a:ext>
            </a:extLst>
          </p:cNvPr>
          <p:cNvSpPr>
            <a:spLocks noGrp="1"/>
          </p:cNvSpPr>
          <p:nvPr>
            <p:ph sz="half" idx="4294967295"/>
          </p:nvPr>
        </p:nvSpPr>
        <p:spPr>
          <a:xfrm>
            <a:off x="1043353" y="1678610"/>
            <a:ext cx="6229350" cy="4586288"/>
          </a:xfrm>
        </p:spPr>
        <p:txBody>
          <a:bodyPr vert="horz" lIns="91440" tIns="45720" rIns="91440" bIns="45720" rtlCol="0" anchor="t">
            <a:normAutofit/>
          </a:bodyPr>
          <a:lstStyle/>
          <a:p>
            <a:r>
              <a:rPr lang="en-US" altLang="en-US" sz="1800" b="1">
                <a:latin typeface="Arial Narrow" panose="020B0606020202030204" pitchFamily="34" charset="0"/>
                <a:cs typeface="Arial" panose="020B0604020202020204" pitchFamily="34" charset="0"/>
              </a:rPr>
              <a:t>700+ employees </a:t>
            </a:r>
            <a:r>
              <a:rPr lang="en-US" altLang="en-US" sz="1800">
                <a:latin typeface="Arial Narrow" panose="020B0606020202030204" pitchFamily="34" charset="0"/>
                <a:cs typeface="Arial" panose="020B0604020202020204" pitchFamily="34" charset="0"/>
              </a:rPr>
              <a:t>(More than 22 different nationalities)</a:t>
            </a:r>
          </a:p>
          <a:p>
            <a:r>
              <a:rPr lang="en-US" altLang="en-US" sz="1800" b="1">
                <a:latin typeface="Arial Narrow" panose="020B0606020202030204" pitchFamily="34" charset="0"/>
                <a:cs typeface="Arial"/>
              </a:rPr>
              <a:t>Over 20 Business Units</a:t>
            </a:r>
          </a:p>
          <a:p>
            <a:pPr lvl="1" fontAlgn="b"/>
            <a:r>
              <a:rPr lang="en-GB" altLang="en-US" sz="1800">
                <a:latin typeface="Arial Narrow" panose="020B0606020202030204" pitchFamily="34" charset="0"/>
                <a:cs typeface="Arial"/>
              </a:rPr>
              <a:t>Asia Pacific Distribution </a:t>
            </a:r>
            <a:endParaRPr lang="en-GB" altLang="en-US" sz="1800">
              <a:latin typeface="Arial Narrow" panose="020B0606020202030204" pitchFamily="34" charset="0"/>
              <a:cs typeface="Arial" panose="020B0604020202020204" pitchFamily="34" charset="0"/>
            </a:endParaRPr>
          </a:p>
          <a:p>
            <a:pPr lvl="1" fontAlgn="b"/>
            <a:r>
              <a:rPr lang="en-GB" altLang="en-US" sz="1800">
                <a:latin typeface="Arial Narrow" panose="020B0606020202030204" pitchFamily="34" charset="0"/>
                <a:cs typeface="Arial"/>
              </a:rPr>
              <a:t>Americas Distribution Services Marketing </a:t>
            </a:r>
          </a:p>
          <a:p>
            <a:pPr lvl="1"/>
            <a:r>
              <a:rPr lang="en-SG" altLang="en-US" sz="1800">
                <a:latin typeface="Arial Narrow" panose="020B0606020202030204" pitchFamily="34" charset="0"/>
                <a:cs typeface="Arial"/>
              </a:rPr>
              <a:t>Building Construction Products</a:t>
            </a:r>
            <a:endParaRPr lang="en-SG">
              <a:latin typeface="Arial Narrow" panose="020B0606020202030204" pitchFamily="34" charset="0"/>
            </a:endParaRPr>
          </a:p>
          <a:p>
            <a:pPr lvl="1" fontAlgn="b"/>
            <a:r>
              <a:rPr lang="en-SG" altLang="en-US" sz="1800">
                <a:latin typeface="Arial Narrow" panose="020B0606020202030204" pitchFamily="34" charset="0"/>
                <a:cs typeface="Arial" panose="020B0604020202020204" pitchFamily="34" charset="0"/>
              </a:rPr>
              <a:t>CI Services Division</a:t>
            </a:r>
          </a:p>
          <a:p>
            <a:pPr lvl="1" fontAlgn="b"/>
            <a:r>
              <a:rPr lang="en-GB" altLang="en-US" sz="1800">
                <a:latin typeface="Arial Narrow" panose="020B0606020202030204" pitchFamily="34" charset="0"/>
                <a:cs typeface="Arial" panose="020B0604020202020204" pitchFamily="34" charset="0"/>
              </a:rPr>
              <a:t>Earthmoving Division</a:t>
            </a:r>
          </a:p>
          <a:p>
            <a:pPr lvl="1" fontAlgn="b"/>
            <a:r>
              <a:rPr lang="en-GB" altLang="en-US" sz="1800">
                <a:latin typeface="Arial Narrow" panose="020B0606020202030204" pitchFamily="34" charset="0"/>
                <a:cs typeface="Arial" panose="020B0604020202020204" pitchFamily="34" charset="0"/>
              </a:rPr>
              <a:t>Electric Power Division</a:t>
            </a:r>
          </a:p>
          <a:p>
            <a:pPr lvl="1" fontAlgn="b"/>
            <a:r>
              <a:rPr lang="en-GB" altLang="en-US" sz="1800">
                <a:latin typeface="Arial Narrow" panose="020B0606020202030204" pitchFamily="34" charset="0"/>
                <a:cs typeface="Arial" panose="020B0604020202020204" pitchFamily="34" charset="0"/>
              </a:rPr>
              <a:t>Excavation Division </a:t>
            </a:r>
          </a:p>
          <a:p>
            <a:pPr lvl="1" fontAlgn="b"/>
            <a:r>
              <a:rPr lang="en-GB" altLang="en-US" sz="1800">
                <a:latin typeface="Arial Narrow" panose="020B0606020202030204" pitchFamily="34" charset="0"/>
                <a:cs typeface="Arial" panose="020B0604020202020204" pitchFamily="34" charset="0"/>
              </a:rPr>
              <a:t>Finance Services Division</a:t>
            </a:r>
          </a:p>
          <a:p>
            <a:pPr lvl="1" fontAlgn="b"/>
            <a:r>
              <a:rPr lang="en-GB" altLang="en-US" sz="1800">
                <a:latin typeface="Arial Narrow" panose="020B0606020202030204" pitchFamily="34" charset="0"/>
                <a:cs typeface="Arial" panose="020B0604020202020204" pitchFamily="34" charset="0"/>
              </a:rPr>
              <a:t>Financial Products Division</a:t>
            </a:r>
          </a:p>
          <a:p>
            <a:pPr lvl="1" fontAlgn="b"/>
            <a:r>
              <a:rPr lang="en-GB" altLang="en-US" sz="1800">
                <a:latin typeface="Arial Narrow" panose="020B0606020202030204" pitchFamily="34" charset="0"/>
                <a:cs typeface="Arial" panose="020B0604020202020204" pitchFamily="34" charset="0"/>
              </a:rPr>
              <a:t>Global Construction &amp; Infrastructure Division</a:t>
            </a:r>
          </a:p>
          <a:p>
            <a:pPr lvl="1" fontAlgn="b"/>
            <a:r>
              <a:rPr lang="en-GB" altLang="en-US" sz="1800">
                <a:latin typeface="Arial Narrow" panose="020B0606020202030204" pitchFamily="34" charset="0"/>
                <a:cs typeface="Arial" panose="020B0604020202020204" pitchFamily="34" charset="0"/>
              </a:rPr>
              <a:t>Global Information Services Division</a:t>
            </a:r>
          </a:p>
        </p:txBody>
      </p:sp>
      <p:sp>
        <p:nvSpPr>
          <p:cNvPr id="5" name="Content Placeholder 4">
            <a:extLst>
              <a:ext uri="{FF2B5EF4-FFF2-40B4-BE49-F238E27FC236}">
                <a16:creationId xmlns:a16="http://schemas.microsoft.com/office/drawing/2014/main" id="{2BA8E05E-5DDF-4CC7-A856-055E7829D45A}"/>
              </a:ext>
            </a:extLst>
          </p:cNvPr>
          <p:cNvSpPr>
            <a:spLocks noGrp="1"/>
          </p:cNvSpPr>
          <p:nvPr>
            <p:ph sz="half" idx="4294967295"/>
          </p:nvPr>
        </p:nvSpPr>
        <p:spPr>
          <a:xfrm>
            <a:off x="6172200" y="2243760"/>
            <a:ext cx="6019800" cy="3709988"/>
          </a:xfrm>
        </p:spPr>
        <p:txBody>
          <a:bodyPr vert="horz" lIns="91440" tIns="45720" rIns="91440" bIns="45720" rtlCol="0" anchor="t">
            <a:normAutofit/>
          </a:bodyPr>
          <a:lstStyle/>
          <a:p>
            <a:pPr lvl="1" fontAlgn="b"/>
            <a:r>
              <a:rPr lang="en-GB" altLang="en-US" sz="1800">
                <a:latin typeface="Arial Narrow" panose="020B0606020202030204" pitchFamily="34" charset="0"/>
                <a:cs typeface="Arial"/>
              </a:rPr>
              <a:t>Government &amp; Corporate Affairs </a:t>
            </a:r>
          </a:p>
          <a:p>
            <a:pPr lvl="1"/>
            <a:r>
              <a:rPr lang="en-GB" altLang="en-US" sz="1800">
                <a:latin typeface="Arial Narrow" panose="020B0606020202030204" pitchFamily="34" charset="0"/>
                <a:cs typeface="Arial"/>
              </a:rPr>
              <a:t>Human Resources </a:t>
            </a:r>
            <a:endParaRPr lang="en-GB">
              <a:latin typeface="Arial Narrow" panose="020B0606020202030204" pitchFamily="34" charset="0"/>
            </a:endParaRPr>
          </a:p>
          <a:p>
            <a:pPr lvl="1" fontAlgn="b"/>
            <a:r>
              <a:rPr lang="en-GB" altLang="en-US" sz="1800">
                <a:latin typeface="Arial Narrow" panose="020B0606020202030204" pitchFamily="34" charset="0"/>
                <a:cs typeface="Arial" panose="020B0604020202020204" pitchFamily="34" charset="0"/>
              </a:rPr>
              <a:t>Industrial Power Systems Division</a:t>
            </a:r>
          </a:p>
          <a:p>
            <a:pPr lvl="1" fontAlgn="b"/>
            <a:r>
              <a:rPr lang="en-GB" altLang="en-US" sz="1800">
                <a:latin typeface="Arial Narrow" panose="020B0606020202030204" pitchFamily="34" charset="0"/>
                <a:cs typeface="Arial" panose="020B0604020202020204" pitchFamily="34" charset="0"/>
              </a:rPr>
              <a:t>Product Support &amp; Logistics Division</a:t>
            </a:r>
          </a:p>
          <a:p>
            <a:pPr lvl="1" fontAlgn="b"/>
            <a:r>
              <a:rPr lang="en-SG" altLang="en-US" sz="1800">
                <a:latin typeface="Arial Narrow" panose="020B0606020202030204" pitchFamily="34" charset="0"/>
                <a:cs typeface="Arial" panose="020B0604020202020204" pitchFamily="34" charset="0"/>
              </a:rPr>
              <a:t>CAT Digital</a:t>
            </a:r>
          </a:p>
          <a:p>
            <a:pPr lvl="1" fontAlgn="b"/>
            <a:r>
              <a:rPr lang="en-SG" altLang="en-US" sz="1800">
                <a:latin typeface="Arial Narrow" panose="020B0606020202030204" pitchFamily="34" charset="0"/>
                <a:cs typeface="Arial" panose="020B0604020202020204" pitchFamily="34" charset="0"/>
              </a:rPr>
              <a:t>CAT Oil &amp; Gas</a:t>
            </a:r>
          </a:p>
          <a:p>
            <a:pPr lvl="1" fontAlgn="b"/>
            <a:r>
              <a:rPr lang="en-SG" altLang="en-US" sz="1800">
                <a:latin typeface="Arial Narrow" panose="020B0606020202030204" pitchFamily="34" charset="0"/>
                <a:cs typeface="Arial" panose="020B0604020202020204" pitchFamily="34" charset="0"/>
              </a:rPr>
              <a:t>Enterprise Strategy</a:t>
            </a:r>
          </a:p>
          <a:p>
            <a:pPr lvl="1" fontAlgn="b"/>
            <a:r>
              <a:rPr lang="en-SG" altLang="en-US" sz="1800">
                <a:latin typeface="Arial Narrow" panose="020B0606020202030204" pitchFamily="34" charset="0"/>
                <a:cs typeface="Arial" panose="020B0604020202020204" pitchFamily="34" charset="0"/>
              </a:rPr>
              <a:t>Large Power Systems Growth Market</a:t>
            </a:r>
          </a:p>
          <a:p>
            <a:pPr lvl="1" fontAlgn="b"/>
            <a:r>
              <a:rPr lang="en-SG" altLang="en-US" sz="1800">
                <a:latin typeface="Arial Narrow" panose="020B0606020202030204" pitchFamily="34" charset="0"/>
                <a:cs typeface="Arial" panose="020B0604020202020204" pitchFamily="34" charset="0"/>
              </a:rPr>
              <a:t>Resource Industries Sales, Services and Technology</a:t>
            </a:r>
          </a:p>
          <a:p>
            <a:pPr lvl="1" fontAlgn="b"/>
            <a:r>
              <a:rPr lang="en-GB" altLang="en-US" sz="1800">
                <a:latin typeface="Arial Narrow" panose="020B0606020202030204" pitchFamily="34" charset="0"/>
                <a:cs typeface="Arial" panose="020B0604020202020204" pitchFamily="34" charset="0"/>
              </a:rPr>
              <a:t>Solar Turbines</a:t>
            </a:r>
            <a:endParaRPr lang="en-SG" altLang="en-US" sz="1800">
              <a:latin typeface="Arial Narrow" panose="020B0606020202030204" pitchFamily="34" charset="0"/>
              <a:cs typeface="Arial" panose="020B0604020202020204" pitchFamily="34" charset="0"/>
            </a:endParaRPr>
          </a:p>
          <a:p>
            <a:pPr lvl="1" fontAlgn="b"/>
            <a:endParaRPr lang="en-GB" altLang="en-US" sz="1800">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31355267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6651351-8325-43BA-9629-E7D9BB1EE8C5}"/>
              </a:ext>
            </a:extLst>
          </p:cNvPr>
          <p:cNvGrpSpPr/>
          <p:nvPr/>
        </p:nvGrpSpPr>
        <p:grpSpPr>
          <a:xfrm>
            <a:off x="0" y="20548"/>
            <a:ext cx="12742903" cy="6858000"/>
            <a:chOff x="0" y="20548"/>
            <a:chExt cx="12742903" cy="6858000"/>
          </a:xfrm>
        </p:grpSpPr>
        <p:pic>
          <p:nvPicPr>
            <p:cNvPr id="3" name="Picture 2" descr="A picture containing text, yellow&#10;&#10;Description automatically generated">
              <a:extLst>
                <a:ext uri="{FF2B5EF4-FFF2-40B4-BE49-F238E27FC236}">
                  <a16:creationId xmlns:a16="http://schemas.microsoft.com/office/drawing/2014/main" id="{6E042199-4BAD-5E42-A52B-146DB6E80C17}"/>
                </a:ext>
              </a:extLst>
            </p:cNvPr>
            <p:cNvPicPr>
              <a:picLocks noChangeAspect="1"/>
            </p:cNvPicPr>
            <p:nvPr/>
          </p:nvPicPr>
          <p:blipFill>
            <a:blip r:embed="rId2"/>
            <a:stretch>
              <a:fillRect/>
            </a:stretch>
          </p:blipFill>
          <p:spPr>
            <a:xfrm>
              <a:off x="0" y="20548"/>
              <a:ext cx="12179300" cy="6858000"/>
            </a:xfrm>
            <a:prstGeom prst="rect">
              <a:avLst/>
            </a:prstGeom>
            <a:noFill/>
          </p:spPr>
        </p:pic>
        <p:sp>
          <p:nvSpPr>
            <p:cNvPr id="2" name="Rectangle 1">
              <a:extLst>
                <a:ext uri="{FF2B5EF4-FFF2-40B4-BE49-F238E27FC236}">
                  <a16:creationId xmlns:a16="http://schemas.microsoft.com/office/drawing/2014/main" id="{70076AB2-94C2-408B-9EC9-E7B1323AE130}"/>
                </a:ext>
              </a:extLst>
            </p:cNvPr>
            <p:cNvSpPr/>
            <p:nvPr/>
          </p:nvSpPr>
          <p:spPr>
            <a:xfrm>
              <a:off x="6956854" y="2014151"/>
              <a:ext cx="4621427" cy="29532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5" name="TextBox 4">
              <a:extLst>
                <a:ext uri="{FF2B5EF4-FFF2-40B4-BE49-F238E27FC236}">
                  <a16:creationId xmlns:a16="http://schemas.microsoft.com/office/drawing/2014/main" id="{BC72565F-8E5D-44F3-8E0A-B36F9F731372}"/>
                </a:ext>
              </a:extLst>
            </p:cNvPr>
            <p:cNvSpPr txBox="1"/>
            <p:nvPr/>
          </p:nvSpPr>
          <p:spPr>
            <a:xfrm>
              <a:off x="6644845" y="2725630"/>
              <a:ext cx="6098058" cy="584775"/>
            </a:xfrm>
            <a:prstGeom prst="rect">
              <a:avLst/>
            </a:prstGeom>
            <a:noFill/>
          </p:spPr>
          <p:txBody>
            <a:bodyPr wrap="square">
              <a:spAutoFit/>
            </a:bodyPr>
            <a:lstStyle/>
            <a:p>
              <a:pPr algn="ctr"/>
              <a:r>
                <a:rPr lang="en-US" sz="3200" b="1">
                  <a:latin typeface="Arial Narrow" panose="020B0606020202030204" pitchFamily="34" charset="0"/>
                  <a:cs typeface="Arial"/>
                </a:rPr>
                <a:t>Caterpillar Overview</a:t>
              </a:r>
              <a:endParaRPr lang="en-SG" sz="3200" b="1"/>
            </a:p>
          </p:txBody>
        </p:sp>
        <p:pic>
          <p:nvPicPr>
            <p:cNvPr id="7" name="Picture 6">
              <a:extLst>
                <a:ext uri="{FF2B5EF4-FFF2-40B4-BE49-F238E27FC236}">
                  <a16:creationId xmlns:a16="http://schemas.microsoft.com/office/drawing/2014/main" id="{A4DFB9EF-4229-4A02-A607-19BCA9A6C90B}"/>
                </a:ext>
              </a:extLst>
            </p:cNvPr>
            <p:cNvPicPr>
              <a:picLocks noChangeAspect="1"/>
            </p:cNvPicPr>
            <p:nvPr/>
          </p:nvPicPr>
          <p:blipFill>
            <a:blip r:embed="rId3"/>
            <a:stretch>
              <a:fillRect/>
            </a:stretch>
          </p:blipFill>
          <p:spPr>
            <a:xfrm>
              <a:off x="597266" y="5896708"/>
              <a:ext cx="1290150" cy="691661"/>
            </a:xfrm>
            <a:prstGeom prst="rect">
              <a:avLst/>
            </a:prstGeom>
          </p:spPr>
        </p:pic>
      </p:grpSp>
    </p:spTree>
    <p:extLst>
      <p:ext uri="{BB962C8B-B14F-4D97-AF65-F5344CB8AC3E}">
        <p14:creationId xmlns:p14="http://schemas.microsoft.com/office/powerpoint/2010/main" val="41109407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 website&#10;&#10;Description automatically generated">
            <a:extLst>
              <a:ext uri="{FF2B5EF4-FFF2-40B4-BE49-F238E27FC236}">
                <a16:creationId xmlns:a16="http://schemas.microsoft.com/office/drawing/2014/main" id="{9887AB95-E508-1292-BC18-F6513FEA62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4" name="Slide Number Placeholder 5">
            <a:extLst>
              <a:ext uri="{FF2B5EF4-FFF2-40B4-BE49-F238E27FC236}">
                <a16:creationId xmlns:a16="http://schemas.microsoft.com/office/drawing/2014/main" id="{3F492AA3-BB44-4E4A-B219-0851235DE308}"/>
              </a:ext>
            </a:extLst>
          </p:cNvPr>
          <p:cNvSpPr>
            <a:spLocks noGrp="1"/>
          </p:cNvSpPr>
          <p:nvPr>
            <p:ph type="sldNum" sz="quarter" idx="12"/>
          </p:nvPr>
        </p:nvSpPr>
        <p:spPr>
          <a:xfrm>
            <a:off x="11222182" y="6325870"/>
            <a:ext cx="710738" cy="365125"/>
          </a:xfrm>
          <a:solidFill>
            <a:schemeClr val="bg1"/>
          </a:solid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7C482-CA98-AD47-BAD4-576DBE215BD9}" type="slidenum">
              <a:rPr kumimoji="0" lang="en-US" sz="1000" b="0" i="0" u="none" strike="noStrike" kern="1200" cap="none" spc="0" normalizeH="0" baseline="0" noProof="0" smtClean="0">
                <a:ln>
                  <a:noFill/>
                </a:ln>
                <a:solidFill>
                  <a:prstClr val="black"/>
                </a:solidFill>
                <a:effectLst/>
                <a:uLnTx/>
                <a:uFillTx/>
                <a:latin typeface="Arial Narrow" panose="020B0604020202020204" pitchFamily="34"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000" b="0" i="0" u="none" strike="noStrike" kern="1200" cap="none" spc="0" normalizeH="0" baseline="0" noProof="0">
              <a:ln>
                <a:noFill/>
              </a:ln>
              <a:solidFill>
                <a:prstClr val="black"/>
              </a:solidFill>
              <a:effectLst/>
              <a:uLnTx/>
              <a:uFillTx/>
              <a:latin typeface="Arial Narrow" panose="020B0604020202020204" pitchFamily="34" charset="0"/>
              <a:ea typeface="+mn-ea"/>
            </a:endParaRPr>
          </a:p>
        </p:txBody>
      </p:sp>
    </p:spTree>
    <p:extLst>
      <p:ext uri="{BB962C8B-B14F-4D97-AF65-F5344CB8AC3E}">
        <p14:creationId xmlns:p14="http://schemas.microsoft.com/office/powerpoint/2010/main" val="33413442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truck, outdoor, transport&#10;&#10;Description automatically generated">
            <a:extLst>
              <a:ext uri="{FF2B5EF4-FFF2-40B4-BE49-F238E27FC236}">
                <a16:creationId xmlns:a16="http://schemas.microsoft.com/office/drawing/2014/main" id="{B3358ECD-0BF0-3A82-F04F-177F035AF9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6" name="Slide Number Placeholder 5">
            <a:extLst>
              <a:ext uri="{FF2B5EF4-FFF2-40B4-BE49-F238E27FC236}">
                <a16:creationId xmlns:a16="http://schemas.microsoft.com/office/drawing/2014/main" id="{AF8B5D42-77C9-104C-B1F3-1D8BBDCF0CFD}"/>
              </a:ext>
            </a:extLst>
          </p:cNvPr>
          <p:cNvSpPr>
            <a:spLocks noGrp="1"/>
          </p:cNvSpPr>
          <p:nvPr>
            <p:ph type="sldNum" sz="quarter" idx="12"/>
          </p:nvPr>
        </p:nvSpPr>
        <p:spPr>
          <a:xfrm>
            <a:off x="11222182" y="6325870"/>
            <a:ext cx="710738" cy="365125"/>
          </a:xfrm>
          <a:solidFill>
            <a:schemeClr val="bg1"/>
          </a:solid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7C482-CA98-AD47-BAD4-576DBE215BD9}" type="slidenum">
              <a:rPr kumimoji="0" lang="en-US" sz="1000" b="0" i="0" u="none" strike="noStrike" kern="1200" cap="none" spc="0" normalizeH="0" baseline="0" noProof="0" smtClean="0">
                <a:ln>
                  <a:noFill/>
                </a:ln>
                <a:solidFill>
                  <a:prstClr val="black"/>
                </a:solidFill>
                <a:effectLst/>
                <a:uLnTx/>
                <a:uFillTx/>
                <a:latin typeface="Arial Narrow" panose="020B0604020202020204" pitchFamily="34"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000" b="0" i="0" u="none" strike="noStrike" kern="1200" cap="none" spc="0" normalizeH="0" baseline="0" noProof="0">
              <a:ln>
                <a:noFill/>
              </a:ln>
              <a:solidFill>
                <a:prstClr val="black"/>
              </a:solidFill>
              <a:effectLst/>
              <a:uLnTx/>
              <a:uFillTx/>
              <a:latin typeface="Arial Narrow" panose="020B0604020202020204" pitchFamily="34" charset="0"/>
              <a:ea typeface="+mn-ea"/>
            </a:endParaRPr>
          </a:p>
        </p:txBody>
      </p:sp>
    </p:spTree>
    <p:extLst>
      <p:ext uri="{BB962C8B-B14F-4D97-AF65-F5344CB8AC3E}">
        <p14:creationId xmlns:p14="http://schemas.microsoft.com/office/powerpoint/2010/main" val="27384064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transport&#10;&#10;Description automatically generated">
            <a:extLst>
              <a:ext uri="{FF2B5EF4-FFF2-40B4-BE49-F238E27FC236}">
                <a16:creationId xmlns:a16="http://schemas.microsoft.com/office/drawing/2014/main" id="{C00B9CCC-7BE6-A826-E6D2-719535E9FE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5"/>
          </a:xfrm>
          <a:prstGeom prst="rect">
            <a:avLst/>
          </a:prstGeom>
        </p:spPr>
      </p:pic>
      <p:sp>
        <p:nvSpPr>
          <p:cNvPr id="6" name="Slide Number Placeholder 5">
            <a:extLst>
              <a:ext uri="{FF2B5EF4-FFF2-40B4-BE49-F238E27FC236}">
                <a16:creationId xmlns:a16="http://schemas.microsoft.com/office/drawing/2014/main" id="{AF8B5D42-77C9-104C-B1F3-1D8BBDCF0CFD}"/>
              </a:ext>
            </a:extLst>
          </p:cNvPr>
          <p:cNvSpPr>
            <a:spLocks noGrp="1"/>
          </p:cNvSpPr>
          <p:nvPr>
            <p:ph type="sldNum" sz="quarter" idx="12"/>
          </p:nvPr>
        </p:nvSpPr>
        <p:spPr>
          <a:xfrm>
            <a:off x="11222182" y="6325870"/>
            <a:ext cx="710738" cy="365125"/>
          </a:xfrm>
          <a:solidFill>
            <a:schemeClr val="bg1"/>
          </a:solid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7C482-CA98-AD47-BAD4-576DBE215BD9}" type="slidenum">
              <a:rPr kumimoji="0" lang="en-US" sz="1000" b="0" i="0" u="none" strike="noStrike" kern="1200" cap="none" spc="0" normalizeH="0" baseline="0" noProof="0" smtClean="0">
                <a:ln>
                  <a:noFill/>
                </a:ln>
                <a:solidFill>
                  <a:prstClr val="black"/>
                </a:solidFill>
                <a:effectLst/>
                <a:uLnTx/>
                <a:uFillTx/>
                <a:latin typeface="Arial Narrow" panose="020B0604020202020204" pitchFamily="34"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000" b="0" i="0" u="none" strike="noStrike" kern="1200" cap="none" spc="0" normalizeH="0" baseline="0" noProof="0">
              <a:ln>
                <a:noFill/>
              </a:ln>
              <a:solidFill>
                <a:prstClr val="black"/>
              </a:solidFill>
              <a:effectLst/>
              <a:uLnTx/>
              <a:uFillTx/>
              <a:latin typeface="Arial Narrow" panose="020B0604020202020204" pitchFamily="34" charset="0"/>
              <a:ea typeface="+mn-ea"/>
            </a:endParaRPr>
          </a:p>
        </p:txBody>
      </p:sp>
    </p:spTree>
    <p:extLst>
      <p:ext uri="{BB962C8B-B14F-4D97-AF65-F5344CB8AC3E}">
        <p14:creationId xmlns:p14="http://schemas.microsoft.com/office/powerpoint/2010/main" val="9756634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website&#10;&#10;Description automatically generated">
            <a:extLst>
              <a:ext uri="{FF2B5EF4-FFF2-40B4-BE49-F238E27FC236}">
                <a16:creationId xmlns:a16="http://schemas.microsoft.com/office/drawing/2014/main" id="{D4D20476-9E01-2699-8A2F-0A3E99C2CA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6" name="Slide Number Placeholder 5">
            <a:extLst>
              <a:ext uri="{FF2B5EF4-FFF2-40B4-BE49-F238E27FC236}">
                <a16:creationId xmlns:a16="http://schemas.microsoft.com/office/drawing/2014/main" id="{AF8B5D42-77C9-104C-B1F3-1D8BBDCF0CFD}"/>
              </a:ext>
            </a:extLst>
          </p:cNvPr>
          <p:cNvSpPr>
            <a:spLocks noGrp="1"/>
          </p:cNvSpPr>
          <p:nvPr>
            <p:ph type="sldNum" sz="quarter" idx="12"/>
          </p:nvPr>
        </p:nvSpPr>
        <p:spPr>
          <a:xfrm>
            <a:off x="11222182" y="6325870"/>
            <a:ext cx="710738" cy="365125"/>
          </a:xfrm>
          <a:solidFill>
            <a:schemeClr val="bg1"/>
          </a:solid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7C482-CA98-AD47-BAD4-576DBE215BD9}" type="slidenum">
              <a:rPr kumimoji="0" lang="en-US" sz="1000" b="0" i="0" u="none" strike="noStrike" kern="1200" cap="none" spc="0" normalizeH="0" baseline="0" noProof="0" smtClean="0">
                <a:ln>
                  <a:noFill/>
                </a:ln>
                <a:solidFill>
                  <a:prstClr val="black"/>
                </a:solidFill>
                <a:effectLst/>
                <a:uLnTx/>
                <a:uFillTx/>
                <a:latin typeface="Arial Narrow" panose="020B0604020202020204" pitchFamily="34"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000" b="0" i="0" u="none" strike="noStrike" kern="1200" cap="none" spc="0" normalizeH="0" baseline="0" noProof="0">
              <a:ln>
                <a:noFill/>
              </a:ln>
              <a:solidFill>
                <a:prstClr val="black"/>
              </a:solidFill>
              <a:effectLst/>
              <a:uLnTx/>
              <a:uFillTx/>
              <a:latin typeface="Arial Narrow" panose="020B0604020202020204" pitchFamily="34" charset="0"/>
              <a:ea typeface="+mn-ea"/>
            </a:endParaRPr>
          </a:p>
        </p:txBody>
      </p:sp>
    </p:spTree>
    <p:extLst>
      <p:ext uri="{BB962C8B-B14F-4D97-AF65-F5344CB8AC3E}">
        <p14:creationId xmlns:p14="http://schemas.microsoft.com/office/powerpoint/2010/main" val="40230746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erson, helmet&#10;&#10;Description automatically generated">
            <a:extLst>
              <a:ext uri="{FF2B5EF4-FFF2-40B4-BE49-F238E27FC236}">
                <a16:creationId xmlns:a16="http://schemas.microsoft.com/office/drawing/2014/main" id="{A675C150-C2B4-E4FD-AAE2-E4A625EB16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6" name="Slide Number Placeholder 5">
            <a:extLst>
              <a:ext uri="{FF2B5EF4-FFF2-40B4-BE49-F238E27FC236}">
                <a16:creationId xmlns:a16="http://schemas.microsoft.com/office/drawing/2014/main" id="{AF8B5D42-77C9-104C-B1F3-1D8BBDCF0CFD}"/>
              </a:ext>
            </a:extLst>
          </p:cNvPr>
          <p:cNvSpPr>
            <a:spLocks noGrp="1"/>
          </p:cNvSpPr>
          <p:nvPr>
            <p:ph type="sldNum" sz="quarter" idx="12"/>
          </p:nvPr>
        </p:nvSpPr>
        <p:spPr>
          <a:xfrm>
            <a:off x="11222182" y="6325870"/>
            <a:ext cx="710738" cy="365125"/>
          </a:xfrm>
          <a:solidFill>
            <a:schemeClr val="bg1"/>
          </a:solid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7C482-CA98-AD47-BAD4-576DBE215BD9}" type="slidenum">
              <a:rPr kumimoji="0" lang="en-US" sz="1000" b="0" i="0" u="none" strike="noStrike" kern="1200" cap="none" spc="0" normalizeH="0" baseline="0" noProof="0" smtClean="0">
                <a:ln>
                  <a:noFill/>
                </a:ln>
                <a:solidFill>
                  <a:prstClr val="black"/>
                </a:solidFill>
                <a:effectLst/>
                <a:uLnTx/>
                <a:uFillTx/>
                <a:latin typeface="Arial Narrow" panose="020B0604020202020204" pitchFamily="34"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000" b="0" i="0" u="none" strike="noStrike" kern="1200" cap="none" spc="0" normalizeH="0" baseline="0" noProof="0">
              <a:ln>
                <a:noFill/>
              </a:ln>
              <a:solidFill>
                <a:prstClr val="black"/>
              </a:solidFill>
              <a:effectLst/>
              <a:uLnTx/>
              <a:uFillTx/>
              <a:latin typeface="Arial Narrow" panose="020B0604020202020204" pitchFamily="34" charset="0"/>
              <a:ea typeface="+mn-ea"/>
            </a:endParaRPr>
          </a:p>
        </p:txBody>
      </p:sp>
    </p:spTree>
    <p:extLst>
      <p:ext uri="{BB962C8B-B14F-4D97-AF65-F5344CB8AC3E}">
        <p14:creationId xmlns:p14="http://schemas.microsoft.com/office/powerpoint/2010/main" val="2199372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wearing hardhats and reflectors&#10;&#10;Description automatically generated with low confidence">
            <a:extLst>
              <a:ext uri="{FF2B5EF4-FFF2-40B4-BE49-F238E27FC236}">
                <a16:creationId xmlns:a16="http://schemas.microsoft.com/office/drawing/2014/main" id="{504B3998-5E60-EDBC-21A5-B441980B24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6" name="Slide Number Placeholder 5">
            <a:extLst>
              <a:ext uri="{FF2B5EF4-FFF2-40B4-BE49-F238E27FC236}">
                <a16:creationId xmlns:a16="http://schemas.microsoft.com/office/drawing/2014/main" id="{AF8B5D42-77C9-104C-B1F3-1D8BBDCF0CFD}"/>
              </a:ext>
            </a:extLst>
          </p:cNvPr>
          <p:cNvSpPr>
            <a:spLocks noGrp="1"/>
          </p:cNvSpPr>
          <p:nvPr>
            <p:ph type="sldNum" sz="quarter" idx="12"/>
          </p:nvPr>
        </p:nvSpPr>
        <p:spPr>
          <a:xfrm>
            <a:off x="11222182" y="6325870"/>
            <a:ext cx="710738" cy="365125"/>
          </a:xfrm>
          <a:solidFill>
            <a:schemeClr val="bg1"/>
          </a:solid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7C482-CA98-AD47-BAD4-576DBE215BD9}" type="slidenum">
              <a:rPr kumimoji="0" lang="en-US" sz="1000" b="0" i="0" u="none" strike="noStrike" kern="1200" cap="none" spc="0" normalizeH="0" baseline="0" noProof="0" smtClean="0">
                <a:ln>
                  <a:noFill/>
                </a:ln>
                <a:solidFill>
                  <a:prstClr val="black"/>
                </a:solidFill>
                <a:effectLst/>
                <a:uLnTx/>
                <a:uFillTx/>
                <a:latin typeface="Arial Narrow" panose="020B0604020202020204" pitchFamily="34"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000" b="0" i="0" u="none" strike="noStrike" kern="1200" cap="none" spc="0" normalizeH="0" baseline="0" noProof="0">
              <a:ln>
                <a:noFill/>
              </a:ln>
              <a:solidFill>
                <a:prstClr val="black"/>
              </a:solidFill>
              <a:effectLst/>
              <a:uLnTx/>
              <a:uFillTx/>
              <a:latin typeface="Arial Narrow" panose="020B0604020202020204" pitchFamily="34" charset="0"/>
              <a:ea typeface="+mn-ea"/>
            </a:endParaRPr>
          </a:p>
        </p:txBody>
      </p:sp>
    </p:spTree>
    <p:extLst>
      <p:ext uri="{BB962C8B-B14F-4D97-AF65-F5344CB8AC3E}">
        <p14:creationId xmlns:p14="http://schemas.microsoft.com/office/powerpoint/2010/main" val="25268861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A412081E-FDC6-FA72-43A3-5C55975F3194}"/>
              </a:ext>
            </a:extLst>
          </p:cNvPr>
          <p:cNvSpPr txBox="1">
            <a:spLocks/>
          </p:cNvSpPr>
          <p:nvPr/>
        </p:nvSpPr>
        <p:spPr>
          <a:xfrm>
            <a:off x="5463934" y="6835067"/>
            <a:ext cx="511096" cy="24875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044EC2-7E5F-48B0-995B-703B2F80838A}" type="slidenum">
              <a:rPr lang="en-US" smtClean="0"/>
              <a:pPr/>
              <a:t>2</a:t>
            </a:fld>
            <a:endParaRPr lang="en-US"/>
          </a:p>
        </p:txBody>
      </p:sp>
      <p:pic>
        <p:nvPicPr>
          <p:cNvPr id="4" name="Picture 3">
            <a:extLst>
              <a:ext uri="{FF2B5EF4-FFF2-40B4-BE49-F238E27FC236}">
                <a16:creationId xmlns:a16="http://schemas.microsoft.com/office/drawing/2014/main" id="{DB074A4A-EC2E-F78D-2711-B13025741111}"/>
              </a:ext>
            </a:extLst>
          </p:cNvPr>
          <p:cNvPicPr>
            <a:picLocks noChangeAspect="1"/>
          </p:cNvPicPr>
          <p:nvPr/>
        </p:nvPicPr>
        <p:blipFill>
          <a:blip r:embed="rId2"/>
          <a:stretch>
            <a:fillRect/>
          </a:stretch>
        </p:blipFill>
        <p:spPr>
          <a:xfrm>
            <a:off x="487655" y="1568748"/>
            <a:ext cx="803626" cy="744026"/>
          </a:xfrm>
          <a:prstGeom prst="rect">
            <a:avLst/>
          </a:prstGeom>
        </p:spPr>
      </p:pic>
      <p:sp>
        <p:nvSpPr>
          <p:cNvPr id="5" name="Title 1">
            <a:extLst>
              <a:ext uri="{FF2B5EF4-FFF2-40B4-BE49-F238E27FC236}">
                <a16:creationId xmlns:a16="http://schemas.microsoft.com/office/drawing/2014/main" id="{AF9C21A7-1767-9E81-FD12-A220A2F1408D}"/>
              </a:ext>
            </a:extLst>
          </p:cNvPr>
          <p:cNvSpPr>
            <a:spLocks noGrp="1"/>
          </p:cNvSpPr>
          <p:nvPr>
            <p:ph type="title"/>
          </p:nvPr>
        </p:nvSpPr>
        <p:spPr>
          <a:xfrm>
            <a:off x="495688" y="613523"/>
            <a:ext cx="8106494" cy="740400"/>
          </a:xfrm>
        </p:spPr>
        <p:txBody>
          <a:bodyPr>
            <a:noAutofit/>
          </a:bodyPr>
          <a:lstStyle/>
          <a:p>
            <a:pPr algn="l"/>
            <a:r>
              <a:rPr lang="en-US" sz="4000" b="1">
                <a:latin typeface="Arial Narrow" panose="020B0606020202030204" pitchFamily="34" charset="0"/>
              </a:rPr>
              <a:t>Safety Briefing</a:t>
            </a:r>
            <a:endParaRPr lang="en-SG" sz="4000" b="1">
              <a:latin typeface="Arial Narrow" panose="020B0606020202030204" pitchFamily="34" charset="0"/>
            </a:endParaRPr>
          </a:p>
        </p:txBody>
      </p:sp>
      <p:sp>
        <p:nvSpPr>
          <p:cNvPr id="6" name="Rectangle 5">
            <a:extLst>
              <a:ext uri="{FF2B5EF4-FFF2-40B4-BE49-F238E27FC236}">
                <a16:creationId xmlns:a16="http://schemas.microsoft.com/office/drawing/2014/main" id="{25551B6E-79DD-07BB-542A-20B11CB9C807}"/>
              </a:ext>
            </a:extLst>
          </p:cNvPr>
          <p:cNvSpPr/>
          <p:nvPr/>
        </p:nvSpPr>
        <p:spPr>
          <a:xfrm>
            <a:off x="1382888" y="1698954"/>
            <a:ext cx="4904284" cy="65659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FREE WORKSPACE OF TRIP HAZARDS</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Remove electrical cords, boxes, and toys from around your feet</a:t>
            </a:r>
          </a:p>
        </p:txBody>
      </p:sp>
      <p:sp>
        <p:nvSpPr>
          <p:cNvPr id="7" name="Rectangle 6">
            <a:extLst>
              <a:ext uri="{FF2B5EF4-FFF2-40B4-BE49-F238E27FC236}">
                <a16:creationId xmlns:a16="http://schemas.microsoft.com/office/drawing/2014/main" id="{7B437EDD-C931-C660-94A0-4EA69EE0CAB8}"/>
              </a:ext>
            </a:extLst>
          </p:cNvPr>
          <p:cNvSpPr/>
          <p:nvPr/>
        </p:nvSpPr>
        <p:spPr>
          <a:xfrm>
            <a:off x="1401858" y="3711279"/>
            <a:ext cx="4627896" cy="87203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TAKE MENTAL &amp; PHYSICAL BREAKS</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Stand up for 1 minute every hour and take stretch breaks or move around</a:t>
            </a:r>
          </a:p>
        </p:txBody>
      </p:sp>
      <p:sp>
        <p:nvSpPr>
          <p:cNvPr id="8" name="Rectangle 7">
            <a:extLst>
              <a:ext uri="{FF2B5EF4-FFF2-40B4-BE49-F238E27FC236}">
                <a16:creationId xmlns:a16="http://schemas.microsoft.com/office/drawing/2014/main" id="{FFED3F72-2A29-53B1-749B-C1FFE9F59626}"/>
              </a:ext>
            </a:extLst>
          </p:cNvPr>
          <p:cNvSpPr/>
          <p:nvPr/>
        </p:nvSpPr>
        <p:spPr>
          <a:xfrm>
            <a:off x="1401858" y="2712811"/>
            <a:ext cx="4781004" cy="65659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SET UP ERGONOMIC WORKSTATION </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Set monitor or laptop at eye level in front of you, not at an angle</a:t>
            </a:r>
          </a:p>
        </p:txBody>
      </p:sp>
      <p:sp>
        <p:nvSpPr>
          <p:cNvPr id="9" name="Rectangle 8">
            <a:extLst>
              <a:ext uri="{FF2B5EF4-FFF2-40B4-BE49-F238E27FC236}">
                <a16:creationId xmlns:a16="http://schemas.microsoft.com/office/drawing/2014/main" id="{942E25E3-6868-58B8-8777-938420892C14}"/>
              </a:ext>
            </a:extLst>
          </p:cNvPr>
          <p:cNvSpPr/>
          <p:nvPr/>
        </p:nvSpPr>
        <p:spPr>
          <a:xfrm>
            <a:off x="1401858" y="4810147"/>
            <a:ext cx="4627896" cy="65659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CLEAN HANDS FREQUENTLY</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Wash hands with soap and water for at least 20 seconds</a:t>
            </a:r>
          </a:p>
        </p:txBody>
      </p:sp>
      <p:pic>
        <p:nvPicPr>
          <p:cNvPr id="10" name="Picture 9" descr="A close up of a sign&#10;&#10;Description automatically generated">
            <a:extLst>
              <a:ext uri="{FF2B5EF4-FFF2-40B4-BE49-F238E27FC236}">
                <a16:creationId xmlns:a16="http://schemas.microsoft.com/office/drawing/2014/main" id="{ECBC0EBE-20CC-B6B5-0C3E-8ED942E91C24}"/>
              </a:ext>
            </a:extLst>
          </p:cNvPr>
          <p:cNvPicPr>
            <a:picLocks noChangeAspect="1"/>
          </p:cNvPicPr>
          <p:nvPr/>
        </p:nvPicPr>
        <p:blipFill rotWithShape="1">
          <a:blip r:embed="rId3"/>
          <a:srcRect t="34644" r="-6038" b="39130"/>
          <a:stretch/>
        </p:blipFill>
        <p:spPr>
          <a:xfrm>
            <a:off x="629733" y="4946468"/>
            <a:ext cx="460423" cy="450450"/>
          </a:xfrm>
          <a:prstGeom prst="rect">
            <a:avLst/>
          </a:prstGeom>
        </p:spPr>
      </p:pic>
      <p:pic>
        <p:nvPicPr>
          <p:cNvPr id="11" name="Picture 10" descr="A picture containing wheel, drawing, clock&#10;&#10;Description automatically generated">
            <a:extLst>
              <a:ext uri="{FF2B5EF4-FFF2-40B4-BE49-F238E27FC236}">
                <a16:creationId xmlns:a16="http://schemas.microsoft.com/office/drawing/2014/main" id="{23F08BE6-4842-2C2D-0571-44A7387689A4}"/>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Effect>
                      <a14:brightnessContrast bright="-40000" contrast="-40000"/>
                    </a14:imgEffect>
                  </a14:imgLayer>
                </a14:imgProps>
              </a:ext>
            </a:extLst>
          </a:blip>
          <a:srcRect l="81135" r="-242" b="-7631"/>
          <a:stretch/>
        </p:blipFill>
        <p:spPr>
          <a:xfrm>
            <a:off x="814539" y="4813507"/>
            <a:ext cx="230916" cy="278201"/>
          </a:xfrm>
          <a:prstGeom prst="rect">
            <a:avLst/>
          </a:prstGeom>
        </p:spPr>
      </p:pic>
      <p:pic>
        <p:nvPicPr>
          <p:cNvPr id="12" name="Picture 11" descr="A drawing of a person&#10;&#10;Description automatically generated">
            <a:extLst>
              <a:ext uri="{FF2B5EF4-FFF2-40B4-BE49-F238E27FC236}">
                <a16:creationId xmlns:a16="http://schemas.microsoft.com/office/drawing/2014/main" id="{B08E71A9-6745-B331-DFC6-0A10B55150C8}"/>
              </a:ext>
            </a:extLst>
          </p:cNvPr>
          <p:cNvPicPr>
            <a:picLocks noChangeAspect="1"/>
          </p:cNvPicPr>
          <p:nvPr/>
        </p:nvPicPr>
        <p:blipFill rotWithShape="1">
          <a:blip r:embed="rId6">
            <a:extLst>
              <a:ext uri="{28A0092B-C50C-407E-A947-70E740481C1C}">
                <a14:useLocalDpi xmlns:a14="http://schemas.microsoft.com/office/drawing/2010/main" val="0"/>
              </a:ext>
            </a:extLst>
          </a:blip>
          <a:srcRect l="17736" t="66827" r="65631"/>
          <a:stretch/>
        </p:blipFill>
        <p:spPr>
          <a:xfrm>
            <a:off x="689929" y="3768861"/>
            <a:ext cx="340033" cy="678175"/>
          </a:xfrm>
          <a:prstGeom prst="rect">
            <a:avLst/>
          </a:prstGeom>
        </p:spPr>
      </p:pic>
      <p:pic>
        <p:nvPicPr>
          <p:cNvPr id="13" name="Picture 12" descr="A close up of a sign&#10;&#10;Description automatically generated">
            <a:extLst>
              <a:ext uri="{FF2B5EF4-FFF2-40B4-BE49-F238E27FC236}">
                <a16:creationId xmlns:a16="http://schemas.microsoft.com/office/drawing/2014/main" id="{2325F843-2B4F-7C05-190B-3CA573EF81BD}"/>
              </a:ext>
            </a:extLst>
          </p:cNvPr>
          <p:cNvPicPr>
            <a:picLocks noChangeAspect="1"/>
          </p:cNvPicPr>
          <p:nvPr/>
        </p:nvPicPr>
        <p:blipFill rotWithShape="1">
          <a:blip r:embed="rId7">
            <a:extLst>
              <a:ext uri="{28A0092B-C50C-407E-A947-70E740481C1C}">
                <a14:useLocalDpi xmlns:a14="http://schemas.microsoft.com/office/drawing/2010/main" val="0"/>
              </a:ext>
            </a:extLst>
          </a:blip>
          <a:srcRect l="14565" t="12505" r="16374" b="17598"/>
          <a:stretch/>
        </p:blipFill>
        <p:spPr>
          <a:xfrm>
            <a:off x="642943" y="2712811"/>
            <a:ext cx="574109" cy="581058"/>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5F42F7CC-D9F1-64B2-F52F-48A3C58652E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2943" y="5839822"/>
            <a:ext cx="460114" cy="672474"/>
          </a:xfrm>
          <a:prstGeom prst="rect">
            <a:avLst/>
          </a:prstGeom>
        </p:spPr>
      </p:pic>
      <p:sp>
        <p:nvSpPr>
          <p:cNvPr id="15" name="TextBox 14">
            <a:extLst>
              <a:ext uri="{FF2B5EF4-FFF2-40B4-BE49-F238E27FC236}">
                <a16:creationId xmlns:a16="http://schemas.microsoft.com/office/drawing/2014/main" id="{4766CE25-7DBD-BB09-A89C-10B3FA340015}"/>
              </a:ext>
            </a:extLst>
          </p:cNvPr>
          <p:cNvSpPr txBox="1"/>
          <p:nvPr/>
        </p:nvSpPr>
        <p:spPr>
          <a:xfrm>
            <a:off x="1382887" y="5840315"/>
            <a:ext cx="5450419" cy="687368"/>
          </a:xfrm>
          <a:prstGeom prst="rect">
            <a:avLst/>
          </a:prstGeom>
          <a:noFill/>
        </p:spPr>
        <p:txBody>
          <a:bodyPr wrap="square">
            <a:spAutoFit/>
          </a:bodyPr>
          <a:lstStyle/>
          <a:p>
            <a:pPr defTabSz="914400">
              <a:spcAft>
                <a:spcPts val="800"/>
              </a:spcAft>
              <a:defRPr/>
            </a:pPr>
            <a:r>
              <a:rPr kumimoji="0" lang="en-US" sz="1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 </a:t>
            </a:r>
            <a:r>
              <a:rPr lang="en-US" sz="1600" b="1">
                <a:solidFill>
                  <a:srgbClr val="000000"/>
                </a:solidFill>
                <a:latin typeface="Arial Narrow" panose="020B0606020202030204" pitchFamily="34" charset="0"/>
              </a:rPr>
              <a:t>EMERGENCY PHONE NUMBERS </a:t>
            </a:r>
          </a:p>
          <a:p>
            <a:pPr defTabSz="914400">
              <a:spcAft>
                <a:spcPts val="800"/>
              </a:spcAft>
              <a:defRPr/>
            </a:pPr>
            <a:r>
              <a:rPr lang="en-US" altLang="en-US" sz="1600" b="1">
                <a:solidFill>
                  <a:srgbClr val="000000"/>
                </a:solidFill>
                <a:latin typeface="Arial Narrow" panose="020B0606020202030204" pitchFamily="34" charset="0"/>
              </a:rPr>
              <a:t> </a:t>
            </a:r>
            <a:r>
              <a:rPr lang="en-US" altLang="en-US" sz="1400">
                <a:solidFill>
                  <a:srgbClr val="000000"/>
                </a:solidFill>
                <a:latin typeface="Arial Narrow" panose="020B0606020202030204" pitchFamily="34" charset="0"/>
              </a:rPr>
              <a:t>What are the </a:t>
            </a:r>
            <a:r>
              <a:rPr kumimoji="0" lang="en-US" altLang="en-US" sz="1400"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numbers for </a:t>
            </a:r>
            <a:r>
              <a:rPr kumimoji="0" lang="en-US" altLang="en-US" sz="1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your location?</a:t>
            </a:r>
          </a:p>
        </p:txBody>
      </p:sp>
      <p:pic>
        <p:nvPicPr>
          <p:cNvPr id="16" name="Picture 15">
            <a:extLst>
              <a:ext uri="{FF2B5EF4-FFF2-40B4-BE49-F238E27FC236}">
                <a16:creationId xmlns:a16="http://schemas.microsoft.com/office/drawing/2014/main" id="{C7134316-2EB1-CF50-C045-C9C7EA7B6AD2}"/>
              </a:ext>
            </a:extLst>
          </p:cNvPr>
          <p:cNvPicPr>
            <a:picLocks noChangeAspect="1"/>
          </p:cNvPicPr>
          <p:nvPr/>
        </p:nvPicPr>
        <p:blipFill>
          <a:blip r:embed="rId9"/>
          <a:stretch>
            <a:fillRect/>
          </a:stretch>
        </p:blipFill>
        <p:spPr>
          <a:xfrm>
            <a:off x="6643575" y="958087"/>
            <a:ext cx="3869520" cy="550638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464288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website&#10;&#10;Description automatically generated">
            <a:extLst>
              <a:ext uri="{FF2B5EF4-FFF2-40B4-BE49-F238E27FC236}">
                <a16:creationId xmlns:a16="http://schemas.microsoft.com/office/drawing/2014/main" id="{8B675EFA-4092-73F8-8918-0D5DB4B126A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6" name="Slide Number Placeholder 5">
            <a:extLst>
              <a:ext uri="{FF2B5EF4-FFF2-40B4-BE49-F238E27FC236}">
                <a16:creationId xmlns:a16="http://schemas.microsoft.com/office/drawing/2014/main" id="{AF8B5D42-77C9-104C-B1F3-1D8BBDCF0CFD}"/>
              </a:ext>
            </a:extLst>
          </p:cNvPr>
          <p:cNvSpPr>
            <a:spLocks noGrp="1"/>
          </p:cNvSpPr>
          <p:nvPr>
            <p:ph type="sldNum" sz="quarter" idx="12"/>
          </p:nvPr>
        </p:nvSpPr>
        <p:spPr>
          <a:xfrm>
            <a:off x="11222182" y="6325870"/>
            <a:ext cx="710738" cy="365125"/>
          </a:xfrm>
          <a:solidFill>
            <a:schemeClr val="bg1"/>
          </a:solid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7C482-CA98-AD47-BAD4-576DBE215BD9}" type="slidenum">
              <a:rPr kumimoji="0" lang="en-US" sz="1000" b="0" i="0" u="none" strike="noStrike" kern="1200" cap="none" spc="0" normalizeH="0" baseline="0" noProof="0" smtClean="0">
                <a:ln>
                  <a:noFill/>
                </a:ln>
                <a:solidFill>
                  <a:prstClr val="black"/>
                </a:solidFill>
                <a:effectLst/>
                <a:uLnTx/>
                <a:uFillTx/>
                <a:latin typeface="Arial Narrow" panose="020B0604020202020204" pitchFamily="34"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000" b="0" i="0" u="none" strike="noStrike" kern="1200" cap="none" spc="0" normalizeH="0" baseline="0" noProof="0">
              <a:ln>
                <a:noFill/>
              </a:ln>
              <a:solidFill>
                <a:prstClr val="black"/>
              </a:solidFill>
              <a:effectLst/>
              <a:uLnTx/>
              <a:uFillTx/>
              <a:latin typeface="Arial Narrow" panose="020B0604020202020204" pitchFamily="34" charset="0"/>
              <a:ea typeface="+mn-ea"/>
            </a:endParaRPr>
          </a:p>
        </p:txBody>
      </p:sp>
    </p:spTree>
    <p:extLst>
      <p:ext uri="{BB962C8B-B14F-4D97-AF65-F5344CB8AC3E}">
        <p14:creationId xmlns:p14="http://schemas.microsoft.com/office/powerpoint/2010/main" val="18626304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DD24702B-8E0A-9BA5-31A9-8B4A05A516D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50" y="0"/>
            <a:ext cx="12179302" cy="6858000"/>
          </a:xfrm>
          <a:prstGeom prst="rect">
            <a:avLst/>
          </a:prstGeom>
        </p:spPr>
      </p:pic>
      <p:sp>
        <p:nvSpPr>
          <p:cNvPr id="6" name="Slide Number Placeholder 5">
            <a:extLst>
              <a:ext uri="{FF2B5EF4-FFF2-40B4-BE49-F238E27FC236}">
                <a16:creationId xmlns:a16="http://schemas.microsoft.com/office/drawing/2014/main" id="{AF8B5D42-77C9-104C-B1F3-1D8BBDCF0CFD}"/>
              </a:ext>
            </a:extLst>
          </p:cNvPr>
          <p:cNvSpPr>
            <a:spLocks noGrp="1"/>
          </p:cNvSpPr>
          <p:nvPr>
            <p:ph type="sldNum" sz="quarter" idx="12"/>
          </p:nvPr>
        </p:nvSpPr>
        <p:spPr>
          <a:xfrm>
            <a:off x="11222182" y="6325870"/>
            <a:ext cx="710738" cy="365125"/>
          </a:xfrm>
          <a:solidFill>
            <a:schemeClr val="bg1"/>
          </a:solid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7C482-CA98-AD47-BAD4-576DBE215BD9}" type="slidenum">
              <a:rPr kumimoji="0" lang="en-US" sz="1000" b="0" i="0" u="none" strike="noStrike" kern="1200" cap="none" spc="0" normalizeH="0" baseline="0" noProof="0" smtClean="0">
                <a:ln>
                  <a:noFill/>
                </a:ln>
                <a:solidFill>
                  <a:prstClr val="black"/>
                </a:solidFill>
                <a:effectLst/>
                <a:uLnTx/>
                <a:uFillTx/>
                <a:latin typeface="Arial Narrow" panose="020B0604020202020204" pitchFamily="34"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000" b="0" i="0" u="none" strike="noStrike" kern="1200" cap="none" spc="0" normalizeH="0" baseline="0" noProof="0">
              <a:ln>
                <a:noFill/>
              </a:ln>
              <a:solidFill>
                <a:prstClr val="black"/>
              </a:solidFill>
              <a:effectLst/>
              <a:uLnTx/>
              <a:uFillTx/>
              <a:latin typeface="Arial Narrow" panose="020B0604020202020204" pitchFamily="34" charset="0"/>
              <a:ea typeface="+mn-ea"/>
            </a:endParaRPr>
          </a:p>
        </p:txBody>
      </p:sp>
    </p:spTree>
    <p:extLst>
      <p:ext uri="{BB962C8B-B14F-4D97-AF65-F5344CB8AC3E}">
        <p14:creationId xmlns:p14="http://schemas.microsoft.com/office/powerpoint/2010/main" val="26077549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9A06B51A-0888-8C51-9EF3-AF32A3034E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6" name="Slide Number Placeholder 5">
            <a:extLst>
              <a:ext uri="{FF2B5EF4-FFF2-40B4-BE49-F238E27FC236}">
                <a16:creationId xmlns:a16="http://schemas.microsoft.com/office/drawing/2014/main" id="{AF8B5D42-77C9-104C-B1F3-1D8BBDCF0CFD}"/>
              </a:ext>
            </a:extLst>
          </p:cNvPr>
          <p:cNvSpPr>
            <a:spLocks noGrp="1"/>
          </p:cNvSpPr>
          <p:nvPr>
            <p:ph type="sldNum" sz="quarter" idx="12"/>
          </p:nvPr>
        </p:nvSpPr>
        <p:spPr>
          <a:xfrm>
            <a:off x="11222182" y="6325870"/>
            <a:ext cx="710738" cy="365125"/>
          </a:xfrm>
          <a:solidFill>
            <a:schemeClr val="bg1"/>
          </a:solid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7C482-CA98-AD47-BAD4-576DBE215BD9}" type="slidenum">
              <a:rPr kumimoji="0" lang="en-US" sz="1000" b="0" i="0" u="none" strike="noStrike" kern="1200" cap="none" spc="0" normalizeH="0" baseline="0" noProof="0" smtClean="0">
                <a:ln>
                  <a:noFill/>
                </a:ln>
                <a:solidFill>
                  <a:prstClr val="black"/>
                </a:solidFill>
                <a:effectLst/>
                <a:uLnTx/>
                <a:uFillTx/>
                <a:latin typeface="Arial Narrow" panose="020B0604020202020204" pitchFamily="34"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000" b="0" i="0" u="none" strike="noStrike" kern="1200" cap="none" spc="0" normalizeH="0" baseline="0" noProof="0">
              <a:ln>
                <a:noFill/>
              </a:ln>
              <a:solidFill>
                <a:prstClr val="black"/>
              </a:solidFill>
              <a:effectLst/>
              <a:uLnTx/>
              <a:uFillTx/>
              <a:latin typeface="Arial Narrow" panose="020B0604020202020204" pitchFamily="34" charset="0"/>
              <a:ea typeface="+mn-ea"/>
            </a:endParaRPr>
          </a:p>
        </p:txBody>
      </p:sp>
    </p:spTree>
    <p:extLst>
      <p:ext uri="{BB962C8B-B14F-4D97-AF65-F5344CB8AC3E}">
        <p14:creationId xmlns:p14="http://schemas.microsoft.com/office/powerpoint/2010/main" val="31054441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B1EFAA25-1DD4-9501-4051-994A764D2D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6" name="Slide Number Placeholder 5">
            <a:extLst>
              <a:ext uri="{FF2B5EF4-FFF2-40B4-BE49-F238E27FC236}">
                <a16:creationId xmlns:a16="http://schemas.microsoft.com/office/drawing/2014/main" id="{AF8B5D42-77C9-104C-B1F3-1D8BBDCF0CFD}"/>
              </a:ext>
            </a:extLst>
          </p:cNvPr>
          <p:cNvSpPr>
            <a:spLocks noGrp="1"/>
          </p:cNvSpPr>
          <p:nvPr>
            <p:ph type="sldNum" sz="quarter" idx="12"/>
          </p:nvPr>
        </p:nvSpPr>
        <p:spPr>
          <a:xfrm>
            <a:off x="11222182" y="6325870"/>
            <a:ext cx="710738" cy="365125"/>
          </a:xfrm>
          <a:solidFill>
            <a:schemeClr val="bg1"/>
          </a:solid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7C482-CA98-AD47-BAD4-576DBE215BD9}" type="slidenum">
              <a:rPr kumimoji="0" lang="en-US" sz="1000" b="0" i="0" u="none" strike="noStrike" kern="1200" cap="none" spc="0" normalizeH="0" baseline="0" noProof="0" smtClean="0">
                <a:ln>
                  <a:noFill/>
                </a:ln>
                <a:solidFill>
                  <a:prstClr val="black"/>
                </a:solidFill>
                <a:effectLst/>
                <a:uLnTx/>
                <a:uFillTx/>
                <a:latin typeface="Arial Narrow" panose="020B0604020202020204" pitchFamily="34"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000" b="0" i="0" u="none" strike="noStrike" kern="1200" cap="none" spc="0" normalizeH="0" baseline="0" noProof="0">
              <a:ln>
                <a:noFill/>
              </a:ln>
              <a:solidFill>
                <a:prstClr val="black"/>
              </a:solidFill>
              <a:effectLst/>
              <a:uLnTx/>
              <a:uFillTx/>
              <a:latin typeface="Arial Narrow" panose="020B0604020202020204" pitchFamily="34" charset="0"/>
              <a:ea typeface="+mn-ea"/>
            </a:endParaRPr>
          </a:p>
        </p:txBody>
      </p:sp>
    </p:spTree>
    <p:extLst>
      <p:ext uri="{BB962C8B-B14F-4D97-AF65-F5344CB8AC3E}">
        <p14:creationId xmlns:p14="http://schemas.microsoft.com/office/powerpoint/2010/main" val="39490200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person&#10;&#10;Description automatically generated">
            <a:extLst>
              <a:ext uri="{FF2B5EF4-FFF2-40B4-BE49-F238E27FC236}">
                <a16:creationId xmlns:a16="http://schemas.microsoft.com/office/drawing/2014/main" id="{795B6E86-EA34-781E-06E9-044645C80F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6" name="Slide Number Placeholder 5">
            <a:extLst>
              <a:ext uri="{FF2B5EF4-FFF2-40B4-BE49-F238E27FC236}">
                <a16:creationId xmlns:a16="http://schemas.microsoft.com/office/drawing/2014/main" id="{AF8B5D42-77C9-104C-B1F3-1D8BBDCF0CFD}"/>
              </a:ext>
            </a:extLst>
          </p:cNvPr>
          <p:cNvSpPr>
            <a:spLocks noGrp="1"/>
          </p:cNvSpPr>
          <p:nvPr>
            <p:ph type="sldNum" sz="quarter" idx="12"/>
          </p:nvPr>
        </p:nvSpPr>
        <p:spPr>
          <a:xfrm>
            <a:off x="11222182" y="6325870"/>
            <a:ext cx="710738" cy="365125"/>
          </a:xfrm>
          <a:solidFill>
            <a:schemeClr val="bg1"/>
          </a:solid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7C482-CA98-AD47-BAD4-576DBE215BD9}" type="slidenum">
              <a:rPr kumimoji="0" lang="en-US" sz="1000" b="0" i="0" u="none" strike="noStrike" kern="1200" cap="none" spc="0" normalizeH="0" baseline="0" noProof="0" smtClean="0">
                <a:ln>
                  <a:noFill/>
                </a:ln>
                <a:solidFill>
                  <a:prstClr val="black"/>
                </a:solidFill>
                <a:effectLst/>
                <a:uLnTx/>
                <a:uFillTx/>
                <a:latin typeface="Arial Narrow" panose="020B0604020202020204" pitchFamily="34"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000" b="0" i="0" u="none" strike="noStrike" kern="1200" cap="none" spc="0" normalizeH="0" baseline="0" noProof="0">
              <a:ln>
                <a:noFill/>
              </a:ln>
              <a:solidFill>
                <a:prstClr val="black"/>
              </a:solidFill>
              <a:effectLst/>
              <a:uLnTx/>
              <a:uFillTx/>
              <a:latin typeface="Arial Narrow" panose="020B0604020202020204" pitchFamily="34" charset="0"/>
              <a:ea typeface="+mn-ea"/>
            </a:endParaRPr>
          </a:p>
        </p:txBody>
      </p:sp>
    </p:spTree>
    <p:extLst>
      <p:ext uri="{BB962C8B-B14F-4D97-AF65-F5344CB8AC3E}">
        <p14:creationId xmlns:p14="http://schemas.microsoft.com/office/powerpoint/2010/main" val="29720782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DDB665D2-DEFC-8BC4-2412-0B11610E75F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6" name="Slide Number Placeholder 5">
            <a:extLst>
              <a:ext uri="{FF2B5EF4-FFF2-40B4-BE49-F238E27FC236}">
                <a16:creationId xmlns:a16="http://schemas.microsoft.com/office/drawing/2014/main" id="{AF8B5D42-77C9-104C-B1F3-1D8BBDCF0CFD}"/>
              </a:ext>
            </a:extLst>
          </p:cNvPr>
          <p:cNvSpPr>
            <a:spLocks noGrp="1"/>
          </p:cNvSpPr>
          <p:nvPr>
            <p:ph type="sldNum" sz="quarter" idx="12"/>
          </p:nvPr>
        </p:nvSpPr>
        <p:spPr>
          <a:xfrm>
            <a:off x="11222182" y="6325870"/>
            <a:ext cx="710738" cy="365125"/>
          </a:xfrm>
          <a:solidFill>
            <a:schemeClr val="bg1"/>
          </a:solid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7C482-CA98-AD47-BAD4-576DBE215BD9}" type="slidenum">
              <a:rPr kumimoji="0" lang="en-US" sz="1000" b="0" i="0" u="none" strike="noStrike" kern="1200" cap="none" spc="0" normalizeH="0" baseline="0" noProof="0" smtClean="0">
                <a:ln>
                  <a:noFill/>
                </a:ln>
                <a:solidFill>
                  <a:prstClr val="black"/>
                </a:solidFill>
                <a:effectLst/>
                <a:uLnTx/>
                <a:uFillTx/>
                <a:latin typeface="Arial Narrow" panose="020B0604020202020204" pitchFamily="34"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000" b="0" i="0" u="none" strike="noStrike" kern="1200" cap="none" spc="0" normalizeH="0" baseline="0" noProof="0">
              <a:ln>
                <a:noFill/>
              </a:ln>
              <a:solidFill>
                <a:prstClr val="black"/>
              </a:solidFill>
              <a:effectLst/>
              <a:uLnTx/>
              <a:uFillTx/>
              <a:latin typeface="Arial Narrow" panose="020B0604020202020204" pitchFamily="34" charset="0"/>
              <a:ea typeface="+mn-ea"/>
            </a:endParaRPr>
          </a:p>
        </p:txBody>
      </p:sp>
    </p:spTree>
    <p:extLst>
      <p:ext uri="{BB962C8B-B14F-4D97-AF65-F5344CB8AC3E}">
        <p14:creationId xmlns:p14="http://schemas.microsoft.com/office/powerpoint/2010/main" val="19975367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31B4047E-0954-82AF-68E4-C06349F2C1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6" name="Slide Number Placeholder 5">
            <a:extLst>
              <a:ext uri="{FF2B5EF4-FFF2-40B4-BE49-F238E27FC236}">
                <a16:creationId xmlns:a16="http://schemas.microsoft.com/office/drawing/2014/main" id="{AF8B5D42-77C9-104C-B1F3-1D8BBDCF0CFD}"/>
              </a:ext>
            </a:extLst>
          </p:cNvPr>
          <p:cNvSpPr>
            <a:spLocks noGrp="1"/>
          </p:cNvSpPr>
          <p:nvPr>
            <p:ph type="sldNum" sz="quarter" idx="12"/>
          </p:nvPr>
        </p:nvSpPr>
        <p:spPr>
          <a:xfrm>
            <a:off x="11222182" y="6325870"/>
            <a:ext cx="710738" cy="365125"/>
          </a:xfrm>
          <a:solidFill>
            <a:schemeClr val="bg1"/>
          </a:solid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7C482-CA98-AD47-BAD4-576DBE215BD9}" type="slidenum">
              <a:rPr kumimoji="0" lang="en-US" sz="1000" b="0" i="0" u="none" strike="noStrike" kern="1200" cap="none" spc="0" normalizeH="0" baseline="0" noProof="0" smtClean="0">
                <a:ln>
                  <a:noFill/>
                </a:ln>
                <a:solidFill>
                  <a:prstClr val="black"/>
                </a:solidFill>
                <a:effectLst/>
                <a:uLnTx/>
                <a:uFillTx/>
                <a:latin typeface="Arial Narrow" panose="020B0604020202020204" pitchFamily="34"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000" b="0" i="0" u="none" strike="noStrike" kern="1200" cap="none" spc="0" normalizeH="0" baseline="0" noProof="0">
              <a:ln>
                <a:noFill/>
              </a:ln>
              <a:solidFill>
                <a:prstClr val="black"/>
              </a:solidFill>
              <a:effectLst/>
              <a:uLnTx/>
              <a:uFillTx/>
              <a:latin typeface="Arial Narrow" panose="020B0604020202020204" pitchFamily="34" charset="0"/>
              <a:ea typeface="+mn-ea"/>
            </a:endParaRPr>
          </a:p>
        </p:txBody>
      </p:sp>
    </p:spTree>
    <p:extLst>
      <p:ext uri="{BB962C8B-B14F-4D97-AF65-F5344CB8AC3E}">
        <p14:creationId xmlns:p14="http://schemas.microsoft.com/office/powerpoint/2010/main" val="24789038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website&#10;&#10;Description automatically generated">
            <a:extLst>
              <a:ext uri="{FF2B5EF4-FFF2-40B4-BE49-F238E27FC236}">
                <a16:creationId xmlns:a16="http://schemas.microsoft.com/office/drawing/2014/main" id="{F252CD23-6215-C797-5045-0791D16D9D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6" name="Slide Number Placeholder 5">
            <a:extLst>
              <a:ext uri="{FF2B5EF4-FFF2-40B4-BE49-F238E27FC236}">
                <a16:creationId xmlns:a16="http://schemas.microsoft.com/office/drawing/2014/main" id="{AF8B5D42-77C9-104C-B1F3-1D8BBDCF0CFD}"/>
              </a:ext>
            </a:extLst>
          </p:cNvPr>
          <p:cNvSpPr>
            <a:spLocks noGrp="1"/>
          </p:cNvSpPr>
          <p:nvPr>
            <p:ph type="sldNum" sz="quarter" idx="12"/>
          </p:nvPr>
        </p:nvSpPr>
        <p:spPr>
          <a:xfrm>
            <a:off x="11222182" y="6325870"/>
            <a:ext cx="710738" cy="365125"/>
          </a:xfrm>
          <a:solidFill>
            <a:schemeClr val="bg1"/>
          </a:solid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7C482-CA98-AD47-BAD4-576DBE215BD9}" type="slidenum">
              <a:rPr kumimoji="0" lang="en-US" sz="1000" b="0" i="0" u="none" strike="noStrike" kern="1200" cap="none" spc="0" normalizeH="0" baseline="0" noProof="0" smtClean="0">
                <a:ln>
                  <a:noFill/>
                </a:ln>
                <a:solidFill>
                  <a:prstClr val="black"/>
                </a:solidFill>
                <a:effectLst/>
                <a:uLnTx/>
                <a:uFillTx/>
                <a:latin typeface="Arial Narrow" panose="020B0604020202020204" pitchFamily="34"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000" b="0" i="0" u="none" strike="noStrike" kern="1200" cap="none" spc="0" normalizeH="0" baseline="0" noProof="0">
              <a:ln>
                <a:noFill/>
              </a:ln>
              <a:solidFill>
                <a:prstClr val="black"/>
              </a:solidFill>
              <a:effectLst/>
              <a:uLnTx/>
              <a:uFillTx/>
              <a:latin typeface="Arial Narrow" panose="020B0604020202020204" pitchFamily="34" charset="0"/>
              <a:ea typeface="+mn-ea"/>
            </a:endParaRPr>
          </a:p>
        </p:txBody>
      </p:sp>
    </p:spTree>
    <p:extLst>
      <p:ext uri="{BB962C8B-B14F-4D97-AF65-F5344CB8AC3E}">
        <p14:creationId xmlns:p14="http://schemas.microsoft.com/office/powerpoint/2010/main" val="15598430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3AF183-F1B8-75DB-5DA6-DCFEF1BCD874}"/>
              </a:ext>
            </a:extLst>
          </p:cNvPr>
          <p:cNvPicPr>
            <a:picLocks noChangeAspect="1"/>
          </p:cNvPicPr>
          <p:nvPr/>
        </p:nvPicPr>
        <p:blipFill>
          <a:blip r:embed="rId3"/>
          <a:stretch>
            <a:fillRect/>
          </a:stretch>
        </p:blipFill>
        <p:spPr>
          <a:xfrm>
            <a:off x="2083070" y="852578"/>
            <a:ext cx="8302950" cy="5760270"/>
          </a:xfrm>
          <a:prstGeom prst="rect">
            <a:avLst/>
          </a:prstGeom>
        </p:spPr>
      </p:pic>
      <p:sp>
        <p:nvSpPr>
          <p:cNvPr id="8" name="Title 2">
            <a:extLst>
              <a:ext uri="{FF2B5EF4-FFF2-40B4-BE49-F238E27FC236}">
                <a16:creationId xmlns:a16="http://schemas.microsoft.com/office/drawing/2014/main" id="{2FBBB3EA-5597-EC05-CBA4-4E46765AAF63}"/>
              </a:ext>
            </a:extLst>
          </p:cNvPr>
          <p:cNvSpPr txBox="1">
            <a:spLocks/>
          </p:cNvSpPr>
          <p:nvPr/>
        </p:nvSpPr>
        <p:spPr bwMode="auto">
          <a:xfrm>
            <a:off x="-3028657" y="786604"/>
            <a:ext cx="11480144" cy="580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81627" tIns="40814" rIns="81627" bIns="40814" numCol="1" anchor="ctr" anchorCtr="0" compatLnSpc="1">
            <a:prstTxWarp prst="textNoShape">
              <a:avLst/>
            </a:prstTxWarp>
            <a:noAutofit/>
          </a:bodyPr>
          <a:lstStyle>
            <a:lvl1pPr algn="ctr" rtl="0" eaLnBrk="1" fontAlgn="base" hangingPunct="1">
              <a:spcBef>
                <a:spcPct val="0"/>
              </a:spcBef>
              <a:spcAft>
                <a:spcPct val="0"/>
              </a:spcAft>
              <a:defRPr sz="3200" b="1">
                <a:solidFill>
                  <a:schemeClr val="tx2"/>
                </a:solidFill>
                <a:latin typeface="Arial" panose="020B0604020202020204" pitchFamily="34" charset="0"/>
                <a:ea typeface="MS PGothic" pitchFamily="34" charset="-128"/>
                <a:cs typeface="Arial" panose="020B0604020202020204" pitchFamily="34" charset="0"/>
              </a:defRPr>
            </a:lvl1pPr>
            <a:lvl2pPr algn="l" rtl="0" eaLnBrk="1" fontAlgn="base" hangingPunct="1">
              <a:spcBef>
                <a:spcPct val="0"/>
              </a:spcBef>
              <a:spcAft>
                <a:spcPct val="0"/>
              </a:spcAft>
              <a:defRPr sz="3200" b="1">
                <a:solidFill>
                  <a:schemeClr val="tx2"/>
                </a:solidFill>
                <a:latin typeface="Arial Narrow" charset="0"/>
                <a:ea typeface="MS PGothic" pitchFamily="34" charset="-128"/>
                <a:cs typeface="ＭＳ Ｐゴシック" charset="0"/>
              </a:defRPr>
            </a:lvl2pPr>
            <a:lvl3pPr algn="l" rtl="0" eaLnBrk="1" fontAlgn="base" hangingPunct="1">
              <a:spcBef>
                <a:spcPct val="0"/>
              </a:spcBef>
              <a:spcAft>
                <a:spcPct val="0"/>
              </a:spcAft>
              <a:defRPr sz="3200" b="1">
                <a:solidFill>
                  <a:schemeClr val="tx2"/>
                </a:solidFill>
                <a:latin typeface="Arial Narrow" charset="0"/>
                <a:ea typeface="MS PGothic" pitchFamily="34" charset="-128"/>
                <a:cs typeface="ＭＳ Ｐゴシック" charset="0"/>
              </a:defRPr>
            </a:lvl3pPr>
            <a:lvl4pPr algn="l" rtl="0" eaLnBrk="1" fontAlgn="base" hangingPunct="1">
              <a:spcBef>
                <a:spcPct val="0"/>
              </a:spcBef>
              <a:spcAft>
                <a:spcPct val="0"/>
              </a:spcAft>
              <a:defRPr sz="3200" b="1">
                <a:solidFill>
                  <a:schemeClr val="tx2"/>
                </a:solidFill>
                <a:latin typeface="Arial Narrow" charset="0"/>
                <a:ea typeface="MS PGothic" pitchFamily="34" charset="-128"/>
                <a:cs typeface="ＭＳ Ｐゴシック" charset="0"/>
              </a:defRPr>
            </a:lvl4pPr>
            <a:lvl5pPr algn="l" rtl="0" eaLnBrk="1" fontAlgn="base" hangingPunct="1">
              <a:spcBef>
                <a:spcPct val="0"/>
              </a:spcBef>
              <a:spcAft>
                <a:spcPct val="0"/>
              </a:spcAft>
              <a:defRPr sz="3200" b="1">
                <a:solidFill>
                  <a:schemeClr val="tx2"/>
                </a:solidFill>
                <a:latin typeface="Arial Narrow" charset="0"/>
                <a:ea typeface="MS PGothic" pitchFamily="34" charset="-128"/>
                <a:cs typeface="ＭＳ Ｐゴシック" charset="0"/>
              </a:defRPr>
            </a:lvl5pPr>
            <a:lvl6pPr marL="408137" algn="l" rtl="0" eaLnBrk="1" fontAlgn="base" hangingPunct="1">
              <a:spcBef>
                <a:spcPct val="0"/>
              </a:spcBef>
              <a:spcAft>
                <a:spcPct val="0"/>
              </a:spcAft>
              <a:defRPr sz="3200" b="1">
                <a:solidFill>
                  <a:schemeClr val="tx2"/>
                </a:solidFill>
                <a:latin typeface="Arial Narrow" charset="0"/>
                <a:ea typeface="ＭＳ Ｐゴシック" charset="0"/>
              </a:defRPr>
            </a:lvl6pPr>
            <a:lvl7pPr marL="816273" algn="l" rtl="0" eaLnBrk="1" fontAlgn="base" hangingPunct="1">
              <a:spcBef>
                <a:spcPct val="0"/>
              </a:spcBef>
              <a:spcAft>
                <a:spcPct val="0"/>
              </a:spcAft>
              <a:defRPr sz="3200" b="1">
                <a:solidFill>
                  <a:schemeClr val="tx2"/>
                </a:solidFill>
                <a:latin typeface="Arial Narrow" charset="0"/>
                <a:ea typeface="ＭＳ Ｐゴシック" charset="0"/>
              </a:defRPr>
            </a:lvl7pPr>
            <a:lvl8pPr marL="1224410" algn="l" rtl="0" eaLnBrk="1" fontAlgn="base" hangingPunct="1">
              <a:spcBef>
                <a:spcPct val="0"/>
              </a:spcBef>
              <a:spcAft>
                <a:spcPct val="0"/>
              </a:spcAft>
              <a:defRPr sz="3200" b="1">
                <a:solidFill>
                  <a:schemeClr val="tx2"/>
                </a:solidFill>
                <a:latin typeface="Arial Narrow" charset="0"/>
                <a:ea typeface="ＭＳ Ｐゴシック" charset="0"/>
              </a:defRPr>
            </a:lvl8pPr>
            <a:lvl9pPr marL="1632547" algn="l" rtl="0" eaLnBrk="1" fontAlgn="base" hangingPunct="1">
              <a:spcBef>
                <a:spcPct val="0"/>
              </a:spcBef>
              <a:spcAft>
                <a:spcPct val="0"/>
              </a:spcAft>
              <a:defRPr sz="3200" b="1">
                <a:solidFill>
                  <a:schemeClr val="tx2"/>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a:ln>
                  <a:noFill/>
                </a:ln>
                <a:solidFill>
                  <a:srgbClr val="000000"/>
                </a:solidFill>
                <a:effectLst/>
                <a:uLnTx/>
                <a:uFillTx/>
                <a:latin typeface="Arial Narrow"/>
                <a:ea typeface="MS PGothic" pitchFamily="34" charset="-128"/>
                <a:cs typeface="Arial" panose="020B0604020202020204" pitchFamily="34" charset="0"/>
              </a:rPr>
              <a:t>Caterpillar Inc.</a:t>
            </a:r>
            <a:br>
              <a:rPr kumimoji="0" lang="en-US" sz="2000" b="1" i="0" u="none" strike="noStrike" kern="0" cap="none" spc="0" normalizeH="0" baseline="0" noProof="0">
                <a:ln>
                  <a:noFill/>
                </a:ln>
                <a:solidFill>
                  <a:srgbClr val="000000"/>
                </a:solidFill>
                <a:effectLst/>
                <a:uLnTx/>
                <a:uFillTx/>
                <a:latin typeface="Arial Narrow"/>
                <a:ea typeface="MS PGothic" pitchFamily="34" charset="-128"/>
                <a:cs typeface="Arial" panose="020B0604020202020204" pitchFamily="34" charset="0"/>
              </a:rPr>
            </a:br>
            <a:r>
              <a:rPr kumimoji="0" lang="en-US" sz="2000" b="0" i="0" u="none" strike="noStrike" kern="0" cap="none" spc="0" normalizeH="0" baseline="0" noProof="0">
                <a:ln>
                  <a:noFill/>
                </a:ln>
                <a:solidFill>
                  <a:srgbClr val="000000"/>
                </a:solidFill>
                <a:effectLst/>
                <a:uLnTx/>
                <a:uFillTx/>
                <a:latin typeface="Arial Narrow"/>
                <a:ea typeface="MS PGothic" pitchFamily="34" charset="-128"/>
                <a:cs typeface="Arial" panose="020B0604020202020204" pitchFamily="34" charset="0"/>
              </a:rPr>
              <a:t>Operating Council Organizational Chart</a:t>
            </a:r>
            <a:endParaRPr kumimoji="0" lang="en-SG" sz="2000" b="0" i="0" u="none" strike="noStrike" kern="0" cap="none" spc="0" normalizeH="0" baseline="0" noProof="0">
              <a:ln>
                <a:noFill/>
              </a:ln>
              <a:solidFill>
                <a:srgbClr val="000000"/>
              </a:solidFill>
              <a:effectLst/>
              <a:uLnTx/>
              <a:uFillTx/>
              <a:latin typeface="Arial Narrow"/>
              <a:ea typeface="MS PGothic" pitchFamily="34" charset="-128"/>
              <a:cs typeface="Arial" panose="020B0604020202020204" pitchFamily="34" charset="0"/>
            </a:endParaRPr>
          </a:p>
        </p:txBody>
      </p:sp>
    </p:spTree>
    <p:extLst>
      <p:ext uri="{BB962C8B-B14F-4D97-AF65-F5344CB8AC3E}">
        <p14:creationId xmlns:p14="http://schemas.microsoft.com/office/powerpoint/2010/main" val="11367111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ED130-7DF2-6EDC-0F16-CE9277D0A091}"/>
              </a:ext>
            </a:extLst>
          </p:cNvPr>
          <p:cNvSpPr txBox="1">
            <a:spLocks/>
          </p:cNvSpPr>
          <p:nvPr/>
        </p:nvSpPr>
        <p:spPr>
          <a:xfrm>
            <a:off x="304125" y="834520"/>
            <a:ext cx="11583749" cy="866774"/>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4400" kern="1200">
                <a:solidFill>
                  <a:schemeClr val="tx1"/>
                </a:solidFill>
                <a:latin typeface="Arial Narrow" panose="020B060602020203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srgbClr val="000000"/>
                </a:solidFill>
                <a:effectLst/>
                <a:uLnTx/>
                <a:uFillTx/>
                <a:latin typeface="Arial Narrow" panose="020B0606020202030204" pitchFamily="34" charset="0"/>
                <a:ea typeface="+mj-ea"/>
                <a:cs typeface="+mj-cs"/>
              </a:rPr>
              <a:t>Caterpillar Annual Reports</a:t>
            </a:r>
            <a:endParaRPr kumimoji="0" lang="en-SG" sz="4400" b="1" i="0" u="none" strike="noStrike" kern="1200" cap="none" spc="0" normalizeH="0" baseline="0" noProof="0">
              <a:ln>
                <a:noFill/>
              </a:ln>
              <a:solidFill>
                <a:srgbClr val="000000"/>
              </a:solidFill>
              <a:effectLst/>
              <a:uLnTx/>
              <a:uFillTx/>
              <a:latin typeface="Arial Narrow" panose="020B0606020202030204" pitchFamily="34" charset="0"/>
              <a:ea typeface="+mj-ea"/>
              <a:cs typeface="+mj-cs"/>
            </a:endParaRPr>
          </a:p>
        </p:txBody>
      </p:sp>
      <p:pic>
        <p:nvPicPr>
          <p:cNvPr id="3" name="Picture 2">
            <a:hlinkClick r:id="rId3"/>
            <a:extLst>
              <a:ext uri="{FF2B5EF4-FFF2-40B4-BE49-F238E27FC236}">
                <a16:creationId xmlns:a16="http://schemas.microsoft.com/office/drawing/2014/main" id="{818FAA18-0EE5-3D88-A6DE-8364C6D6A5A1}"/>
              </a:ext>
            </a:extLst>
          </p:cNvPr>
          <p:cNvPicPr>
            <a:picLocks noChangeAspect="1"/>
          </p:cNvPicPr>
          <p:nvPr/>
        </p:nvPicPr>
        <p:blipFill>
          <a:blip r:embed="rId4"/>
          <a:stretch>
            <a:fillRect/>
          </a:stretch>
        </p:blipFill>
        <p:spPr>
          <a:xfrm>
            <a:off x="7037918" y="2008462"/>
            <a:ext cx="4551632" cy="2788533"/>
          </a:xfrm>
          <a:prstGeom prst="rect">
            <a:avLst/>
          </a:prstGeom>
          <a:effectLst>
            <a:reflection blurRad="6350" stA="52000" endA="300" endPos="35000" dir="5400000" sy="-100000" algn="bl" rotWithShape="0"/>
          </a:effectLst>
        </p:spPr>
      </p:pic>
      <p:sp>
        <p:nvSpPr>
          <p:cNvPr id="4" name="TextBox 3">
            <a:extLst>
              <a:ext uri="{FF2B5EF4-FFF2-40B4-BE49-F238E27FC236}">
                <a16:creationId xmlns:a16="http://schemas.microsoft.com/office/drawing/2014/main" id="{EC2B57A8-8817-7768-7ED6-9CFC1020DE35}"/>
              </a:ext>
            </a:extLst>
          </p:cNvPr>
          <p:cNvSpPr txBox="1"/>
          <p:nvPr/>
        </p:nvSpPr>
        <p:spPr>
          <a:xfrm>
            <a:off x="591348" y="2008462"/>
            <a:ext cx="5842001" cy="329320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Nova Cond"/>
                <a:ea typeface="+mn-ea"/>
                <a:cs typeface="+mn-cs"/>
              </a:rPr>
              <a:t>Caterpillar’s Annual Reports provide great insight into our company’s Strategy and highlights for the year. </a:t>
            </a:r>
            <a:endParaRPr kumimoji="0" lang="en-US" sz="1600" b="0" i="0" u="none" strike="noStrike" kern="1200" cap="none" spc="0" normalizeH="0" baseline="0" noProof="0">
              <a:ln>
                <a:noFill/>
              </a:ln>
              <a:solidFill>
                <a:srgbClr val="000000"/>
              </a:solidFill>
              <a:effectLst/>
              <a:uLnTx/>
              <a:uFillTx/>
              <a:latin typeface="Arial Nova Cond" panose="020B0506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Nova Cond" panose="020B0506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SG" sz="1600" b="0" i="0" u="none" strike="noStrike" kern="1200" cap="none" spc="0" normalizeH="0" baseline="0" noProof="0">
                <a:ln>
                  <a:noFill/>
                </a:ln>
                <a:solidFill>
                  <a:srgbClr val="000000"/>
                </a:solidFill>
                <a:effectLst/>
                <a:uLnTx/>
                <a:uFillTx/>
                <a:latin typeface="Arial Nova Cond"/>
                <a:ea typeface="+mn-ea"/>
                <a:cs typeface="+mn-cs"/>
                <a:hlinkClick r:id="rId5"/>
              </a:rPr>
              <a:t>Caterpillar Annual Report</a:t>
            </a:r>
            <a:r>
              <a:rPr kumimoji="0" lang="en-SG" sz="1600" b="0" i="0" u="none" strike="noStrike" kern="1200" cap="none" spc="0" normalizeH="0" baseline="0" noProof="0">
                <a:ln>
                  <a:noFill/>
                </a:ln>
                <a:solidFill>
                  <a:srgbClr val="000000"/>
                </a:solidFill>
                <a:effectLst/>
                <a:uLnTx/>
                <a:uFillTx/>
                <a:latin typeface="Arial Nova Cond"/>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SG" sz="1600" b="0" i="0" u="none" strike="noStrike" kern="1200" cap="none" spc="0" normalizeH="0" baseline="0" noProof="0">
                <a:ln>
                  <a:noFill/>
                </a:ln>
                <a:solidFill>
                  <a:srgbClr val="000000"/>
                </a:solidFill>
                <a:effectLst/>
                <a:uLnTx/>
                <a:uFillTx/>
                <a:latin typeface="Arial Nova Cond"/>
                <a:ea typeface="+mn-ea"/>
                <a:cs typeface="+mn-cs"/>
                <a:hlinkClick r:id="rId6"/>
              </a:rPr>
              <a:t>Caterpillar Sustainability Report</a:t>
            </a:r>
            <a:endParaRPr kumimoji="0" lang="en-US" sz="1600" b="0" i="0" u="none" strike="noStrike" kern="1200" cap="none" spc="0" normalizeH="0" baseline="0" noProof="0">
              <a:ln>
                <a:noFill/>
              </a:ln>
              <a:solidFill>
                <a:srgbClr val="000000"/>
              </a:solidFill>
              <a:effectLst/>
              <a:uLnTx/>
              <a:uFillTx/>
              <a:latin typeface="Arial Nova Con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Nova Cond" panose="020B0506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Nova Cond"/>
                <a:ea typeface="+mn-ea"/>
                <a:cs typeface="+mn-cs"/>
              </a:rPr>
              <a:t>A great example of the insights that our Annual Reports provide is one from 2003. It laid out 10 Common Sense Steps to build a great Company. These steps still ring true today and that is why Caterpillar is a great company to work for!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Nova Con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Nova Cond"/>
                <a:ea typeface="+mn-ea"/>
                <a:cs typeface="+mn-cs"/>
              </a:rPr>
              <a:t>Other </a:t>
            </a:r>
            <a:r>
              <a:rPr kumimoji="0" lang="en-US" sz="1600" b="0" i="0" u="none" strike="noStrike" kern="1200" cap="none" spc="0" normalizeH="0" baseline="0" noProof="0">
                <a:ln>
                  <a:noFill/>
                </a:ln>
                <a:solidFill>
                  <a:srgbClr val="0070C0"/>
                </a:solidFill>
                <a:effectLst/>
                <a:uLnTx/>
                <a:uFillTx/>
                <a:latin typeface="Arial Nova Cond"/>
                <a:ea typeface="+mn-ea"/>
                <a:cs typeface="+mn-cs"/>
                <a:hlinkClick r:id="rId7">
                  <a:extLst>
                    <a:ext uri="{A12FA001-AC4F-418D-AE19-62706E023703}">
                      <ahyp:hlinkClr xmlns:ahyp="http://schemas.microsoft.com/office/drawing/2018/hyperlinkcolor" val="tx"/>
                    </a:ext>
                  </a:extLst>
                </a:hlinkClick>
              </a:rPr>
              <a:t>Caterpillar materials</a:t>
            </a:r>
            <a:r>
              <a:rPr kumimoji="0" lang="en-US" sz="1600" b="0" i="0" u="none" strike="noStrike" kern="1200" cap="none" spc="0" normalizeH="0" baseline="0" noProof="0">
                <a:ln>
                  <a:noFill/>
                </a:ln>
                <a:solidFill>
                  <a:srgbClr val="0070C0"/>
                </a:solidFill>
                <a:effectLst/>
                <a:uLnTx/>
                <a:uFillTx/>
                <a:latin typeface="Arial Nova Cond"/>
                <a:ea typeface="+mn-ea"/>
                <a:cs typeface="+mn-cs"/>
              </a:rPr>
              <a:t> </a:t>
            </a:r>
            <a:r>
              <a:rPr kumimoji="0" lang="en-US" sz="1600" b="0" i="0" u="none" strike="noStrike" kern="1200" cap="none" spc="0" normalizeH="0" baseline="0" noProof="0">
                <a:ln>
                  <a:noFill/>
                </a:ln>
                <a:solidFill>
                  <a:srgbClr val="000000"/>
                </a:solidFill>
                <a:effectLst/>
                <a:uLnTx/>
                <a:uFillTx/>
                <a:latin typeface="Arial Nova Cond"/>
                <a:ea typeface="+mn-ea"/>
                <a:cs typeface="+mn-cs"/>
              </a:rPr>
              <a:t>can be found on the </a:t>
            </a:r>
            <a:r>
              <a:rPr kumimoji="0" lang="en-US" sz="1600" b="0" i="0" u="none" strike="noStrike" kern="1200" cap="none" spc="0" normalizeH="0" baseline="0" noProof="0" err="1">
                <a:ln>
                  <a:noFill/>
                </a:ln>
                <a:solidFill>
                  <a:srgbClr val="000000"/>
                </a:solidFill>
                <a:effectLst/>
                <a:uLnTx/>
                <a:uFillTx/>
                <a:latin typeface="Arial Nova Cond"/>
                <a:ea typeface="+mn-ea"/>
                <a:cs typeface="+mn-cs"/>
              </a:rPr>
              <a:t>Cat@work</a:t>
            </a:r>
            <a:r>
              <a:rPr kumimoji="0" lang="en-US" sz="1600" b="0" i="0" u="none" strike="noStrike" kern="1200" cap="none" spc="0" normalizeH="0" baseline="0" noProof="0">
                <a:ln>
                  <a:noFill/>
                </a:ln>
                <a:solidFill>
                  <a:srgbClr val="000000"/>
                </a:solidFill>
                <a:effectLst/>
                <a:uLnTx/>
                <a:uFillTx/>
                <a:latin typeface="Arial Nova Cond"/>
                <a:ea typeface="+mn-ea"/>
                <a:cs typeface="+mn-cs"/>
              </a:rPr>
              <a:t>. </a:t>
            </a:r>
            <a:endParaRPr kumimoji="0" lang="en-US" sz="1600" b="0" i="0" u="none" strike="noStrike" kern="1200" cap="none" spc="0" normalizeH="0" baseline="0" noProof="0">
              <a:ln>
                <a:noFill/>
              </a:ln>
              <a:solidFill>
                <a:srgbClr val="000000"/>
              </a:solidFill>
              <a:effectLst/>
              <a:uLnTx/>
              <a:uFillTx/>
              <a:latin typeface="Arial Nova Cond"/>
              <a:ea typeface="+mn-lt"/>
              <a:cs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a:ea typeface="+mn-lt"/>
              <a:cs typeface="Arial" panose="020B0604020202020204"/>
            </a:endParaRPr>
          </a:p>
        </p:txBody>
      </p:sp>
      <p:sp>
        <p:nvSpPr>
          <p:cNvPr id="5" name="TextBox 4">
            <a:extLst>
              <a:ext uri="{FF2B5EF4-FFF2-40B4-BE49-F238E27FC236}">
                <a16:creationId xmlns:a16="http://schemas.microsoft.com/office/drawing/2014/main" id="{65C1EF81-D417-A5BB-B734-20DB8E77BC50}"/>
              </a:ext>
            </a:extLst>
          </p:cNvPr>
          <p:cNvSpPr txBox="1"/>
          <p:nvPr/>
        </p:nvSpPr>
        <p:spPr>
          <a:xfrm>
            <a:off x="7760219" y="4995483"/>
            <a:ext cx="343723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Nova Cond" panose="020B0506020202020204" pitchFamily="34" charset="0"/>
                <a:ea typeface="+mn-ea"/>
                <a:cs typeface="+mn-cs"/>
              </a:rPr>
              <a:t>Click on image to download 2003 report</a:t>
            </a:r>
            <a:endParaRPr kumimoji="0" lang="en-SG"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053595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F7696C-2545-4638-926A-63274A96E754}"/>
              </a:ext>
            </a:extLst>
          </p:cNvPr>
          <p:cNvSpPr/>
          <p:nvPr/>
        </p:nvSpPr>
        <p:spPr>
          <a:xfrm>
            <a:off x="10001250" y="5429250"/>
            <a:ext cx="2190750" cy="14287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solidFill>
                <a:schemeClr val="tx1"/>
              </a:solidFill>
            </a:endParaRPr>
          </a:p>
        </p:txBody>
      </p:sp>
      <p:pic>
        <p:nvPicPr>
          <p:cNvPr id="13" name="Picture 12" descr="A picture containing drawing&#10;&#10;Description automatically generated">
            <a:extLst>
              <a:ext uri="{FF2B5EF4-FFF2-40B4-BE49-F238E27FC236}">
                <a16:creationId xmlns:a16="http://schemas.microsoft.com/office/drawing/2014/main" id="{43290A70-97E6-4756-98E8-A97EF4C6AB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4735" y="1493603"/>
            <a:ext cx="940806" cy="940806"/>
          </a:xfrm>
          <a:prstGeom prst="rect">
            <a:avLst/>
          </a:prstGeom>
        </p:spPr>
      </p:pic>
      <p:sp>
        <p:nvSpPr>
          <p:cNvPr id="41" name="Rectangle 40">
            <a:extLst>
              <a:ext uri="{FF2B5EF4-FFF2-40B4-BE49-F238E27FC236}">
                <a16:creationId xmlns:a16="http://schemas.microsoft.com/office/drawing/2014/main" id="{C2394C08-4C97-49BF-B238-F490113A4239}"/>
              </a:ext>
            </a:extLst>
          </p:cNvPr>
          <p:cNvSpPr/>
          <p:nvPr/>
        </p:nvSpPr>
        <p:spPr>
          <a:xfrm>
            <a:off x="642141" y="2564381"/>
            <a:ext cx="208422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C000"/>
                </a:solidFill>
                <a:effectLst/>
                <a:uLnTx/>
                <a:uFillTx/>
                <a:latin typeface="Arial Narrow" panose="020B0606020202030204" pitchFamily="34" charset="0"/>
                <a:ea typeface="+mn-ea"/>
                <a:cs typeface="+mn-cs"/>
              </a:rPr>
              <a:t>Actively</a:t>
            </a:r>
            <a:r>
              <a:rPr kumimoji="0" lang="en-US" sz="1800" b="0" i="0" u="none" strike="noStrike" kern="1200" cap="none" spc="0" normalizeH="0" baseline="0" noProof="0">
                <a:ln>
                  <a:noFill/>
                </a:ln>
                <a:solidFill>
                  <a:prstClr val="white">
                    <a:lumMod val="85000"/>
                  </a:prstClr>
                </a:solidFill>
                <a:effectLst/>
                <a:uLnTx/>
                <a:uFillTx/>
                <a:latin typeface="Arial Narrow" panose="020B0606020202030204" pitchFamily="34" charset="0"/>
                <a:ea typeface="+mn-ea"/>
                <a:cs typeface="+mn-cs"/>
              </a:rPr>
              <a:t> participate</a:t>
            </a:r>
          </a:p>
        </p:txBody>
      </p:sp>
      <p:sp>
        <p:nvSpPr>
          <p:cNvPr id="42" name="Rectangle 41">
            <a:extLst>
              <a:ext uri="{FF2B5EF4-FFF2-40B4-BE49-F238E27FC236}">
                <a16:creationId xmlns:a16="http://schemas.microsoft.com/office/drawing/2014/main" id="{EBCD0313-C208-4353-B681-3FB99D6310C1}"/>
              </a:ext>
            </a:extLst>
          </p:cNvPr>
          <p:cNvSpPr/>
          <p:nvPr/>
        </p:nvSpPr>
        <p:spPr>
          <a:xfrm>
            <a:off x="3372538" y="2558288"/>
            <a:ext cx="2776861"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C000"/>
                </a:solidFill>
                <a:effectLst/>
                <a:uLnTx/>
                <a:uFillTx/>
                <a:latin typeface="Arial Narrow" panose="020B0606020202030204" pitchFamily="34" charset="0"/>
                <a:ea typeface="+mn-ea"/>
                <a:cs typeface="+mn-cs"/>
              </a:rPr>
              <a:t>Camera on</a:t>
            </a:r>
            <a:r>
              <a:rPr kumimoji="0" lang="en-US" sz="2400" b="1" i="0" u="none" strike="noStrike" kern="1200" cap="none" spc="0" normalizeH="0" baseline="0" noProof="0">
                <a:ln>
                  <a:noFill/>
                </a:ln>
                <a:solidFill>
                  <a:prstClr val="white">
                    <a:lumMod val="85000"/>
                  </a:prstClr>
                </a:solidFill>
                <a:effectLst/>
                <a:uLnTx/>
                <a:uFillTx/>
                <a:latin typeface="Arial Narrow" panose="020B0606020202030204" pitchFamily="34" charset="0"/>
                <a:ea typeface="+mn-ea"/>
                <a:cs typeface="+mn-cs"/>
              </a:rPr>
              <a:t> </a:t>
            </a:r>
            <a:r>
              <a:rPr kumimoji="0" lang="en-US" sz="1800" b="0" i="0" u="none" strike="noStrike" kern="1200" cap="none" spc="0" normalizeH="0" baseline="0" noProof="0">
                <a:ln>
                  <a:noFill/>
                </a:ln>
                <a:solidFill>
                  <a:prstClr val="white">
                    <a:lumMod val="85000"/>
                  </a:prstClr>
                </a:solidFill>
                <a:effectLst/>
                <a:uLnTx/>
                <a:uFillTx/>
                <a:latin typeface="Arial Narrow" panose="020B0606020202030204" pitchFamily="34" charset="0"/>
                <a:ea typeface="+mn-ea"/>
                <a:cs typeface="+mn-cs"/>
              </a:rPr>
              <a:t>all the time, unless experiencing network issues</a:t>
            </a:r>
          </a:p>
        </p:txBody>
      </p:sp>
      <p:pic>
        <p:nvPicPr>
          <p:cNvPr id="44" name="Picture 43" descr="A picture containing room, drawing&#10;&#10;Description automatically generated">
            <a:extLst>
              <a:ext uri="{FF2B5EF4-FFF2-40B4-BE49-F238E27FC236}">
                <a16:creationId xmlns:a16="http://schemas.microsoft.com/office/drawing/2014/main" id="{0C8AD456-9412-4867-A620-1C20636E96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5463" y="1583127"/>
            <a:ext cx="891012" cy="891012"/>
          </a:xfrm>
          <a:prstGeom prst="rect">
            <a:avLst/>
          </a:prstGeom>
        </p:spPr>
      </p:pic>
      <p:sp>
        <p:nvSpPr>
          <p:cNvPr id="46" name="Rectangle 45">
            <a:extLst>
              <a:ext uri="{FF2B5EF4-FFF2-40B4-BE49-F238E27FC236}">
                <a16:creationId xmlns:a16="http://schemas.microsoft.com/office/drawing/2014/main" id="{7657C0B5-3A73-4A80-91F6-B1C6137174A6}"/>
              </a:ext>
            </a:extLst>
          </p:cNvPr>
          <p:cNvSpPr/>
          <p:nvPr/>
        </p:nvSpPr>
        <p:spPr>
          <a:xfrm>
            <a:off x="6365423" y="4991672"/>
            <a:ext cx="2941863"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85000"/>
                  </a:prstClr>
                </a:solidFill>
                <a:effectLst/>
                <a:uLnTx/>
                <a:uFillTx/>
                <a:latin typeface="Arial Narrow" panose="020B0606020202030204" pitchFamily="34" charset="0"/>
                <a:ea typeface="+mn-ea"/>
                <a:cs typeface="+mn-cs"/>
              </a:rPr>
              <a:t>Whilst using camera, use a background photo that reflects </a:t>
            </a:r>
            <a:r>
              <a:rPr kumimoji="0" lang="en-US" sz="2400" b="1" i="0" u="none" strike="noStrike" kern="1200" cap="none" spc="0" normalizeH="0" baseline="0" noProof="0">
                <a:ln>
                  <a:noFill/>
                </a:ln>
                <a:solidFill>
                  <a:srgbClr val="FFC000"/>
                </a:solidFill>
                <a:effectLst/>
                <a:uLnTx/>
                <a:uFillTx/>
                <a:latin typeface="Arial Narrow" panose="020B0606020202030204" pitchFamily="34" charset="0"/>
                <a:ea typeface="+mn-ea"/>
                <a:cs typeface="+mn-cs"/>
              </a:rPr>
              <a:t>YOU</a:t>
            </a:r>
            <a:endParaRPr kumimoji="0" lang="en-US" sz="1800" b="1" i="0" u="none" strike="noStrike" kern="1200" cap="none" spc="0" normalizeH="0" baseline="0" noProof="0">
              <a:ln>
                <a:noFill/>
              </a:ln>
              <a:solidFill>
                <a:srgbClr val="FFC000"/>
              </a:solidFill>
              <a:effectLst/>
              <a:uLnTx/>
              <a:uFillTx/>
              <a:latin typeface="Arial Narrow" panose="020B0606020202030204" pitchFamily="34" charset="0"/>
              <a:ea typeface="+mn-ea"/>
              <a:cs typeface="+mn-cs"/>
            </a:endParaRPr>
          </a:p>
        </p:txBody>
      </p:sp>
      <p:sp>
        <p:nvSpPr>
          <p:cNvPr id="48" name="Rectangle 47">
            <a:extLst>
              <a:ext uri="{FF2B5EF4-FFF2-40B4-BE49-F238E27FC236}">
                <a16:creationId xmlns:a16="http://schemas.microsoft.com/office/drawing/2014/main" id="{1409445E-55CE-4290-BBAF-742CD297E2A2}"/>
              </a:ext>
            </a:extLst>
          </p:cNvPr>
          <p:cNvSpPr/>
          <p:nvPr/>
        </p:nvSpPr>
        <p:spPr>
          <a:xfrm>
            <a:off x="3317423" y="4991672"/>
            <a:ext cx="3048000" cy="129266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85000"/>
                  </a:prstClr>
                </a:solidFill>
                <a:effectLst/>
                <a:uLnTx/>
                <a:uFillTx/>
                <a:latin typeface="Arial Narrow" panose="020B0606020202030204" pitchFamily="34" charset="0"/>
                <a:ea typeface="+mn-ea"/>
                <a:cs typeface="+mn-cs"/>
              </a:rPr>
              <a:t>Only </a:t>
            </a:r>
            <a:r>
              <a:rPr kumimoji="0" lang="en-US" sz="2400" b="1" i="0" u="none" strike="noStrike" kern="1200" cap="none" spc="0" normalizeH="0" baseline="0" noProof="0">
                <a:ln>
                  <a:noFill/>
                </a:ln>
                <a:solidFill>
                  <a:srgbClr val="FFC000"/>
                </a:solidFill>
                <a:effectLst/>
                <a:uLnTx/>
                <a:uFillTx/>
                <a:latin typeface="Arial Narrow" panose="020B0606020202030204" pitchFamily="34" charset="0"/>
                <a:ea typeface="+mn-ea"/>
                <a:cs typeface="+mn-cs"/>
              </a:rPr>
              <a:t>ask questions</a:t>
            </a:r>
            <a:r>
              <a:rPr kumimoji="0" lang="en-US" sz="2400" b="1" i="0" u="none" strike="noStrike" kern="1200" cap="none" spc="0" normalizeH="0" baseline="0" noProof="0">
                <a:ln>
                  <a:noFill/>
                </a:ln>
                <a:solidFill>
                  <a:prstClr val="white">
                    <a:lumMod val="85000"/>
                  </a:prstClr>
                </a:solidFill>
                <a:effectLst/>
                <a:uLnTx/>
                <a:uFillTx/>
                <a:latin typeface="Arial Narrow" panose="020B0606020202030204" pitchFamily="34" charset="0"/>
                <a:ea typeface="+mn-ea"/>
                <a:cs typeface="+mn-cs"/>
              </a:rPr>
              <a:t> </a:t>
            </a:r>
            <a:r>
              <a:rPr kumimoji="0" lang="en-US" sz="1800" b="0" i="0" u="none" strike="noStrike" kern="1200" cap="none" spc="0" normalizeH="0" baseline="0" noProof="0">
                <a:ln>
                  <a:noFill/>
                </a:ln>
                <a:solidFill>
                  <a:prstClr val="white">
                    <a:lumMod val="85000"/>
                  </a:prstClr>
                </a:solidFill>
                <a:effectLst/>
                <a:uLnTx/>
                <a:uFillTx/>
                <a:latin typeface="Arial Narrow" panose="020B0606020202030204" pitchFamily="34" charset="0"/>
                <a:ea typeface="+mn-ea"/>
                <a:cs typeface="+mn-cs"/>
              </a:rPr>
              <a:t>when prompted by facilitator or use chat function or Raise Your Hand function</a:t>
            </a:r>
          </a:p>
        </p:txBody>
      </p:sp>
      <p:sp>
        <p:nvSpPr>
          <p:cNvPr id="50" name="Rectangle 49">
            <a:extLst>
              <a:ext uri="{FF2B5EF4-FFF2-40B4-BE49-F238E27FC236}">
                <a16:creationId xmlns:a16="http://schemas.microsoft.com/office/drawing/2014/main" id="{953B7B7B-2669-4F01-95F6-7CCB1913F3EF}"/>
              </a:ext>
            </a:extLst>
          </p:cNvPr>
          <p:cNvSpPr/>
          <p:nvPr/>
        </p:nvSpPr>
        <p:spPr>
          <a:xfrm>
            <a:off x="6835896" y="2567225"/>
            <a:ext cx="163698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C000"/>
                </a:solidFill>
                <a:effectLst/>
                <a:uLnTx/>
                <a:uFillTx/>
                <a:latin typeface="Arial Narrow" panose="020B0606020202030204" pitchFamily="34" charset="0"/>
                <a:ea typeface="+mn-ea"/>
                <a:cs typeface="+mn-cs"/>
              </a:rPr>
              <a:t>No</a:t>
            </a:r>
            <a:r>
              <a:rPr kumimoji="0" lang="en-US" sz="1800" b="0" i="0" u="none" strike="noStrike" kern="1200" cap="none" spc="0" normalizeH="0" baseline="0" noProof="0">
                <a:ln>
                  <a:noFill/>
                </a:ln>
                <a:solidFill>
                  <a:prstClr val="white">
                    <a:lumMod val="85000"/>
                  </a:prstClr>
                </a:solidFill>
                <a:effectLst/>
                <a:uLnTx/>
                <a:uFillTx/>
                <a:latin typeface="Arial Narrow" panose="020B0606020202030204" pitchFamily="34" charset="0"/>
                <a:ea typeface="+mn-ea"/>
                <a:cs typeface="+mn-cs"/>
              </a:rPr>
              <a:t> multi-tasking</a:t>
            </a:r>
          </a:p>
        </p:txBody>
      </p:sp>
      <p:sp>
        <p:nvSpPr>
          <p:cNvPr id="52" name="Rectangle 51">
            <a:extLst>
              <a:ext uri="{FF2B5EF4-FFF2-40B4-BE49-F238E27FC236}">
                <a16:creationId xmlns:a16="http://schemas.microsoft.com/office/drawing/2014/main" id="{77CB0F32-16CB-4549-BC8E-D3997068EB4D}"/>
              </a:ext>
            </a:extLst>
          </p:cNvPr>
          <p:cNvSpPr/>
          <p:nvPr/>
        </p:nvSpPr>
        <p:spPr>
          <a:xfrm>
            <a:off x="69580" y="4991672"/>
            <a:ext cx="2861583"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C000"/>
                </a:solidFill>
                <a:effectLst/>
                <a:uLnTx/>
                <a:uFillTx/>
                <a:latin typeface="Arial Narrow" panose="020B0606020202030204" pitchFamily="34" charset="0"/>
                <a:ea typeface="+mn-ea"/>
                <a:cs typeface="+mn-cs"/>
              </a:rPr>
              <a:t>Mute</a:t>
            </a:r>
            <a:r>
              <a:rPr kumimoji="0" lang="en-US" sz="1800" b="0" i="0" u="none" strike="noStrike" kern="1200" cap="none" spc="0" normalizeH="0" baseline="0" noProof="0">
                <a:ln>
                  <a:noFill/>
                </a:ln>
                <a:solidFill>
                  <a:prstClr val="white">
                    <a:lumMod val="85000"/>
                  </a:prstClr>
                </a:solidFill>
                <a:effectLst/>
                <a:uLnTx/>
                <a:uFillTx/>
                <a:latin typeface="Arial Narrow" panose="020B0606020202030204" pitchFamily="34" charset="0"/>
                <a:ea typeface="+mn-ea"/>
                <a:cs typeface="+mn-cs"/>
              </a:rPr>
              <a:t> when not speaking to minimize background noise</a:t>
            </a:r>
          </a:p>
        </p:txBody>
      </p:sp>
      <p:sp>
        <p:nvSpPr>
          <p:cNvPr id="54" name="Rectangle 53">
            <a:extLst>
              <a:ext uri="{FF2B5EF4-FFF2-40B4-BE49-F238E27FC236}">
                <a16:creationId xmlns:a16="http://schemas.microsoft.com/office/drawing/2014/main" id="{882A9341-383D-4B86-BEF4-380A47D08263}"/>
              </a:ext>
            </a:extLst>
          </p:cNvPr>
          <p:cNvSpPr/>
          <p:nvPr/>
        </p:nvSpPr>
        <p:spPr>
          <a:xfrm>
            <a:off x="9583561" y="2567225"/>
            <a:ext cx="157927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C000"/>
                </a:solidFill>
                <a:effectLst/>
                <a:uLnTx/>
                <a:uFillTx/>
                <a:latin typeface="Arial Narrow" panose="020B0606020202030204" pitchFamily="34" charset="0"/>
                <a:ea typeface="+mn-ea"/>
                <a:cs typeface="+mn-cs"/>
              </a:rPr>
              <a:t>Respect</a:t>
            </a:r>
            <a:r>
              <a:rPr kumimoji="0" lang="en-US" sz="1800" b="0" i="0" u="none" strike="noStrike" kern="1200" cap="none" spc="0" normalizeH="0" baseline="0" noProof="0">
                <a:ln>
                  <a:noFill/>
                </a:ln>
                <a:solidFill>
                  <a:prstClr val="white">
                    <a:lumMod val="85000"/>
                  </a:prstClr>
                </a:solidFill>
                <a:effectLst/>
                <a:uLnTx/>
                <a:uFillTx/>
                <a:latin typeface="Arial Narrow" panose="020B0606020202030204" pitchFamily="34" charset="0"/>
                <a:ea typeface="+mn-ea"/>
                <a:cs typeface="+mn-cs"/>
              </a:rPr>
              <a:t> time</a:t>
            </a:r>
          </a:p>
        </p:txBody>
      </p:sp>
      <p:pic>
        <p:nvPicPr>
          <p:cNvPr id="61" name="Picture 60" descr="A picture containing drawing, clock&#10;&#10;Description automatically generated">
            <a:extLst>
              <a:ext uri="{FF2B5EF4-FFF2-40B4-BE49-F238E27FC236}">
                <a16:creationId xmlns:a16="http://schemas.microsoft.com/office/drawing/2014/main" id="{ACF7CD65-3C1E-432F-9BAF-5E0D816AEA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6397" y="1692420"/>
            <a:ext cx="672425" cy="672425"/>
          </a:xfrm>
          <a:prstGeom prst="rect">
            <a:avLst/>
          </a:prstGeom>
        </p:spPr>
      </p:pic>
      <p:pic>
        <p:nvPicPr>
          <p:cNvPr id="63" name="Picture 62" descr="A close up of a clock&#10;&#10;Description automatically generated">
            <a:extLst>
              <a:ext uri="{FF2B5EF4-FFF2-40B4-BE49-F238E27FC236}">
                <a16:creationId xmlns:a16="http://schemas.microsoft.com/office/drawing/2014/main" id="{8EF84659-CC02-46F4-B7CF-E84FF4E796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82833" y="1776645"/>
            <a:ext cx="672426" cy="672426"/>
          </a:xfrm>
          <a:prstGeom prst="rect">
            <a:avLst/>
          </a:prstGeom>
        </p:spPr>
      </p:pic>
      <p:pic>
        <p:nvPicPr>
          <p:cNvPr id="65" name="Picture 64" descr="A close up of a logo&#10;&#10;Description automatically generated">
            <a:extLst>
              <a:ext uri="{FF2B5EF4-FFF2-40B4-BE49-F238E27FC236}">
                <a16:creationId xmlns:a16="http://schemas.microsoft.com/office/drawing/2014/main" id="{17088B65-5AE8-4A74-8430-1B21E59B18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0296" y="4163256"/>
            <a:ext cx="660149" cy="660149"/>
          </a:xfrm>
          <a:prstGeom prst="rect">
            <a:avLst/>
          </a:prstGeom>
        </p:spPr>
      </p:pic>
      <p:pic>
        <p:nvPicPr>
          <p:cNvPr id="67" name="Picture 66" descr="A close up of a logo&#10;&#10;Description automatically generated">
            <a:extLst>
              <a:ext uri="{FF2B5EF4-FFF2-40B4-BE49-F238E27FC236}">
                <a16:creationId xmlns:a16="http://schemas.microsoft.com/office/drawing/2014/main" id="{FFB367C6-EC90-44B4-82EC-C718469AB58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11348" y="4094483"/>
            <a:ext cx="660150" cy="660150"/>
          </a:xfrm>
          <a:prstGeom prst="rect">
            <a:avLst/>
          </a:prstGeom>
        </p:spPr>
      </p:pic>
      <p:pic>
        <p:nvPicPr>
          <p:cNvPr id="69" name="Picture 68" descr="A picture containing book&#10;&#10;Description automatically generated">
            <a:extLst>
              <a:ext uri="{FF2B5EF4-FFF2-40B4-BE49-F238E27FC236}">
                <a16:creationId xmlns:a16="http://schemas.microsoft.com/office/drawing/2014/main" id="{1EF8CDB4-5C20-417D-88FF-CA3B2AF85DC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60925" y="4094483"/>
            <a:ext cx="750858" cy="750858"/>
          </a:xfrm>
          <a:prstGeom prst="rect">
            <a:avLst/>
          </a:prstGeom>
        </p:spPr>
      </p:pic>
      <p:pic>
        <p:nvPicPr>
          <p:cNvPr id="1028" name="Picture 4" descr="video recording Icon 1169356">
            <a:extLst>
              <a:ext uri="{FF2B5EF4-FFF2-40B4-BE49-F238E27FC236}">
                <a16:creationId xmlns:a16="http://schemas.microsoft.com/office/drawing/2014/main" id="{985FDDAF-08CF-4A3D-96B4-A50F85F07428}"/>
              </a:ext>
            </a:extLst>
          </p:cNvPr>
          <p:cNvPicPr>
            <a:picLocks noChangeAspect="1" noChangeArrowheads="1"/>
          </p:cNvPicPr>
          <p:nvPr/>
        </p:nvPicPr>
        <p:blipFill>
          <a:blip r:embed="rId10">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132425" y="3933262"/>
            <a:ext cx="1120139" cy="1120139"/>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F7FEDAB1-35EE-4CB0-A373-5E9CBCEFB2F9}"/>
              </a:ext>
            </a:extLst>
          </p:cNvPr>
          <p:cNvSpPr/>
          <p:nvPr/>
        </p:nvSpPr>
        <p:spPr>
          <a:xfrm>
            <a:off x="9221563" y="4991672"/>
            <a:ext cx="2941863" cy="163121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85000"/>
                  </a:prstClr>
                </a:solidFill>
                <a:effectLst/>
                <a:uLnTx/>
                <a:uFillTx/>
                <a:latin typeface="Arial Narrow" panose="020B0606020202030204" pitchFamily="34" charset="0"/>
                <a:ea typeface="+mn-ea"/>
                <a:cs typeface="+mn-cs"/>
              </a:rPr>
              <a:t>This meeting is being </a:t>
            </a:r>
            <a:r>
              <a:rPr kumimoji="0" lang="en-US" sz="2800" b="1" i="0" u="none" strike="noStrike" kern="1200" cap="none" spc="0" normalizeH="0" baseline="0" noProof="0">
                <a:ln>
                  <a:noFill/>
                </a:ln>
                <a:solidFill>
                  <a:srgbClr val="FFC000"/>
                </a:solidFill>
                <a:effectLst/>
                <a:uLnTx/>
                <a:uFillTx/>
                <a:latin typeface="Arial Narrow" panose="020B0606020202030204" pitchFamily="34" charset="0"/>
                <a:ea typeface="+mn-ea"/>
                <a:cs typeface="+mn-cs"/>
              </a:rPr>
              <a:t>recorded. </a:t>
            </a:r>
            <a:br>
              <a:rPr kumimoji="0" lang="en-US" sz="2800" b="1" i="0" u="none" strike="noStrike" kern="1200" cap="none" spc="0" normalizeH="0" baseline="0" noProof="0">
                <a:ln>
                  <a:noFill/>
                </a:ln>
                <a:solidFill>
                  <a:srgbClr val="FFC000"/>
                </a:solidFill>
                <a:effectLst/>
                <a:uLnTx/>
                <a:uFillTx/>
                <a:latin typeface="Arial Narrow" panose="020B0606020202030204" pitchFamily="34" charset="0"/>
                <a:ea typeface="+mn-ea"/>
                <a:cs typeface="+mn-cs"/>
              </a:rPr>
            </a:br>
            <a:r>
              <a:rPr kumimoji="0" lang="en-US" sz="1800" b="0" i="0" u="none" strike="noStrike" kern="1200" cap="none" spc="0" normalizeH="0" baseline="0" noProof="0">
                <a:ln>
                  <a:noFill/>
                </a:ln>
                <a:solidFill>
                  <a:prstClr val="white">
                    <a:lumMod val="85000"/>
                  </a:prstClr>
                </a:solidFill>
                <a:effectLst/>
                <a:uLnTx/>
                <a:uFillTx/>
                <a:latin typeface="Arial Narrow" panose="020B0606020202030204" pitchFamily="34" charset="0"/>
                <a:ea typeface="+mn-ea"/>
                <a:cs typeface="+mn-cs"/>
              </a:rPr>
              <a:t>Your presence provides your consent.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C000"/>
              </a:solidFill>
              <a:effectLst/>
              <a:uLnTx/>
              <a:uFillTx/>
              <a:latin typeface="Arial Narrow" panose="020B0606020202030204" pitchFamily="34" charset="0"/>
              <a:ea typeface="+mn-ea"/>
              <a:cs typeface="+mn-cs"/>
            </a:endParaRPr>
          </a:p>
        </p:txBody>
      </p:sp>
      <p:sp>
        <p:nvSpPr>
          <p:cNvPr id="3" name="Rectangle 2">
            <a:extLst>
              <a:ext uri="{FF2B5EF4-FFF2-40B4-BE49-F238E27FC236}">
                <a16:creationId xmlns:a16="http://schemas.microsoft.com/office/drawing/2014/main" id="{86275F22-FB2D-4A8E-8319-B12476E6CB8A}"/>
              </a:ext>
            </a:extLst>
          </p:cNvPr>
          <p:cNvSpPr/>
          <p:nvPr/>
        </p:nvSpPr>
        <p:spPr>
          <a:xfrm>
            <a:off x="445770" y="125730"/>
            <a:ext cx="10309489" cy="5530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 name="TextBox 1">
            <a:extLst>
              <a:ext uri="{FF2B5EF4-FFF2-40B4-BE49-F238E27FC236}">
                <a16:creationId xmlns:a16="http://schemas.microsoft.com/office/drawing/2014/main" id="{76961115-AC5C-4A94-9329-605EF42F9852}"/>
              </a:ext>
            </a:extLst>
          </p:cNvPr>
          <p:cNvSpPr txBox="1"/>
          <p:nvPr/>
        </p:nvSpPr>
        <p:spPr>
          <a:xfrm>
            <a:off x="445770" y="190127"/>
            <a:ext cx="99519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C000"/>
                </a:solidFill>
                <a:effectLst>
                  <a:outerShdw blurRad="38100" dist="38100" dir="2700000" algn="tl">
                    <a:srgbClr val="000000">
                      <a:alpha val="43137"/>
                    </a:srgbClr>
                  </a:outerShdw>
                </a:effectLst>
                <a:uLnTx/>
                <a:uFillTx/>
                <a:latin typeface="Arial Narrow" panose="020B0606020202030204" pitchFamily="34" charset="0"/>
                <a:ea typeface="+mn-ea"/>
                <a:cs typeface="+mn-cs"/>
              </a:rPr>
              <a:t>8 PROTOCOLS</a:t>
            </a:r>
            <a:r>
              <a:rPr kumimoji="0" lang="en-US" sz="3600" b="1" i="0" u="none" strike="noStrike" kern="1200" cap="none" spc="0" normalizeH="0" baseline="0" noProof="0">
                <a:ln>
                  <a:noFill/>
                </a:ln>
                <a:solidFill>
                  <a:prstClr val="white">
                    <a:lumMod val="85000"/>
                  </a:prstClr>
                </a:solidFill>
                <a:effectLst>
                  <a:outerShdw blurRad="38100" dist="38100" dir="2700000" algn="tl">
                    <a:srgbClr val="000000">
                      <a:alpha val="43137"/>
                    </a:srgbClr>
                  </a:outerShdw>
                </a:effectLst>
                <a:uLnTx/>
                <a:uFillTx/>
                <a:latin typeface="Arial Narrow" panose="020B0606020202030204" pitchFamily="34" charset="0"/>
                <a:ea typeface="+mn-ea"/>
                <a:cs typeface="+mn-cs"/>
              </a:rPr>
              <a:t> FOR A VIRTUAL MEETING</a:t>
            </a:r>
          </a:p>
        </p:txBody>
      </p:sp>
    </p:spTree>
    <p:extLst>
      <p:ext uri="{BB962C8B-B14F-4D97-AF65-F5344CB8AC3E}">
        <p14:creationId xmlns:p14="http://schemas.microsoft.com/office/powerpoint/2010/main" val="5174577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FCA2BF1-BE50-4656-9B6E-6FC2D9FFE650}"/>
              </a:ext>
            </a:extLst>
          </p:cNvPr>
          <p:cNvSpPr>
            <a:spLocks noGrp="1"/>
          </p:cNvSpPr>
          <p:nvPr>
            <p:ph type="sldNum" sz="quarter" idx="4294967295"/>
          </p:nvPr>
        </p:nvSpPr>
        <p:spPr>
          <a:xfrm>
            <a:off x="11680825" y="6364288"/>
            <a:ext cx="511175" cy="365125"/>
          </a:xfrm>
        </p:spPr>
        <p:txBody>
          <a:bodyPr/>
          <a:lstStyle/>
          <a:p>
            <a:fld id="{49044EC2-7E5F-48B0-995B-703B2F80838A}" type="slidenum">
              <a:rPr lang="en-US" smtClean="0"/>
              <a:pPr/>
              <a:t>30</a:t>
            </a:fld>
            <a:endParaRPr lang="en-US"/>
          </a:p>
        </p:txBody>
      </p:sp>
      <p:sp>
        <p:nvSpPr>
          <p:cNvPr id="10" name="TextBox 9">
            <a:extLst>
              <a:ext uri="{FF2B5EF4-FFF2-40B4-BE49-F238E27FC236}">
                <a16:creationId xmlns:a16="http://schemas.microsoft.com/office/drawing/2014/main" id="{74133C8D-D1BB-41CB-A18D-CB80BA70B57A}"/>
              </a:ext>
            </a:extLst>
          </p:cNvPr>
          <p:cNvSpPr txBox="1"/>
          <p:nvPr/>
        </p:nvSpPr>
        <p:spPr>
          <a:xfrm>
            <a:off x="3046971" y="3104924"/>
            <a:ext cx="6098058" cy="584775"/>
          </a:xfrm>
          <a:prstGeom prst="rect">
            <a:avLst/>
          </a:prstGeom>
          <a:noFill/>
        </p:spPr>
        <p:txBody>
          <a:bodyPr wrap="square">
            <a:spAutoFit/>
          </a:bodyPr>
          <a:lstStyle/>
          <a:p>
            <a:pPr algn="ctr"/>
            <a:r>
              <a:rPr lang="en-US" sz="3200" b="1">
                <a:latin typeface="Arial Narrow" panose="020B0606020202030204" pitchFamily="34" charset="0"/>
                <a:cs typeface="Arial"/>
              </a:rPr>
              <a:t>OUR STRATEGY</a:t>
            </a:r>
            <a:endParaRPr lang="en-SG" sz="3200" b="1"/>
          </a:p>
        </p:txBody>
      </p:sp>
    </p:spTree>
    <p:extLst>
      <p:ext uri="{BB962C8B-B14F-4D97-AF65-F5344CB8AC3E}">
        <p14:creationId xmlns:p14="http://schemas.microsoft.com/office/powerpoint/2010/main" val="36396833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transport&#10;&#10;Description automatically generated">
            <a:extLst>
              <a:ext uri="{FF2B5EF4-FFF2-40B4-BE49-F238E27FC236}">
                <a16:creationId xmlns:a16="http://schemas.microsoft.com/office/drawing/2014/main" id="{73C21ABF-3586-892C-491E-C3165918BA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2" name="Slide Number Placeholder 5">
            <a:extLst>
              <a:ext uri="{FF2B5EF4-FFF2-40B4-BE49-F238E27FC236}">
                <a16:creationId xmlns:a16="http://schemas.microsoft.com/office/drawing/2014/main" id="{F8EBC8AC-2447-5746-BC1B-B01A242DA9CB}"/>
              </a:ext>
            </a:extLst>
          </p:cNvPr>
          <p:cNvSpPr>
            <a:spLocks noGrp="1"/>
          </p:cNvSpPr>
          <p:nvPr>
            <p:ph type="sldNum" sz="quarter" idx="12"/>
          </p:nvPr>
        </p:nvSpPr>
        <p:spPr>
          <a:xfrm>
            <a:off x="11222182" y="6325870"/>
            <a:ext cx="710738" cy="365125"/>
          </a:xfrm>
          <a:solidFill>
            <a:schemeClr val="bg1"/>
          </a:solid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7C482-CA98-AD47-BAD4-576DBE215BD9}" type="slidenum">
              <a:rPr kumimoji="0" lang="en-US" sz="1000" b="0" i="0" u="none" strike="noStrike" kern="1200" cap="none" spc="0" normalizeH="0" baseline="0" noProof="0" smtClean="0">
                <a:ln>
                  <a:noFill/>
                </a:ln>
                <a:solidFill>
                  <a:prstClr val="black"/>
                </a:solidFill>
                <a:effectLst/>
                <a:uLnTx/>
                <a:uFillTx/>
                <a:latin typeface="Arial Narrow" panose="020B0604020202020204" pitchFamily="34"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000" b="0" i="0" u="none" strike="noStrike" kern="1200" cap="none" spc="0" normalizeH="0" baseline="0" noProof="0">
              <a:ln>
                <a:noFill/>
              </a:ln>
              <a:solidFill>
                <a:prstClr val="black"/>
              </a:solidFill>
              <a:effectLst/>
              <a:uLnTx/>
              <a:uFillTx/>
              <a:latin typeface="Arial Narrow" panose="020B0604020202020204" pitchFamily="34" charset="0"/>
              <a:ea typeface="+mn-ea"/>
            </a:endParaRPr>
          </a:p>
        </p:txBody>
      </p:sp>
    </p:spTree>
    <p:extLst>
      <p:ext uri="{BB962C8B-B14F-4D97-AF65-F5344CB8AC3E}">
        <p14:creationId xmlns:p14="http://schemas.microsoft.com/office/powerpoint/2010/main" val="35834724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7BED710-0355-465B-AB33-0AFA92197AF1}"/>
              </a:ext>
            </a:extLst>
          </p:cNvPr>
          <p:cNvSpPr>
            <a:spLocks noGrp="1"/>
          </p:cNvSpPr>
          <p:nvPr>
            <p:ph type="sldNum" sz="quarter" idx="4"/>
          </p:nvPr>
        </p:nvSpPr>
        <p:spPr/>
        <p:txBody>
          <a:bodyPr/>
          <a:lstStyle/>
          <a:p>
            <a:fld id="{49044EC2-7E5F-48B0-995B-703B2F80838A}" type="slidenum">
              <a:rPr lang="en-US" smtClean="0"/>
              <a:pPr/>
              <a:t>32</a:t>
            </a:fld>
            <a:endParaRPr lang="en-US"/>
          </a:p>
        </p:txBody>
      </p:sp>
      <p:pic>
        <p:nvPicPr>
          <p:cNvPr id="5" name="Picture 4">
            <a:extLst>
              <a:ext uri="{FF2B5EF4-FFF2-40B4-BE49-F238E27FC236}">
                <a16:creationId xmlns:a16="http://schemas.microsoft.com/office/drawing/2014/main" id="{7C56D8F1-98F4-4F7B-92FE-57B28EC72964}"/>
              </a:ext>
            </a:extLst>
          </p:cNvPr>
          <p:cNvPicPr>
            <a:picLocks noChangeAspect="1"/>
          </p:cNvPicPr>
          <p:nvPr/>
        </p:nvPicPr>
        <p:blipFill>
          <a:blip r:embed="rId2"/>
          <a:stretch>
            <a:fillRect/>
          </a:stretch>
        </p:blipFill>
        <p:spPr>
          <a:xfrm>
            <a:off x="3387125" y="1077931"/>
            <a:ext cx="4956478" cy="5651482"/>
          </a:xfrm>
          <a:prstGeom prst="rect">
            <a:avLst/>
          </a:prstGeom>
        </p:spPr>
      </p:pic>
      <p:sp>
        <p:nvSpPr>
          <p:cNvPr id="6" name="Title 14">
            <a:extLst>
              <a:ext uri="{FF2B5EF4-FFF2-40B4-BE49-F238E27FC236}">
                <a16:creationId xmlns:a16="http://schemas.microsoft.com/office/drawing/2014/main" id="{27A1C63D-B682-4626-971B-34B04350F01E}"/>
              </a:ext>
            </a:extLst>
          </p:cNvPr>
          <p:cNvSpPr>
            <a:spLocks noGrp="1"/>
          </p:cNvSpPr>
          <p:nvPr>
            <p:ph type="title"/>
          </p:nvPr>
        </p:nvSpPr>
        <p:spPr>
          <a:xfrm>
            <a:off x="4080933" y="618197"/>
            <a:ext cx="10515600" cy="777875"/>
          </a:xfrm>
        </p:spPr>
        <p:txBody>
          <a:bodyPr/>
          <a:lstStyle/>
          <a:p>
            <a:r>
              <a:rPr lang="en-US" sz="3200">
                <a:latin typeface="Arial Narrow" panose="020B0606020202030204" pitchFamily="34" charset="0"/>
              </a:rPr>
              <a:t>Our Enterprise Strategy</a:t>
            </a:r>
            <a:endParaRPr lang="en-US">
              <a:latin typeface="Arial Narrow" panose="020B0606020202030204" pitchFamily="34" charset="0"/>
            </a:endParaRPr>
          </a:p>
        </p:txBody>
      </p:sp>
      <p:sp>
        <p:nvSpPr>
          <p:cNvPr id="7" name="TextBox 6">
            <a:extLst>
              <a:ext uri="{FF2B5EF4-FFF2-40B4-BE49-F238E27FC236}">
                <a16:creationId xmlns:a16="http://schemas.microsoft.com/office/drawing/2014/main" id="{D39A780E-D491-4E98-810D-534DDD5D5061}"/>
              </a:ext>
            </a:extLst>
          </p:cNvPr>
          <p:cNvSpPr txBox="1"/>
          <p:nvPr/>
        </p:nvSpPr>
        <p:spPr>
          <a:xfrm>
            <a:off x="608523" y="2277701"/>
            <a:ext cx="227160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rial Narrow"/>
                <a:ea typeface="+mn-ea"/>
                <a:cs typeface="Arial Narrow"/>
              </a:rPr>
              <a:t>HOW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Narrow"/>
                <a:ea typeface="+mn-ea"/>
                <a:cs typeface="Arial Narrow"/>
              </a:rPr>
              <a:t>we act and manage</a:t>
            </a:r>
          </a:p>
        </p:txBody>
      </p:sp>
      <p:sp>
        <p:nvSpPr>
          <p:cNvPr id="8" name="TextBox 7">
            <a:extLst>
              <a:ext uri="{FF2B5EF4-FFF2-40B4-BE49-F238E27FC236}">
                <a16:creationId xmlns:a16="http://schemas.microsoft.com/office/drawing/2014/main" id="{8D98DFDE-345E-4450-B897-D3E10C6FC0A2}"/>
              </a:ext>
            </a:extLst>
          </p:cNvPr>
          <p:cNvSpPr txBox="1"/>
          <p:nvPr/>
        </p:nvSpPr>
        <p:spPr>
          <a:xfrm>
            <a:off x="9361005" y="2277700"/>
            <a:ext cx="227160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rial Narrow"/>
                <a:ea typeface="+mn-ea"/>
                <a:cs typeface="Arial Narrow"/>
              </a:rPr>
              <a:t>WHO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Narrow"/>
                <a:ea typeface="+mn-ea"/>
                <a:cs typeface="Arial Narrow"/>
              </a:rPr>
              <a:t>we engage</a:t>
            </a:r>
          </a:p>
        </p:txBody>
      </p:sp>
      <p:sp>
        <p:nvSpPr>
          <p:cNvPr id="9" name="TextBox 8">
            <a:extLst>
              <a:ext uri="{FF2B5EF4-FFF2-40B4-BE49-F238E27FC236}">
                <a16:creationId xmlns:a16="http://schemas.microsoft.com/office/drawing/2014/main" id="{0C9EC544-757E-4803-ABFF-21A52E212AF0}"/>
              </a:ext>
            </a:extLst>
          </p:cNvPr>
          <p:cNvSpPr txBox="1"/>
          <p:nvPr/>
        </p:nvSpPr>
        <p:spPr>
          <a:xfrm>
            <a:off x="638744" y="4587808"/>
            <a:ext cx="237978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rial Narrow"/>
                <a:ea typeface="+mn-ea"/>
                <a:cs typeface="Arial Narrow"/>
              </a:rPr>
              <a:t>WHAT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Narrow"/>
                <a:ea typeface="+mn-ea"/>
                <a:cs typeface="Arial Narrow"/>
              </a:rPr>
              <a:t>we’re going to focus on</a:t>
            </a:r>
          </a:p>
        </p:txBody>
      </p:sp>
      <p:sp>
        <p:nvSpPr>
          <p:cNvPr id="10" name="TextBox 9">
            <a:extLst>
              <a:ext uri="{FF2B5EF4-FFF2-40B4-BE49-F238E27FC236}">
                <a16:creationId xmlns:a16="http://schemas.microsoft.com/office/drawing/2014/main" id="{C0378404-5A4E-42B2-B635-9CE722746CD8}"/>
              </a:ext>
            </a:extLst>
          </p:cNvPr>
          <p:cNvSpPr txBox="1"/>
          <p:nvPr/>
        </p:nvSpPr>
        <p:spPr>
          <a:xfrm>
            <a:off x="9601201" y="4466663"/>
            <a:ext cx="227160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rial Narrow"/>
                <a:ea typeface="+mn-ea"/>
                <a:cs typeface="Arial Narrow"/>
              </a:rPr>
              <a:t>WHY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Narrow"/>
                <a:ea typeface="+mn-ea"/>
                <a:cs typeface="Arial Narrow"/>
              </a:rPr>
              <a:t>our goal</a:t>
            </a:r>
          </a:p>
        </p:txBody>
      </p:sp>
      <p:cxnSp>
        <p:nvCxnSpPr>
          <p:cNvPr id="11" name="Straight Connector 10">
            <a:extLst>
              <a:ext uri="{FF2B5EF4-FFF2-40B4-BE49-F238E27FC236}">
                <a16:creationId xmlns:a16="http://schemas.microsoft.com/office/drawing/2014/main" id="{A1D7873E-96CD-4659-B340-7D17A7AA3D68}"/>
              </a:ext>
            </a:extLst>
          </p:cNvPr>
          <p:cNvCxnSpPr>
            <a:cxnSpLocks/>
          </p:cNvCxnSpPr>
          <p:nvPr/>
        </p:nvCxnSpPr>
        <p:spPr>
          <a:xfrm flipH="1" flipV="1">
            <a:off x="6245581" y="4213329"/>
            <a:ext cx="3093152" cy="532136"/>
          </a:xfrm>
          <a:prstGeom prst="line">
            <a:avLst/>
          </a:prstGeom>
          <a:ln w="25400" cmpd="sng">
            <a:solidFill>
              <a:schemeClr val="tx1"/>
            </a:solidFill>
            <a:tailEnd type="ova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17C52F00-9962-4CB4-9E2C-2D6256EE7402}"/>
              </a:ext>
            </a:extLst>
          </p:cNvPr>
          <p:cNvCxnSpPr>
            <a:cxnSpLocks/>
          </p:cNvCxnSpPr>
          <p:nvPr/>
        </p:nvCxnSpPr>
        <p:spPr>
          <a:xfrm flipH="1">
            <a:off x="7444035" y="2858252"/>
            <a:ext cx="1776165" cy="435112"/>
          </a:xfrm>
          <a:prstGeom prst="line">
            <a:avLst/>
          </a:prstGeom>
          <a:ln w="25400" cmpd="sng">
            <a:solidFill>
              <a:schemeClr val="tx1"/>
            </a:solidFill>
            <a:tailEnd type="ova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FE47CB6B-DD1A-4A8D-9506-A828B575BE81}"/>
              </a:ext>
            </a:extLst>
          </p:cNvPr>
          <p:cNvCxnSpPr>
            <a:cxnSpLocks/>
          </p:cNvCxnSpPr>
          <p:nvPr/>
        </p:nvCxnSpPr>
        <p:spPr>
          <a:xfrm>
            <a:off x="2373135" y="2858252"/>
            <a:ext cx="1781891" cy="0"/>
          </a:xfrm>
          <a:prstGeom prst="line">
            <a:avLst/>
          </a:prstGeom>
          <a:ln w="25400" cmpd="sng">
            <a:solidFill>
              <a:schemeClr val="tx1"/>
            </a:solidFill>
            <a:tailEnd type="ova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9EC80DE7-DE64-4A83-AAFE-08EAE0CCF202}"/>
              </a:ext>
            </a:extLst>
          </p:cNvPr>
          <p:cNvCxnSpPr>
            <a:cxnSpLocks/>
          </p:cNvCxnSpPr>
          <p:nvPr/>
        </p:nvCxnSpPr>
        <p:spPr>
          <a:xfrm flipV="1">
            <a:off x="2843658" y="4320433"/>
            <a:ext cx="1987040" cy="853760"/>
          </a:xfrm>
          <a:prstGeom prst="line">
            <a:avLst/>
          </a:prstGeom>
          <a:ln w="25400" cmpd="sng">
            <a:solidFill>
              <a:schemeClr val="tx1"/>
            </a:solidFill>
            <a:tailEnd type="ova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753443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9BA79EE3-7FB6-85FB-DF7C-56291B41C8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6" name="Slide Number Placeholder 5">
            <a:extLst>
              <a:ext uri="{FF2B5EF4-FFF2-40B4-BE49-F238E27FC236}">
                <a16:creationId xmlns:a16="http://schemas.microsoft.com/office/drawing/2014/main" id="{C692E482-1F01-654D-8B79-A6A49829864F}"/>
              </a:ext>
            </a:extLst>
          </p:cNvPr>
          <p:cNvSpPr>
            <a:spLocks noGrp="1"/>
          </p:cNvSpPr>
          <p:nvPr>
            <p:ph type="sldNum" sz="quarter" idx="12"/>
          </p:nvPr>
        </p:nvSpPr>
        <p:spPr>
          <a:xfrm>
            <a:off x="11222182" y="6325870"/>
            <a:ext cx="710738" cy="365125"/>
          </a:xfrm>
          <a:solidFill>
            <a:schemeClr val="bg1"/>
          </a:solid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7C482-CA98-AD47-BAD4-576DBE215BD9}" type="slidenum">
              <a:rPr kumimoji="0" lang="en-US" sz="1000" b="0" i="0" u="none" strike="noStrike" kern="1200" cap="none" spc="0" normalizeH="0" baseline="0" noProof="0" smtClean="0">
                <a:ln>
                  <a:noFill/>
                </a:ln>
                <a:solidFill>
                  <a:prstClr val="black"/>
                </a:solidFill>
                <a:effectLst/>
                <a:uLnTx/>
                <a:uFillTx/>
                <a:latin typeface="Arial Narrow" panose="020B0604020202020204" pitchFamily="34"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000" b="0" i="0" u="none" strike="noStrike" kern="1200" cap="none" spc="0" normalizeH="0" baseline="0" noProof="0">
              <a:ln>
                <a:noFill/>
              </a:ln>
              <a:solidFill>
                <a:prstClr val="black"/>
              </a:solidFill>
              <a:effectLst/>
              <a:uLnTx/>
              <a:uFillTx/>
              <a:latin typeface="Arial Narrow" panose="020B0604020202020204" pitchFamily="34" charset="0"/>
              <a:ea typeface="+mn-ea"/>
            </a:endParaRPr>
          </a:p>
        </p:txBody>
      </p:sp>
    </p:spTree>
    <p:extLst>
      <p:ext uri="{BB962C8B-B14F-4D97-AF65-F5344CB8AC3E}">
        <p14:creationId xmlns:p14="http://schemas.microsoft.com/office/powerpoint/2010/main" val="21556502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050D5F-E027-4C1B-B8C7-AC615B121472}"/>
              </a:ext>
            </a:extLst>
          </p:cNvPr>
          <p:cNvPicPr>
            <a:picLocks noChangeAspect="1"/>
          </p:cNvPicPr>
          <p:nvPr/>
        </p:nvPicPr>
        <p:blipFill>
          <a:blip r:embed="rId3"/>
          <a:stretch>
            <a:fillRect/>
          </a:stretch>
        </p:blipFill>
        <p:spPr>
          <a:xfrm>
            <a:off x="0" y="-4656"/>
            <a:ext cx="12192000" cy="6862656"/>
          </a:xfrm>
          <a:prstGeom prst="rect">
            <a:avLst/>
          </a:prstGeom>
        </p:spPr>
      </p:pic>
      <p:sp>
        <p:nvSpPr>
          <p:cNvPr id="4" name="Slide Number Placeholder 3">
            <a:extLst>
              <a:ext uri="{FF2B5EF4-FFF2-40B4-BE49-F238E27FC236}">
                <a16:creationId xmlns:a16="http://schemas.microsoft.com/office/drawing/2014/main" id="{CBF172AA-D2EA-4AA8-BC07-4C36E3CFD81C}"/>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spcAft>
                <a:spcPts val="600"/>
              </a:spcAft>
            </a:pPr>
            <a:fld id="{49044EC2-7E5F-48B0-995B-703B2F80838A}" type="slidenum">
              <a:rPr lang="en-US" sz="1200" smtClean="0">
                <a:solidFill>
                  <a:schemeClr val="tx1">
                    <a:tint val="75000"/>
                  </a:schemeClr>
                </a:solidFill>
                <a:latin typeface="+mn-lt"/>
              </a:rPr>
              <a:pPr>
                <a:spcAft>
                  <a:spcPts val="600"/>
                </a:spcAft>
              </a:pPr>
              <a:t>34</a:t>
            </a:fld>
            <a:endParaRPr lang="en-US" sz="1200">
              <a:solidFill>
                <a:schemeClr val="tx1">
                  <a:tint val="75000"/>
                </a:schemeClr>
              </a:solidFill>
              <a:latin typeface="+mn-lt"/>
            </a:endParaRPr>
          </a:p>
        </p:txBody>
      </p:sp>
    </p:spTree>
    <p:extLst>
      <p:ext uri="{BB962C8B-B14F-4D97-AF65-F5344CB8AC3E}">
        <p14:creationId xmlns:p14="http://schemas.microsoft.com/office/powerpoint/2010/main" val="42893118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FCA2BF1-BE50-4656-9B6E-6FC2D9FFE650}"/>
              </a:ext>
            </a:extLst>
          </p:cNvPr>
          <p:cNvSpPr>
            <a:spLocks noGrp="1"/>
          </p:cNvSpPr>
          <p:nvPr>
            <p:ph type="sldNum" sz="quarter" idx="4294967295"/>
          </p:nvPr>
        </p:nvSpPr>
        <p:spPr>
          <a:xfrm>
            <a:off x="11680825" y="6364288"/>
            <a:ext cx="511175" cy="365125"/>
          </a:xfrm>
        </p:spPr>
        <p:txBody>
          <a:bodyPr/>
          <a:lstStyle/>
          <a:p>
            <a:fld id="{49044EC2-7E5F-48B0-995B-703B2F80838A}" type="slidenum">
              <a:rPr lang="en-US" smtClean="0"/>
              <a:pPr/>
              <a:t>35</a:t>
            </a:fld>
            <a:endParaRPr lang="en-US"/>
          </a:p>
        </p:txBody>
      </p:sp>
      <p:sp>
        <p:nvSpPr>
          <p:cNvPr id="10" name="TextBox 9">
            <a:extLst>
              <a:ext uri="{FF2B5EF4-FFF2-40B4-BE49-F238E27FC236}">
                <a16:creationId xmlns:a16="http://schemas.microsoft.com/office/drawing/2014/main" id="{74133C8D-D1BB-41CB-A18D-CB80BA70B57A}"/>
              </a:ext>
            </a:extLst>
          </p:cNvPr>
          <p:cNvSpPr txBox="1"/>
          <p:nvPr/>
        </p:nvSpPr>
        <p:spPr>
          <a:xfrm>
            <a:off x="5424802" y="3076462"/>
            <a:ext cx="6098058" cy="584775"/>
          </a:xfrm>
          <a:prstGeom prst="rect">
            <a:avLst/>
          </a:prstGeom>
          <a:noFill/>
        </p:spPr>
        <p:txBody>
          <a:bodyPr wrap="square">
            <a:spAutoFit/>
          </a:bodyPr>
          <a:lstStyle/>
          <a:p>
            <a:pPr algn="ctr"/>
            <a:r>
              <a:rPr lang="en-US" sz="3200" b="1">
                <a:latin typeface="Arial Narrow" panose="020B0606020202030204" pitchFamily="34" charset="0"/>
                <a:cs typeface="Arial"/>
              </a:rPr>
              <a:t>Caterpillar’s Code of Conduct</a:t>
            </a:r>
            <a:endParaRPr lang="en-SG" sz="3200" b="1"/>
          </a:p>
        </p:txBody>
      </p:sp>
      <p:pic>
        <p:nvPicPr>
          <p:cNvPr id="11" name="Picture 10">
            <a:extLst>
              <a:ext uri="{FF2B5EF4-FFF2-40B4-BE49-F238E27FC236}">
                <a16:creationId xmlns:a16="http://schemas.microsoft.com/office/drawing/2014/main" id="{C829745B-951E-442F-882E-7B1D52EF1E45}"/>
              </a:ext>
            </a:extLst>
          </p:cNvPr>
          <p:cNvPicPr>
            <a:picLocks noChangeAspect="1"/>
          </p:cNvPicPr>
          <p:nvPr/>
        </p:nvPicPr>
        <p:blipFill>
          <a:blip r:embed="rId2"/>
          <a:stretch>
            <a:fillRect/>
          </a:stretch>
        </p:blipFill>
        <p:spPr>
          <a:xfrm>
            <a:off x="1097912" y="1008970"/>
            <a:ext cx="4117555" cy="4719757"/>
          </a:xfrm>
          <a:prstGeom prst="rect">
            <a:avLst/>
          </a:prstGeom>
        </p:spPr>
      </p:pic>
    </p:spTree>
    <p:extLst>
      <p:ext uri="{BB962C8B-B14F-4D97-AF65-F5344CB8AC3E}">
        <p14:creationId xmlns:p14="http://schemas.microsoft.com/office/powerpoint/2010/main" val="16112775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4">
            <a:extLst>
              <a:ext uri="{FF2B5EF4-FFF2-40B4-BE49-F238E27FC236}">
                <a16:creationId xmlns:a16="http://schemas.microsoft.com/office/drawing/2014/main" id="{E770525C-13F1-451E-B376-8FD8D6D43D29}"/>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bg1"/>
                </a:solidFill>
                <a:latin typeface="Arial Narrow" panose="020B0606020202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49044EC2-7E5F-48B0-995B-703B2F80838A}" type="slidenum">
              <a:rPr lang="en-US" smtClean="0"/>
              <a:pPr>
                <a:spcAft>
                  <a:spcPts val="600"/>
                </a:spcAft>
              </a:pPr>
              <a:t>36</a:t>
            </a:fld>
            <a:endParaRPr lang="en-US"/>
          </a:p>
        </p:txBody>
      </p:sp>
      <p:sp>
        <p:nvSpPr>
          <p:cNvPr id="2" name="Title 1">
            <a:extLst>
              <a:ext uri="{FF2B5EF4-FFF2-40B4-BE49-F238E27FC236}">
                <a16:creationId xmlns:a16="http://schemas.microsoft.com/office/drawing/2014/main" id="{0A684C0D-9E89-4267-BA24-54B624CBA22C}"/>
              </a:ext>
            </a:extLst>
          </p:cNvPr>
          <p:cNvSpPr>
            <a:spLocks noGrp="1"/>
          </p:cNvSpPr>
          <p:nvPr>
            <p:ph type="title" idx="4294967295"/>
          </p:nvPr>
        </p:nvSpPr>
        <p:spPr>
          <a:xfrm>
            <a:off x="762000" y="874450"/>
            <a:ext cx="10515600" cy="531812"/>
          </a:xfrm>
        </p:spPr>
        <p:txBody>
          <a:bodyPr vert="horz" lIns="91440" tIns="45720" rIns="91440" bIns="45720" rtlCol="0" anchor="t" anchorCtr="0">
            <a:normAutofit fontScale="90000"/>
          </a:bodyPr>
          <a:lstStyle/>
          <a:p>
            <a:r>
              <a:rPr lang="en-US" b="1" kern="1200" cap="none" baseline="0">
                <a:latin typeface="Arial Narrow" panose="020B0606020202030204" pitchFamily="34" charset="0"/>
                <a:ea typeface="+mj-ea"/>
                <a:cs typeface="+mj-cs"/>
              </a:rPr>
              <a:t>Living Our Values in Action</a:t>
            </a:r>
          </a:p>
        </p:txBody>
      </p:sp>
      <p:sp>
        <p:nvSpPr>
          <p:cNvPr id="6" name="Content Placeholder 5">
            <a:extLst>
              <a:ext uri="{FF2B5EF4-FFF2-40B4-BE49-F238E27FC236}">
                <a16:creationId xmlns:a16="http://schemas.microsoft.com/office/drawing/2014/main" id="{CDC22A29-8A5A-49A8-B912-A2D2F9C9183D}"/>
              </a:ext>
            </a:extLst>
          </p:cNvPr>
          <p:cNvSpPr>
            <a:spLocks noGrp="1"/>
          </p:cNvSpPr>
          <p:nvPr>
            <p:ph sz="half" idx="4294967295"/>
          </p:nvPr>
        </p:nvSpPr>
        <p:spPr>
          <a:xfrm>
            <a:off x="838200" y="1845204"/>
            <a:ext cx="5181600" cy="4200525"/>
          </a:xfrm>
        </p:spPr>
        <p:txBody>
          <a:bodyPr vert="horz" lIns="91440" tIns="45720" rIns="91440" bIns="45720" rtlCol="0">
            <a:normAutofit/>
          </a:bodyPr>
          <a:lstStyle/>
          <a:p>
            <a:pPr>
              <a:spcBef>
                <a:spcPts val="0"/>
              </a:spcBef>
              <a:spcAft>
                <a:spcPts val="600"/>
              </a:spcAft>
            </a:pPr>
            <a:r>
              <a:rPr lang="en-US" sz="1800"/>
              <a:t>Caterpillar’s values are critical to ensuring the company remains a global leader in all of the markets we serve. </a:t>
            </a:r>
          </a:p>
          <a:p>
            <a:pPr>
              <a:spcBef>
                <a:spcPts val="0"/>
              </a:spcBef>
              <a:spcAft>
                <a:spcPts val="600"/>
              </a:spcAft>
            </a:pPr>
            <a:r>
              <a:rPr lang="en-US" sz="1800"/>
              <a:t>The values set clear expectations on how we treat one another. </a:t>
            </a:r>
            <a:r>
              <a:rPr lang="en-US" sz="1800" b="1"/>
              <a:t>We are not just accountable for the work we do we also care deeply about how we do it. </a:t>
            </a:r>
            <a:r>
              <a:rPr lang="en-US" sz="1800"/>
              <a:t>Our people help fulfill our purpose by living Our Values in Action every day.</a:t>
            </a:r>
          </a:p>
          <a:p>
            <a:pPr>
              <a:spcBef>
                <a:spcPts val="0"/>
              </a:spcBef>
              <a:spcAft>
                <a:spcPts val="600"/>
              </a:spcAft>
            </a:pPr>
            <a:r>
              <a:rPr lang="en-US" sz="1800"/>
              <a:t>Our Values in Action are:</a:t>
            </a:r>
          </a:p>
          <a:p>
            <a:pPr lvl="1">
              <a:spcBef>
                <a:spcPts val="0"/>
              </a:spcBef>
              <a:spcAft>
                <a:spcPts val="600"/>
              </a:spcAft>
            </a:pPr>
            <a:r>
              <a:rPr lang="en-US" sz="1800"/>
              <a:t>Integrity</a:t>
            </a:r>
          </a:p>
          <a:p>
            <a:pPr lvl="1">
              <a:spcBef>
                <a:spcPts val="0"/>
              </a:spcBef>
              <a:spcAft>
                <a:spcPts val="600"/>
              </a:spcAft>
            </a:pPr>
            <a:r>
              <a:rPr lang="en-US" sz="1800"/>
              <a:t>Excellence</a:t>
            </a:r>
          </a:p>
          <a:p>
            <a:pPr lvl="1">
              <a:spcBef>
                <a:spcPts val="0"/>
              </a:spcBef>
              <a:spcAft>
                <a:spcPts val="600"/>
              </a:spcAft>
            </a:pPr>
            <a:r>
              <a:rPr lang="en-US" sz="1800"/>
              <a:t>Teamwork</a:t>
            </a:r>
          </a:p>
          <a:p>
            <a:pPr lvl="1">
              <a:spcBef>
                <a:spcPts val="0"/>
              </a:spcBef>
              <a:spcAft>
                <a:spcPts val="600"/>
              </a:spcAft>
            </a:pPr>
            <a:r>
              <a:rPr lang="en-US" sz="1800"/>
              <a:t>Commitment</a:t>
            </a:r>
          </a:p>
          <a:p>
            <a:pPr lvl="1">
              <a:spcBef>
                <a:spcPts val="0"/>
              </a:spcBef>
              <a:spcAft>
                <a:spcPts val="600"/>
              </a:spcAft>
            </a:pPr>
            <a:r>
              <a:rPr lang="en-US" sz="1800"/>
              <a:t>Sustainability</a:t>
            </a:r>
          </a:p>
        </p:txBody>
      </p:sp>
      <p:pic>
        <p:nvPicPr>
          <p:cNvPr id="8" name="Content Placeholder 4" descr="A picture containing object&#10;&#10;Description generated with high confidence">
            <a:extLst>
              <a:ext uri="{FF2B5EF4-FFF2-40B4-BE49-F238E27FC236}">
                <a16:creationId xmlns:a16="http://schemas.microsoft.com/office/drawing/2014/main" id="{D1D98AA5-0725-4C99-A6F7-9F886772F875}"/>
              </a:ext>
            </a:extLst>
          </p:cNvPr>
          <p:cNvPicPr>
            <a:picLocks noChangeAspect="1"/>
          </p:cNvPicPr>
          <p:nvPr/>
        </p:nvPicPr>
        <p:blipFill>
          <a:blip r:embed="rId3"/>
          <a:stretch>
            <a:fillRect/>
          </a:stretch>
        </p:blipFill>
        <p:spPr>
          <a:xfrm>
            <a:off x="6761421" y="1744134"/>
            <a:ext cx="4189424" cy="4199924"/>
          </a:xfrm>
          <a:prstGeom prst="rect">
            <a:avLst/>
          </a:prstGeom>
          <a:noFill/>
        </p:spPr>
      </p:pic>
      <p:sp>
        <p:nvSpPr>
          <p:cNvPr id="3" name="TextBox 2">
            <a:extLst>
              <a:ext uri="{FF2B5EF4-FFF2-40B4-BE49-F238E27FC236}">
                <a16:creationId xmlns:a16="http://schemas.microsoft.com/office/drawing/2014/main" id="{EBEF62F7-E521-4F92-8DFD-E023EE34CEED}"/>
              </a:ext>
            </a:extLst>
          </p:cNvPr>
          <p:cNvSpPr txBox="1"/>
          <p:nvPr/>
        </p:nvSpPr>
        <p:spPr>
          <a:xfrm>
            <a:off x="838200" y="1304926"/>
            <a:ext cx="10515600" cy="295275"/>
          </a:xfrm>
          <a:prstGeom prst="rect">
            <a:avLst/>
          </a:prstGeom>
        </p:spPr>
        <p:txBody>
          <a:bodyPr vert="horz" lIns="91440" tIns="45720" rIns="91440" bIns="45720" rtlCol="0">
            <a:normAutofit/>
          </a:bodyPr>
          <a:lstStyle/>
          <a:p>
            <a:pPr>
              <a:lnSpc>
                <a:spcPct val="90000"/>
              </a:lnSpc>
              <a:spcBef>
                <a:spcPts val="1000"/>
              </a:spcBef>
            </a:pPr>
            <a:r>
              <a:rPr lang="en-US" sz="1400" i="1" kern="1200">
                <a:latin typeface="Arial Narrow" panose="020B0606020202030204" pitchFamily="34" charset="0"/>
                <a:ea typeface="+mn-ea"/>
                <a:cs typeface="+mn-cs"/>
              </a:rPr>
              <a:t>For detailed description of each value click </a:t>
            </a:r>
            <a:r>
              <a:rPr lang="en-US" sz="1400" i="1" kern="1200">
                <a:latin typeface="Arial Narrow" panose="020B0606020202030204" pitchFamily="34" charset="0"/>
                <a:ea typeface="+mn-ea"/>
                <a:cs typeface="+mn-cs"/>
                <a:hlinkClick r:id="rId4"/>
              </a:rPr>
              <a:t>here</a:t>
            </a:r>
            <a:endParaRPr lang="en-US" sz="1400" i="1" kern="1200">
              <a:latin typeface="Arial Narrow" panose="020B0606020202030204" pitchFamily="34" charset="0"/>
              <a:ea typeface="+mn-ea"/>
              <a:cs typeface="+mn-cs"/>
            </a:endParaRPr>
          </a:p>
        </p:txBody>
      </p:sp>
    </p:spTree>
    <p:extLst>
      <p:ext uri="{BB962C8B-B14F-4D97-AF65-F5344CB8AC3E}">
        <p14:creationId xmlns:p14="http://schemas.microsoft.com/office/powerpoint/2010/main" val="18445670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CEA590-E0B6-EB4B-BEF5-BA304D802CC3}"/>
              </a:ext>
            </a:extLst>
          </p:cNvPr>
          <p:cNvPicPr>
            <a:picLocks noChangeAspect="1"/>
          </p:cNvPicPr>
          <p:nvPr/>
        </p:nvPicPr>
        <p:blipFill rotWithShape="1">
          <a:blip r:embed="rId3"/>
          <a:srcRect t="-2236" r="32480" b="9331"/>
          <a:stretch/>
        </p:blipFill>
        <p:spPr>
          <a:xfrm>
            <a:off x="9901084" y="2692400"/>
            <a:ext cx="2289330" cy="4165600"/>
          </a:xfrm>
          <a:prstGeom prst="rect">
            <a:avLst/>
          </a:prstGeom>
        </p:spPr>
      </p:pic>
      <p:sp>
        <p:nvSpPr>
          <p:cNvPr id="2" name="Rectangle 1">
            <a:extLst>
              <a:ext uri="{FF2B5EF4-FFF2-40B4-BE49-F238E27FC236}">
                <a16:creationId xmlns:a16="http://schemas.microsoft.com/office/drawing/2014/main" id="{16A4E20B-CC57-384D-A97F-0DF67298008A}"/>
              </a:ext>
            </a:extLst>
          </p:cNvPr>
          <p:cNvSpPr/>
          <p:nvPr/>
        </p:nvSpPr>
        <p:spPr>
          <a:xfrm>
            <a:off x="1589" y="-17735"/>
            <a:ext cx="12188825" cy="1026160"/>
          </a:xfrm>
          <a:prstGeom prst="rect">
            <a:avLst/>
          </a:prstGeom>
          <a:solidFill>
            <a:srgbClr val="F3B4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arrow"/>
              <a:ea typeface="ＭＳ Ｐゴシック"/>
              <a:cs typeface="Arial"/>
            </a:endParaRPr>
          </a:p>
        </p:txBody>
      </p:sp>
      <p:sp>
        <p:nvSpPr>
          <p:cNvPr id="6" name="Rectangle 5">
            <a:extLst>
              <a:ext uri="{FF2B5EF4-FFF2-40B4-BE49-F238E27FC236}">
                <a16:creationId xmlns:a16="http://schemas.microsoft.com/office/drawing/2014/main" id="{8193C5A1-A445-8A40-856F-4F1CD033CBE5}"/>
              </a:ext>
            </a:extLst>
          </p:cNvPr>
          <p:cNvSpPr/>
          <p:nvPr/>
        </p:nvSpPr>
        <p:spPr>
          <a:xfrm>
            <a:off x="1589" y="893460"/>
            <a:ext cx="12188825" cy="224653"/>
          </a:xfrm>
          <a:prstGeom prst="rect">
            <a:avLst/>
          </a:prstGeom>
          <a:solidFill>
            <a:srgbClr val="F3B428">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arrow"/>
              <a:ea typeface="ＭＳ Ｐゴシック"/>
              <a:cs typeface="Arial"/>
            </a:endParaRPr>
          </a:p>
        </p:txBody>
      </p:sp>
      <p:sp>
        <p:nvSpPr>
          <p:cNvPr id="7" name="Rectangle 6">
            <a:extLst>
              <a:ext uri="{FF2B5EF4-FFF2-40B4-BE49-F238E27FC236}">
                <a16:creationId xmlns:a16="http://schemas.microsoft.com/office/drawing/2014/main" id="{3DB3A479-BBB1-D347-8FB6-AC761D489D9B}"/>
              </a:ext>
            </a:extLst>
          </p:cNvPr>
          <p:cNvSpPr/>
          <p:nvPr/>
        </p:nvSpPr>
        <p:spPr>
          <a:xfrm>
            <a:off x="1589" y="1115316"/>
            <a:ext cx="12188825" cy="85270"/>
          </a:xfrm>
          <a:prstGeom prst="rect">
            <a:avLst/>
          </a:prstGeom>
          <a:solidFill>
            <a:srgbClr val="F3B428">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arrow"/>
              <a:ea typeface="ＭＳ Ｐゴシック"/>
              <a:cs typeface="Arial"/>
            </a:endParaRPr>
          </a:p>
        </p:txBody>
      </p:sp>
      <p:sp>
        <p:nvSpPr>
          <p:cNvPr id="4" name="TextBox 3">
            <a:extLst>
              <a:ext uri="{FF2B5EF4-FFF2-40B4-BE49-F238E27FC236}">
                <a16:creationId xmlns:a16="http://schemas.microsoft.com/office/drawing/2014/main" id="{C4CFB7C0-27A4-E14D-B65A-86AC2C2EC657}"/>
              </a:ext>
            </a:extLst>
          </p:cNvPr>
          <p:cNvSpPr txBox="1"/>
          <p:nvPr/>
        </p:nvSpPr>
        <p:spPr>
          <a:xfrm>
            <a:off x="839207" y="207704"/>
            <a:ext cx="5451500" cy="60016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300" b="1" i="0" u="none" strike="noStrike" kern="1200" cap="none" spc="0" normalizeH="0" baseline="0" noProof="0">
                <a:ln>
                  <a:noFill/>
                </a:ln>
                <a:solidFill>
                  <a:srgbClr val="000000"/>
                </a:solidFill>
                <a:effectLst/>
                <a:uLnTx/>
                <a:uFillTx/>
                <a:latin typeface="Arial Narrow" panose="020B0604020202020204" pitchFamily="34" charset="0"/>
                <a:ea typeface="ＭＳ Ｐゴシック" charset="0"/>
                <a:cs typeface="Arial Narrow" panose="020B0604020202020204" pitchFamily="34" charset="0"/>
              </a:rPr>
              <a:t>WIN THE RIGHT WAY</a:t>
            </a:r>
          </a:p>
        </p:txBody>
      </p:sp>
      <p:sp>
        <p:nvSpPr>
          <p:cNvPr id="9" name="TextBox 8">
            <a:extLst>
              <a:ext uri="{FF2B5EF4-FFF2-40B4-BE49-F238E27FC236}">
                <a16:creationId xmlns:a16="http://schemas.microsoft.com/office/drawing/2014/main" id="{A814CF07-BC39-2440-8B77-54E35FCC2D67}"/>
              </a:ext>
            </a:extLst>
          </p:cNvPr>
          <p:cNvSpPr txBox="1"/>
          <p:nvPr/>
        </p:nvSpPr>
        <p:spPr>
          <a:xfrm>
            <a:off x="839207" y="695211"/>
            <a:ext cx="5451500"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Narrow" panose="020B0604020202020204" pitchFamily="34" charset="0"/>
                <a:ea typeface="ＭＳ Ｐゴシック" charset="0"/>
                <a:cs typeface="Arial Narrow" panose="020B0604020202020204" pitchFamily="34" charset="0"/>
              </a:rPr>
              <a:t>ETHICS AND COMPLIANCE LEADERSHIP AT CATERPILLAR</a:t>
            </a:r>
          </a:p>
        </p:txBody>
      </p:sp>
      <p:pic>
        <p:nvPicPr>
          <p:cNvPr id="11" name="Picture 10">
            <a:extLst>
              <a:ext uri="{FF2B5EF4-FFF2-40B4-BE49-F238E27FC236}">
                <a16:creationId xmlns:a16="http://schemas.microsoft.com/office/drawing/2014/main" id="{B9D4BFBC-6A6B-4643-B7B1-920199316690}"/>
              </a:ext>
            </a:extLst>
          </p:cNvPr>
          <p:cNvPicPr>
            <a:picLocks noChangeAspect="1"/>
          </p:cNvPicPr>
          <p:nvPr/>
        </p:nvPicPr>
        <p:blipFill>
          <a:blip r:embed="rId4"/>
          <a:stretch>
            <a:fillRect/>
          </a:stretch>
        </p:blipFill>
        <p:spPr>
          <a:xfrm>
            <a:off x="10518909" y="6348047"/>
            <a:ext cx="1189883" cy="184637"/>
          </a:xfrm>
          <a:prstGeom prst="rect">
            <a:avLst/>
          </a:prstGeom>
        </p:spPr>
      </p:pic>
      <p:sp>
        <p:nvSpPr>
          <p:cNvPr id="12" name="TextBox 11">
            <a:extLst>
              <a:ext uri="{FF2B5EF4-FFF2-40B4-BE49-F238E27FC236}">
                <a16:creationId xmlns:a16="http://schemas.microsoft.com/office/drawing/2014/main" id="{31CF07B5-4AF3-4E46-8EA6-359AE552CF87}"/>
              </a:ext>
            </a:extLst>
          </p:cNvPr>
          <p:cNvSpPr txBox="1"/>
          <p:nvPr/>
        </p:nvSpPr>
        <p:spPr>
          <a:xfrm>
            <a:off x="738437" y="1490494"/>
            <a:ext cx="4106008" cy="5360442"/>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450" b="1" i="0" u="none" strike="noStrike" kern="1200" cap="none" spc="0" normalizeH="0" baseline="0" noProof="0">
                <a:ln>
                  <a:noFill/>
                </a:ln>
                <a:solidFill>
                  <a:srgbClr val="000000"/>
                </a:solidFill>
                <a:effectLst/>
                <a:uLnTx/>
                <a:uFillTx/>
                <a:latin typeface="Arial Narrow" panose="020B0604020202020204" pitchFamily="34" charset="0"/>
                <a:ea typeface="ＭＳ Ｐゴシック" charset="0"/>
                <a:cs typeface="Arial Narrow" panose="020B0604020202020204" pitchFamily="34" charset="0"/>
              </a:rPr>
              <a:t>ALWAYS...</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450" b="0" i="0" u="none" strike="noStrike" kern="1200" cap="none" spc="0" normalizeH="0" baseline="0" noProof="0">
                <a:ln>
                  <a:noFill/>
                </a:ln>
                <a:solidFill>
                  <a:srgbClr val="000000"/>
                </a:solidFill>
                <a:effectLst/>
                <a:uLnTx/>
                <a:uFillTx/>
                <a:latin typeface="Arial Narrow" panose="020B0604020202020204" pitchFamily="34" charset="0"/>
                <a:ea typeface="ＭＳ Ｐゴシック" charset="0"/>
                <a:cs typeface="Arial Narrow" panose="020B0604020202020204" pitchFamily="34" charset="0"/>
              </a:rPr>
              <a:t>Always lead with our Values. They are the foundation</a:t>
            </a:r>
            <a:br>
              <a:rPr kumimoji="0" lang="en-US" sz="1450" b="0" i="0" u="none" strike="noStrike" kern="1200" cap="none" spc="0" normalizeH="0" baseline="0" noProof="0">
                <a:ln>
                  <a:noFill/>
                </a:ln>
                <a:solidFill>
                  <a:srgbClr val="000000"/>
                </a:solidFill>
                <a:effectLst/>
                <a:uLnTx/>
                <a:uFillTx/>
                <a:latin typeface="Arial Narrow" panose="020B0604020202020204" pitchFamily="34" charset="0"/>
                <a:ea typeface="ＭＳ Ｐゴシック" charset="0"/>
                <a:cs typeface="Arial Narrow" panose="020B0604020202020204" pitchFamily="34" charset="0"/>
              </a:rPr>
            </a:br>
            <a:r>
              <a:rPr kumimoji="0" lang="en-US" sz="1450" b="0" i="0" u="none" strike="noStrike" kern="1200" cap="none" spc="0" normalizeH="0" baseline="0" noProof="0">
                <a:ln>
                  <a:noFill/>
                </a:ln>
                <a:solidFill>
                  <a:srgbClr val="000000"/>
                </a:solidFill>
                <a:effectLst/>
                <a:uLnTx/>
                <a:uFillTx/>
                <a:latin typeface="Arial Narrow" panose="020B0604020202020204" pitchFamily="34" charset="0"/>
                <a:ea typeface="ＭＳ Ｐゴシック" charset="0"/>
                <a:cs typeface="Arial Narrow" panose="020B0604020202020204" pitchFamily="34" charset="0"/>
              </a:rPr>
              <a:t>of our Company.</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450" b="0" i="0" u="none" strike="noStrike" kern="1200" cap="none" spc="0" normalizeH="0" baseline="0" noProof="0">
                <a:ln>
                  <a:noFill/>
                </a:ln>
                <a:solidFill>
                  <a:srgbClr val="000000"/>
                </a:solidFill>
                <a:effectLst/>
                <a:uLnTx/>
                <a:uFillTx/>
                <a:latin typeface="Arial Narrow" panose="020B0604020202020204" pitchFamily="34" charset="0"/>
                <a:ea typeface="ＭＳ Ｐゴシック" charset="0"/>
                <a:cs typeface="Arial Narrow" panose="020B0604020202020204" pitchFamily="34" charset="0"/>
              </a:rPr>
              <a:t>Always put safety first.</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450" b="0" i="0" u="none" strike="noStrike" kern="1200" cap="none" spc="0" normalizeH="0" baseline="0" noProof="0">
                <a:ln>
                  <a:noFill/>
                </a:ln>
                <a:solidFill>
                  <a:srgbClr val="000000"/>
                </a:solidFill>
                <a:effectLst/>
                <a:uLnTx/>
                <a:uFillTx/>
                <a:latin typeface="Arial Narrow" panose="020B0604020202020204" pitchFamily="34" charset="0"/>
                <a:ea typeface="ＭＳ Ｐゴシック" charset="0"/>
                <a:cs typeface="Arial Narrow" panose="020B0604020202020204" pitchFamily="34" charset="0"/>
              </a:rPr>
              <a:t>Always comply with laws, regulations and </a:t>
            </a:r>
            <a:br>
              <a:rPr kumimoji="0" lang="en-US" sz="1450" b="0" i="0" u="none" strike="noStrike" kern="1200" cap="none" spc="0" normalizeH="0" baseline="0" noProof="0">
                <a:ln>
                  <a:noFill/>
                </a:ln>
                <a:solidFill>
                  <a:srgbClr val="000000"/>
                </a:solidFill>
                <a:effectLst/>
                <a:uLnTx/>
                <a:uFillTx/>
                <a:latin typeface="Arial Narrow" panose="020B0604020202020204" pitchFamily="34" charset="0"/>
                <a:ea typeface="ＭＳ Ｐゴシック" charset="0"/>
                <a:cs typeface="Arial Narrow" panose="020B0604020202020204" pitchFamily="34" charset="0"/>
              </a:rPr>
            </a:br>
            <a:r>
              <a:rPr kumimoji="0" lang="en-US" sz="1450" b="0" i="0" u="none" strike="noStrike" kern="1200" cap="none" spc="0" normalizeH="0" baseline="0" noProof="0">
                <a:ln>
                  <a:noFill/>
                </a:ln>
                <a:solidFill>
                  <a:srgbClr val="000000"/>
                </a:solidFill>
                <a:effectLst/>
                <a:uLnTx/>
                <a:uFillTx/>
                <a:latin typeface="Arial Narrow" panose="020B0604020202020204" pitchFamily="34" charset="0"/>
                <a:ea typeface="ＭＳ Ｐゴシック" charset="0"/>
                <a:cs typeface="Arial Narrow" panose="020B0604020202020204" pitchFamily="34" charset="0"/>
              </a:rPr>
              <a:t>reporting requirements. </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450" b="0" i="0" u="none" strike="noStrike" kern="1200" cap="none" spc="0" normalizeH="0" baseline="0" noProof="0">
                <a:ln>
                  <a:noFill/>
                </a:ln>
                <a:solidFill>
                  <a:srgbClr val="000000"/>
                </a:solidFill>
                <a:effectLst/>
                <a:uLnTx/>
                <a:uFillTx/>
                <a:latin typeface="Arial Narrow" panose="020B0604020202020204" pitchFamily="34" charset="0"/>
                <a:ea typeface="ＭＳ Ｐゴシック" charset="0"/>
                <a:cs typeface="Arial Narrow" panose="020B0604020202020204" pitchFamily="34" charset="0"/>
              </a:rPr>
              <a:t>Always represent Caterpillar’s best interests when </a:t>
            </a:r>
            <a:br>
              <a:rPr kumimoji="0" lang="en-US" sz="1450" b="0" i="0" u="none" strike="noStrike" kern="1200" cap="none" spc="0" normalizeH="0" baseline="0" noProof="0">
                <a:ln>
                  <a:noFill/>
                </a:ln>
                <a:solidFill>
                  <a:srgbClr val="000000"/>
                </a:solidFill>
                <a:effectLst/>
                <a:uLnTx/>
                <a:uFillTx/>
                <a:latin typeface="Arial Narrow" panose="020B0604020202020204" pitchFamily="34" charset="0"/>
                <a:ea typeface="ＭＳ Ｐゴシック" charset="0"/>
                <a:cs typeface="Arial Narrow" panose="020B0604020202020204" pitchFamily="34" charset="0"/>
              </a:rPr>
            </a:br>
            <a:r>
              <a:rPr kumimoji="0" lang="en-US" sz="1450" b="0" i="0" u="none" strike="noStrike" kern="1200" cap="none" spc="0" normalizeH="0" baseline="0" noProof="0">
                <a:ln>
                  <a:noFill/>
                </a:ln>
                <a:solidFill>
                  <a:srgbClr val="000000"/>
                </a:solidFill>
                <a:effectLst/>
                <a:uLnTx/>
                <a:uFillTx/>
                <a:latin typeface="Arial Narrow" panose="020B0604020202020204" pitchFamily="34" charset="0"/>
                <a:ea typeface="ＭＳ Ｐゴシック" charset="0"/>
                <a:cs typeface="Arial Narrow" panose="020B0604020202020204" pitchFamily="34" charset="0"/>
              </a:rPr>
              <a:t>working with business partners and maintain an </a:t>
            </a:r>
            <a:br>
              <a:rPr kumimoji="0" lang="en-US" sz="1450" b="0" i="0" u="none" strike="noStrike" kern="1200" cap="none" spc="0" normalizeH="0" baseline="0" noProof="0">
                <a:ln>
                  <a:noFill/>
                </a:ln>
                <a:solidFill>
                  <a:srgbClr val="000000"/>
                </a:solidFill>
                <a:effectLst/>
                <a:uLnTx/>
                <a:uFillTx/>
                <a:latin typeface="Arial Narrow" panose="020B0604020202020204" pitchFamily="34" charset="0"/>
                <a:ea typeface="ＭＳ Ｐゴシック" charset="0"/>
                <a:cs typeface="Arial Narrow" panose="020B0604020202020204" pitchFamily="34" charset="0"/>
              </a:rPr>
            </a:br>
            <a:r>
              <a:rPr kumimoji="0" lang="en-US" sz="1450" b="0" i="0" u="none" strike="noStrike" kern="1200" cap="none" spc="0" normalizeH="0" baseline="0" noProof="0">
                <a:ln>
                  <a:noFill/>
                </a:ln>
                <a:solidFill>
                  <a:srgbClr val="000000"/>
                </a:solidFill>
                <a:effectLst/>
                <a:uLnTx/>
                <a:uFillTx/>
                <a:latin typeface="Arial Narrow" panose="020B0604020202020204" pitchFamily="34" charset="0"/>
                <a:ea typeface="ＭＳ Ｐゴシック" charset="0"/>
                <a:cs typeface="Arial Narrow" panose="020B0604020202020204" pitchFamily="34" charset="0"/>
              </a:rPr>
              <a:t>enterprise point of view.</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450" b="0" i="0" u="none" strike="noStrike" kern="1200" cap="none" spc="0" normalizeH="0" baseline="0" noProof="0">
                <a:ln>
                  <a:noFill/>
                </a:ln>
                <a:solidFill>
                  <a:srgbClr val="000000"/>
                </a:solidFill>
                <a:effectLst/>
                <a:uLnTx/>
                <a:uFillTx/>
                <a:latin typeface="Arial Narrow" panose="020B0604020202020204" pitchFamily="34" charset="0"/>
                <a:ea typeface="ＭＳ Ｐゴシック" charset="0"/>
                <a:cs typeface="Arial Narrow" panose="020B0604020202020204" pitchFamily="34" charset="0"/>
              </a:rPr>
              <a:t>Always be vigilant regarding external electronic communications and unusual activity.</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450" b="0" i="0" u="none" strike="noStrike" kern="1200" cap="none" spc="0" normalizeH="0" baseline="0" noProof="0">
                <a:ln>
                  <a:noFill/>
                </a:ln>
                <a:solidFill>
                  <a:srgbClr val="000000"/>
                </a:solidFill>
                <a:effectLst/>
                <a:uLnTx/>
                <a:uFillTx/>
                <a:latin typeface="Arial Narrow" panose="020B0604020202020204" pitchFamily="34" charset="0"/>
                <a:ea typeface="ＭＳ Ｐゴシック" charset="0"/>
                <a:cs typeface="Arial Narrow" panose="020B0604020202020204" pitchFamily="34" charset="0"/>
              </a:rPr>
              <a:t>Always obtain the necessary approvals for travel, gifts</a:t>
            </a:r>
            <a:br>
              <a:rPr kumimoji="0" lang="en-US" sz="1450" b="0" i="0" u="none" strike="noStrike" kern="1200" cap="none" spc="0" normalizeH="0" baseline="0" noProof="0">
                <a:ln>
                  <a:noFill/>
                </a:ln>
                <a:solidFill>
                  <a:srgbClr val="000000"/>
                </a:solidFill>
                <a:effectLst/>
                <a:uLnTx/>
                <a:uFillTx/>
                <a:latin typeface="Arial Narrow" panose="020B0604020202020204" pitchFamily="34" charset="0"/>
                <a:ea typeface="ＭＳ Ｐゴシック" charset="0"/>
                <a:cs typeface="Arial Narrow" panose="020B0604020202020204" pitchFamily="34" charset="0"/>
              </a:rPr>
            </a:br>
            <a:r>
              <a:rPr kumimoji="0" lang="en-US" sz="1450" b="0" i="0" u="none" strike="noStrike" kern="1200" cap="none" spc="0" normalizeH="0" baseline="0" noProof="0">
                <a:ln>
                  <a:noFill/>
                </a:ln>
                <a:solidFill>
                  <a:srgbClr val="000000"/>
                </a:solidFill>
                <a:effectLst/>
                <a:uLnTx/>
                <a:uFillTx/>
                <a:latin typeface="Arial Narrow" panose="020B0604020202020204" pitchFamily="34" charset="0"/>
                <a:ea typeface="ＭＳ Ｐゴシック" charset="0"/>
                <a:cs typeface="Arial Narrow" panose="020B0604020202020204" pitchFamily="34" charset="0"/>
              </a:rPr>
              <a:t>and entertainment.</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450" b="0" i="0" u="none" strike="noStrike" kern="1200" cap="none" spc="0" normalizeH="0" baseline="0" noProof="0">
                <a:ln>
                  <a:noFill/>
                </a:ln>
                <a:solidFill>
                  <a:srgbClr val="000000"/>
                </a:solidFill>
                <a:effectLst/>
                <a:uLnTx/>
                <a:uFillTx/>
                <a:latin typeface="Arial Narrow" panose="020B0604020202020204" pitchFamily="34" charset="0"/>
                <a:ea typeface="ＭＳ Ｐゴシック" charset="0"/>
                <a:cs typeface="Arial Narrow" panose="020B0604020202020204" pitchFamily="34" charset="0"/>
              </a:rPr>
              <a:t>Always treat every employee with dignity and respect.</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450" b="0" i="0" u="none" strike="noStrike" kern="1200" cap="none" spc="0" normalizeH="0" baseline="0" noProof="0">
                <a:ln>
                  <a:noFill/>
                </a:ln>
                <a:solidFill>
                  <a:srgbClr val="000000"/>
                </a:solidFill>
                <a:effectLst/>
                <a:uLnTx/>
                <a:uFillTx/>
                <a:latin typeface="Arial Narrow" panose="020B0604020202020204" pitchFamily="34" charset="0"/>
                <a:ea typeface="ＭＳ Ｐゴシック" charset="0"/>
                <a:cs typeface="Arial Narrow" panose="020B0604020202020204" pitchFamily="34" charset="0"/>
              </a:rPr>
              <a:t>Always be environmentally responsible, practice Lean </a:t>
            </a:r>
            <a:br>
              <a:rPr kumimoji="0" lang="en-US" sz="1450" b="0" i="0" u="none" strike="noStrike" kern="1200" cap="none" spc="0" normalizeH="0" baseline="0" noProof="0">
                <a:ln>
                  <a:noFill/>
                </a:ln>
                <a:solidFill>
                  <a:srgbClr val="000000"/>
                </a:solidFill>
                <a:effectLst/>
                <a:uLnTx/>
                <a:uFillTx/>
                <a:latin typeface="Arial Narrow" panose="020B0604020202020204" pitchFamily="34" charset="0"/>
                <a:ea typeface="ＭＳ Ｐゴシック" charset="0"/>
                <a:cs typeface="Arial Narrow" panose="020B0604020202020204" pitchFamily="34" charset="0"/>
              </a:rPr>
            </a:br>
            <a:r>
              <a:rPr kumimoji="0" lang="en-US" sz="1450" b="0" i="0" u="none" strike="noStrike" kern="1200" cap="none" spc="0" normalizeH="0" baseline="0" noProof="0">
                <a:ln>
                  <a:noFill/>
                </a:ln>
                <a:solidFill>
                  <a:srgbClr val="000000"/>
                </a:solidFill>
                <a:effectLst/>
                <a:uLnTx/>
                <a:uFillTx/>
                <a:latin typeface="Arial Narrow" panose="020B0604020202020204" pitchFamily="34" charset="0"/>
                <a:ea typeface="ＭＳ Ｐゴシック" charset="0"/>
                <a:cs typeface="Arial Narrow" panose="020B0604020202020204" pitchFamily="34" charset="0"/>
              </a:rPr>
              <a:t>and prevent waste/rework.</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450" b="0" i="0" u="none" strike="noStrike" kern="1200" cap="none" spc="0" normalizeH="0" baseline="0" noProof="0">
                <a:ln>
                  <a:noFill/>
                </a:ln>
                <a:solidFill>
                  <a:srgbClr val="000000"/>
                </a:solidFill>
                <a:effectLst/>
                <a:uLnTx/>
                <a:uFillTx/>
                <a:latin typeface="Arial Narrow" panose="020B0604020202020204" pitchFamily="34" charset="0"/>
                <a:ea typeface="ＭＳ Ｐゴシック" charset="0"/>
                <a:cs typeface="Arial Narrow" panose="020B0604020202020204" pitchFamily="34" charset="0"/>
              </a:rPr>
              <a:t>Always ensure necessary safeguards are in place to </a:t>
            </a:r>
            <a:br>
              <a:rPr kumimoji="0" lang="en-US" sz="1450" b="0" i="0" u="none" strike="noStrike" kern="1200" cap="none" spc="0" normalizeH="0" baseline="0" noProof="0">
                <a:ln>
                  <a:noFill/>
                </a:ln>
                <a:solidFill>
                  <a:srgbClr val="000000"/>
                </a:solidFill>
                <a:effectLst/>
                <a:uLnTx/>
                <a:uFillTx/>
                <a:latin typeface="Arial Narrow" panose="020B0604020202020204" pitchFamily="34" charset="0"/>
                <a:ea typeface="ＭＳ Ｐゴシック" charset="0"/>
                <a:cs typeface="Arial Narrow" panose="020B0604020202020204" pitchFamily="34" charset="0"/>
              </a:rPr>
            </a:br>
            <a:r>
              <a:rPr kumimoji="0" lang="en-US" sz="1450" b="0" i="0" u="none" strike="noStrike" kern="1200" cap="none" spc="0" normalizeH="0" baseline="0" noProof="0">
                <a:ln>
                  <a:noFill/>
                </a:ln>
                <a:solidFill>
                  <a:srgbClr val="000000"/>
                </a:solidFill>
                <a:effectLst/>
                <a:uLnTx/>
                <a:uFillTx/>
                <a:latin typeface="Arial Narrow" panose="020B0604020202020204" pitchFamily="34" charset="0"/>
                <a:ea typeface="ＭＳ Ｐゴシック" charset="0"/>
                <a:cs typeface="Arial Narrow" panose="020B0604020202020204" pitchFamily="34" charset="0"/>
              </a:rPr>
              <a:t>protect personal information.</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450" b="0" i="0" u="none" strike="noStrike" kern="1200" cap="none" spc="0" normalizeH="0" baseline="0" noProof="0">
                <a:ln>
                  <a:noFill/>
                </a:ln>
                <a:solidFill>
                  <a:srgbClr val="000000"/>
                </a:solidFill>
                <a:effectLst/>
                <a:uLnTx/>
                <a:uFillTx/>
                <a:latin typeface="Arial Narrow" panose="020B0604020202020204" pitchFamily="34" charset="0"/>
                <a:ea typeface="ＭＳ Ｐゴシック" charset="0"/>
                <a:cs typeface="Arial Narrow" panose="020B0604020202020204" pitchFamily="34" charset="0"/>
              </a:rPr>
              <a:t>Always ask yourself: what if my actions appeared </a:t>
            </a:r>
            <a:br>
              <a:rPr kumimoji="0" lang="en-US" sz="1450" b="0" i="0" u="none" strike="noStrike" kern="1200" cap="none" spc="0" normalizeH="0" baseline="0" noProof="0">
                <a:ln>
                  <a:noFill/>
                </a:ln>
                <a:solidFill>
                  <a:srgbClr val="000000"/>
                </a:solidFill>
                <a:effectLst/>
                <a:uLnTx/>
                <a:uFillTx/>
                <a:latin typeface="Arial Narrow" panose="020B0604020202020204" pitchFamily="34" charset="0"/>
                <a:ea typeface="ＭＳ Ｐゴシック" charset="0"/>
                <a:cs typeface="Arial Narrow" panose="020B0604020202020204" pitchFamily="34" charset="0"/>
              </a:rPr>
            </a:br>
            <a:r>
              <a:rPr kumimoji="0" lang="en-US" sz="1450" b="0" i="0" u="none" strike="noStrike" kern="1200" cap="none" spc="0" normalizeH="0" baseline="0" noProof="0">
                <a:ln>
                  <a:noFill/>
                </a:ln>
                <a:solidFill>
                  <a:srgbClr val="000000"/>
                </a:solidFill>
                <a:effectLst/>
                <a:uLnTx/>
                <a:uFillTx/>
                <a:latin typeface="Arial Narrow" panose="020B0604020202020204" pitchFamily="34" charset="0"/>
                <a:ea typeface="ＭＳ Ｐゴシック" charset="0"/>
                <a:cs typeface="Arial Narrow" panose="020B0604020202020204" pitchFamily="34" charset="0"/>
              </a:rPr>
              <a:t>in a headline?</a:t>
            </a:r>
          </a:p>
        </p:txBody>
      </p:sp>
      <p:sp>
        <p:nvSpPr>
          <p:cNvPr id="13" name="TextBox 12">
            <a:extLst>
              <a:ext uri="{FF2B5EF4-FFF2-40B4-BE49-F238E27FC236}">
                <a16:creationId xmlns:a16="http://schemas.microsoft.com/office/drawing/2014/main" id="{F8778FEA-98A0-FB4D-BE27-CBD49F83944A}"/>
              </a:ext>
            </a:extLst>
          </p:cNvPr>
          <p:cNvSpPr txBox="1"/>
          <p:nvPr/>
        </p:nvSpPr>
        <p:spPr>
          <a:xfrm>
            <a:off x="5819592" y="1490495"/>
            <a:ext cx="4106008" cy="2916183"/>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450" b="1" i="0" u="none" strike="noStrike" kern="1200" cap="none" spc="0" normalizeH="0" baseline="0" noProof="0">
                <a:ln>
                  <a:noFill/>
                </a:ln>
                <a:solidFill>
                  <a:srgbClr val="000000"/>
                </a:solidFill>
                <a:effectLst/>
                <a:uLnTx/>
                <a:uFillTx/>
                <a:latin typeface="Arial Narrow" panose="020B0604020202020204" pitchFamily="34" charset="0"/>
                <a:ea typeface="ＭＳ Ｐゴシック" charset="0"/>
                <a:cs typeface="Arial Narrow" panose="020B0604020202020204" pitchFamily="34" charset="0"/>
              </a:rPr>
              <a:t>NEVER...</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450" b="0" i="0" u="none" strike="noStrike" kern="1200" cap="none" spc="0" normalizeH="0" baseline="0" noProof="0">
                <a:ln>
                  <a:noFill/>
                </a:ln>
                <a:solidFill>
                  <a:srgbClr val="000000"/>
                </a:solidFill>
                <a:effectLst/>
                <a:uLnTx/>
                <a:uFillTx/>
                <a:latin typeface="Arial Narrow" panose="020B0604020202020204" pitchFamily="34" charset="0"/>
                <a:ea typeface="ＭＳ Ｐゴシック" charset="0"/>
                <a:cs typeface="Arial Narrow" panose="020B0604020202020204" pitchFamily="34" charset="0"/>
              </a:rPr>
              <a:t>Never give bribes or facilitation payments of any kind.</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450" b="0" i="0" u="none" strike="noStrike" kern="1200" cap="none" spc="0" normalizeH="0" baseline="0" noProof="0">
                <a:ln>
                  <a:noFill/>
                </a:ln>
                <a:solidFill>
                  <a:srgbClr val="000000"/>
                </a:solidFill>
                <a:effectLst/>
                <a:uLnTx/>
                <a:uFillTx/>
                <a:latin typeface="Arial Narrow" panose="020B0604020202020204" pitchFamily="34" charset="0"/>
                <a:ea typeface="ＭＳ Ｐゴシック" charset="0"/>
                <a:cs typeface="Arial Narrow" panose="020B0604020202020204" pitchFamily="34" charset="0"/>
              </a:rPr>
              <a:t>Never engage in activities that create or appear </a:t>
            </a:r>
            <a:br>
              <a:rPr kumimoji="0" lang="en-US" sz="1450" b="0" i="0" u="none" strike="noStrike" kern="1200" cap="none" spc="0" normalizeH="0" baseline="0" noProof="0">
                <a:ln>
                  <a:noFill/>
                </a:ln>
                <a:solidFill>
                  <a:srgbClr val="000000"/>
                </a:solidFill>
                <a:effectLst/>
                <a:uLnTx/>
                <a:uFillTx/>
                <a:latin typeface="Arial Narrow" panose="020B0604020202020204" pitchFamily="34" charset="0"/>
                <a:ea typeface="ＭＳ Ｐゴシック" charset="0"/>
                <a:cs typeface="Arial Narrow" panose="020B0604020202020204" pitchFamily="34" charset="0"/>
              </a:rPr>
            </a:br>
            <a:r>
              <a:rPr kumimoji="0" lang="en-US" sz="1450" b="0" i="0" u="none" strike="noStrike" kern="1200" cap="none" spc="0" normalizeH="0" baseline="0" noProof="0">
                <a:ln>
                  <a:noFill/>
                </a:ln>
                <a:solidFill>
                  <a:srgbClr val="000000"/>
                </a:solidFill>
                <a:effectLst/>
                <a:uLnTx/>
                <a:uFillTx/>
                <a:latin typeface="Arial Narrow" panose="020B0604020202020204" pitchFamily="34" charset="0"/>
                <a:ea typeface="ＭＳ Ｐゴシック" charset="0"/>
                <a:cs typeface="Arial Narrow" panose="020B0604020202020204" pitchFamily="34" charset="0"/>
              </a:rPr>
              <a:t>to create a conflict of interest.</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450" b="0" i="0" u="none" strike="noStrike" kern="1200" cap="none" spc="0" normalizeH="0" baseline="0" noProof="0">
                <a:ln>
                  <a:noFill/>
                </a:ln>
                <a:solidFill>
                  <a:srgbClr val="000000"/>
                </a:solidFill>
                <a:effectLst/>
                <a:uLnTx/>
                <a:uFillTx/>
                <a:latin typeface="Arial Narrow" panose="020B0604020202020204" pitchFamily="34" charset="0"/>
                <a:ea typeface="ＭＳ Ｐゴシック" charset="0"/>
                <a:cs typeface="Arial Narrow" panose="020B0604020202020204" pitchFamily="34" charset="0"/>
              </a:rPr>
              <a:t>Never make agreements with competitors about pricing, product offerings, customers, output, or markets served.</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450" b="0" i="0" u="none" strike="noStrike" kern="1200" cap="none" spc="0" normalizeH="0" baseline="0" noProof="0">
                <a:ln>
                  <a:noFill/>
                </a:ln>
                <a:solidFill>
                  <a:srgbClr val="000000"/>
                </a:solidFill>
                <a:effectLst/>
                <a:uLnTx/>
                <a:uFillTx/>
                <a:latin typeface="Arial Narrow" panose="020B0604020202020204" pitchFamily="34" charset="0"/>
                <a:ea typeface="ＭＳ Ｐゴシック" charset="0"/>
                <a:cs typeface="Arial Narrow" panose="020B0604020202020204" pitchFamily="34" charset="0"/>
              </a:rPr>
              <a:t>Never submit or approve false business expenses.</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450" b="0" i="0" u="none" strike="noStrike" kern="1200" cap="none" spc="0" normalizeH="0" baseline="0" noProof="0">
                <a:ln>
                  <a:noFill/>
                </a:ln>
                <a:solidFill>
                  <a:srgbClr val="000000"/>
                </a:solidFill>
                <a:effectLst/>
                <a:uLnTx/>
                <a:uFillTx/>
                <a:latin typeface="Arial Narrow" panose="020B0604020202020204" pitchFamily="34" charset="0"/>
                <a:ea typeface="ＭＳ Ｐゴシック" charset="0"/>
                <a:cs typeface="Arial Narrow" panose="020B0604020202020204" pitchFamily="34" charset="0"/>
              </a:rPr>
              <a:t>Never access, share or copy confidential yellow </a:t>
            </a:r>
            <a:br>
              <a:rPr kumimoji="0" lang="en-US" sz="1450" b="0" i="0" u="none" strike="noStrike" kern="1200" cap="none" spc="0" normalizeH="0" baseline="0" noProof="0">
                <a:ln>
                  <a:noFill/>
                </a:ln>
                <a:solidFill>
                  <a:srgbClr val="000000"/>
                </a:solidFill>
                <a:effectLst/>
                <a:uLnTx/>
                <a:uFillTx/>
                <a:latin typeface="Arial Narrow" panose="020B0604020202020204" pitchFamily="34" charset="0"/>
                <a:ea typeface="ＭＳ Ｐゴシック" charset="0"/>
                <a:cs typeface="Arial Narrow" panose="020B0604020202020204" pitchFamily="34" charset="0"/>
              </a:rPr>
            </a:br>
            <a:r>
              <a:rPr kumimoji="0" lang="en-US" sz="1450" b="0" i="0" u="none" strike="noStrike" kern="1200" cap="none" spc="0" normalizeH="0" baseline="0" noProof="0">
                <a:ln>
                  <a:noFill/>
                </a:ln>
                <a:solidFill>
                  <a:srgbClr val="000000"/>
                </a:solidFill>
                <a:effectLst/>
                <a:uLnTx/>
                <a:uFillTx/>
                <a:latin typeface="Arial Narrow" panose="020B0604020202020204" pitchFamily="34" charset="0"/>
                <a:ea typeface="ＭＳ Ｐゴシック" charset="0"/>
                <a:cs typeface="Arial Narrow" panose="020B0604020202020204" pitchFamily="34" charset="0"/>
              </a:rPr>
              <a:t>or red information, unless authorized to do so.</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450" b="0" i="0" u="none" strike="noStrike" kern="1200" cap="none" spc="0" normalizeH="0" baseline="0" noProof="0">
                <a:ln>
                  <a:noFill/>
                </a:ln>
                <a:solidFill>
                  <a:srgbClr val="000000"/>
                </a:solidFill>
                <a:effectLst/>
                <a:uLnTx/>
                <a:uFillTx/>
                <a:latin typeface="Arial Narrow" panose="020B0604020202020204" pitchFamily="34" charset="0"/>
                <a:ea typeface="ＭＳ Ｐゴシック" charset="0"/>
                <a:cs typeface="Arial Narrow" panose="020B0604020202020204" pitchFamily="34" charset="0"/>
              </a:rPr>
              <a:t>Never ship a product without following all </a:t>
            </a:r>
            <a:br>
              <a:rPr kumimoji="0" lang="en-US" sz="1450" b="0" i="0" u="none" strike="noStrike" kern="1200" cap="none" spc="0" normalizeH="0" baseline="0" noProof="0">
                <a:ln>
                  <a:noFill/>
                </a:ln>
                <a:solidFill>
                  <a:srgbClr val="000000"/>
                </a:solidFill>
                <a:effectLst/>
                <a:uLnTx/>
                <a:uFillTx/>
                <a:latin typeface="Arial Narrow" panose="020B0604020202020204" pitchFamily="34" charset="0"/>
                <a:ea typeface="ＭＳ Ｐゴシック" charset="0"/>
                <a:cs typeface="Arial Narrow" panose="020B0604020202020204" pitchFamily="34" charset="0"/>
              </a:rPr>
            </a:br>
            <a:r>
              <a:rPr kumimoji="0" lang="en-US" sz="1450" b="0" i="0" u="none" strike="noStrike" kern="1200" cap="none" spc="0" normalizeH="0" baseline="0" noProof="0">
                <a:ln>
                  <a:noFill/>
                </a:ln>
                <a:solidFill>
                  <a:srgbClr val="000000"/>
                </a:solidFill>
                <a:effectLst/>
                <a:uLnTx/>
                <a:uFillTx/>
                <a:latin typeface="Arial Narrow" panose="020B0604020202020204" pitchFamily="34" charset="0"/>
                <a:ea typeface="ＭＳ Ｐゴシック" charset="0"/>
                <a:cs typeface="Arial Narrow" panose="020B0604020202020204" pitchFamily="34" charset="0"/>
              </a:rPr>
              <a:t>requirements for import and export activities.</a:t>
            </a:r>
          </a:p>
        </p:txBody>
      </p:sp>
      <p:sp>
        <p:nvSpPr>
          <p:cNvPr id="14" name="TextBox 13">
            <a:extLst>
              <a:ext uri="{FF2B5EF4-FFF2-40B4-BE49-F238E27FC236}">
                <a16:creationId xmlns:a16="http://schemas.microsoft.com/office/drawing/2014/main" id="{822118DE-891E-AD44-A60D-DE557D2A3D13}"/>
              </a:ext>
            </a:extLst>
          </p:cNvPr>
          <p:cNvSpPr txBox="1"/>
          <p:nvPr/>
        </p:nvSpPr>
        <p:spPr>
          <a:xfrm>
            <a:off x="5819592" y="4959564"/>
            <a:ext cx="4106008" cy="1192634"/>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450" b="1" i="0" u="none" strike="noStrike" kern="1200" cap="none" spc="0" normalizeH="0" baseline="0" noProof="0">
                <a:ln>
                  <a:noFill/>
                </a:ln>
                <a:solidFill>
                  <a:srgbClr val="F3B428"/>
                </a:solidFill>
                <a:effectLst/>
                <a:uLnTx/>
                <a:uFillTx/>
                <a:latin typeface="Arial Narrow" panose="020B0604020202020204" pitchFamily="34" charset="0"/>
                <a:ea typeface="ＭＳ Ｐゴシック" charset="0"/>
                <a:cs typeface="Arial Narrow" panose="020B0604020202020204" pitchFamily="34" charset="0"/>
              </a:rPr>
              <a:t>IF YOU SEE SOMETHING, SAY SOMETHING.</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450" b="0" i="0" u="none" strike="noStrike" kern="1200" cap="none" spc="0" normalizeH="0" baseline="0" noProof="0">
                <a:ln>
                  <a:noFill/>
                </a:ln>
                <a:solidFill>
                  <a:srgbClr val="000000"/>
                </a:solidFill>
                <a:effectLst/>
                <a:uLnTx/>
                <a:uFillTx/>
                <a:latin typeface="Arial Narrow" panose="020B0604020202020204" pitchFamily="34" charset="0"/>
                <a:ea typeface="ＭＳ Ｐゴシック" charset="0"/>
                <a:cs typeface="Arial Narrow" panose="020B0604020202020204" pitchFamily="34" charset="0"/>
              </a:rPr>
              <a:t>If you become aware of circumstance that appears </a:t>
            </a:r>
            <a:br>
              <a:rPr kumimoji="0" lang="en-US" sz="1450" b="0" i="0" u="none" strike="noStrike" kern="1200" cap="none" spc="0" normalizeH="0" baseline="0" noProof="0">
                <a:ln>
                  <a:noFill/>
                </a:ln>
                <a:solidFill>
                  <a:srgbClr val="000000"/>
                </a:solidFill>
                <a:effectLst/>
                <a:uLnTx/>
                <a:uFillTx/>
                <a:latin typeface="Arial Narrow" panose="020B0604020202020204" pitchFamily="34" charset="0"/>
                <a:ea typeface="ＭＳ Ｐゴシック" charset="0"/>
                <a:cs typeface="Arial Narrow" panose="020B0604020202020204" pitchFamily="34" charset="0"/>
              </a:rPr>
            </a:br>
            <a:r>
              <a:rPr kumimoji="0" lang="en-US" sz="1450" b="0" i="0" u="none" strike="noStrike" kern="1200" cap="none" spc="0" normalizeH="0" baseline="0" noProof="0">
                <a:ln>
                  <a:noFill/>
                </a:ln>
                <a:solidFill>
                  <a:srgbClr val="000000"/>
                </a:solidFill>
                <a:effectLst/>
                <a:uLnTx/>
                <a:uFillTx/>
                <a:latin typeface="Arial Narrow" panose="020B0604020202020204" pitchFamily="34" charset="0"/>
                <a:ea typeface="ＭＳ Ｐゴシック" charset="0"/>
                <a:cs typeface="Arial Narrow" panose="020B0604020202020204" pitchFamily="34" charset="0"/>
              </a:rPr>
              <a:t>to violate our Code of Conduct, an enterprise policy or procedure, or the law, contact your supervisor, Human Resources, the OBP Helpline or Legal Services right away. </a:t>
            </a:r>
          </a:p>
        </p:txBody>
      </p:sp>
      <p:pic>
        <p:nvPicPr>
          <p:cNvPr id="16" name="Picture 15">
            <a:extLst>
              <a:ext uri="{FF2B5EF4-FFF2-40B4-BE49-F238E27FC236}">
                <a16:creationId xmlns:a16="http://schemas.microsoft.com/office/drawing/2014/main" id="{603BD0A7-B2A0-8D4E-ABEB-24D85085CB18}"/>
              </a:ext>
            </a:extLst>
          </p:cNvPr>
          <p:cNvPicPr>
            <a:picLocks noChangeAspect="1"/>
          </p:cNvPicPr>
          <p:nvPr/>
        </p:nvPicPr>
        <p:blipFill rotWithShape="1">
          <a:blip r:embed="rId5"/>
          <a:srcRect r="91738" b="90980"/>
          <a:stretch/>
        </p:blipFill>
        <p:spPr>
          <a:xfrm>
            <a:off x="292517" y="1703015"/>
            <a:ext cx="445921" cy="441014"/>
          </a:xfrm>
          <a:prstGeom prst="rect">
            <a:avLst/>
          </a:prstGeom>
        </p:spPr>
      </p:pic>
      <p:pic>
        <p:nvPicPr>
          <p:cNvPr id="17" name="Picture 16">
            <a:extLst>
              <a:ext uri="{FF2B5EF4-FFF2-40B4-BE49-F238E27FC236}">
                <a16:creationId xmlns:a16="http://schemas.microsoft.com/office/drawing/2014/main" id="{3C8907AA-E6FE-6C49-84CA-A6739FFF1230}"/>
              </a:ext>
            </a:extLst>
          </p:cNvPr>
          <p:cNvPicPr>
            <a:picLocks noChangeAspect="1"/>
          </p:cNvPicPr>
          <p:nvPr/>
        </p:nvPicPr>
        <p:blipFill rotWithShape="1">
          <a:blip r:embed="rId5"/>
          <a:srcRect t="10597" r="91738" b="82178"/>
          <a:stretch/>
        </p:blipFill>
        <p:spPr>
          <a:xfrm>
            <a:off x="292517" y="2221142"/>
            <a:ext cx="445921" cy="353291"/>
          </a:xfrm>
          <a:prstGeom prst="rect">
            <a:avLst/>
          </a:prstGeom>
        </p:spPr>
      </p:pic>
      <p:pic>
        <p:nvPicPr>
          <p:cNvPr id="18" name="Picture 17">
            <a:extLst>
              <a:ext uri="{FF2B5EF4-FFF2-40B4-BE49-F238E27FC236}">
                <a16:creationId xmlns:a16="http://schemas.microsoft.com/office/drawing/2014/main" id="{075F0DE7-4E6E-5147-9653-BCF17796DF9E}"/>
              </a:ext>
            </a:extLst>
          </p:cNvPr>
          <p:cNvPicPr>
            <a:picLocks noChangeAspect="1"/>
          </p:cNvPicPr>
          <p:nvPr/>
        </p:nvPicPr>
        <p:blipFill rotWithShape="1">
          <a:blip r:embed="rId5"/>
          <a:srcRect t="17822" r="91738" b="74952"/>
          <a:stretch/>
        </p:blipFill>
        <p:spPr>
          <a:xfrm>
            <a:off x="292517" y="2574432"/>
            <a:ext cx="445921" cy="353292"/>
          </a:xfrm>
          <a:prstGeom prst="rect">
            <a:avLst/>
          </a:prstGeom>
        </p:spPr>
      </p:pic>
      <p:pic>
        <p:nvPicPr>
          <p:cNvPr id="19" name="Picture 18">
            <a:extLst>
              <a:ext uri="{FF2B5EF4-FFF2-40B4-BE49-F238E27FC236}">
                <a16:creationId xmlns:a16="http://schemas.microsoft.com/office/drawing/2014/main" id="{476ABC24-A72C-5F40-9BAB-C34CFB3366C9}"/>
              </a:ext>
            </a:extLst>
          </p:cNvPr>
          <p:cNvPicPr>
            <a:picLocks noChangeAspect="1"/>
          </p:cNvPicPr>
          <p:nvPr/>
        </p:nvPicPr>
        <p:blipFill rotWithShape="1">
          <a:blip r:embed="rId5"/>
          <a:srcRect t="29752" r="91738" b="60928"/>
          <a:stretch/>
        </p:blipFill>
        <p:spPr>
          <a:xfrm>
            <a:off x="292517" y="3157799"/>
            <a:ext cx="445921" cy="455724"/>
          </a:xfrm>
          <a:prstGeom prst="rect">
            <a:avLst/>
          </a:prstGeom>
        </p:spPr>
      </p:pic>
      <p:pic>
        <p:nvPicPr>
          <p:cNvPr id="20" name="Picture 19">
            <a:extLst>
              <a:ext uri="{FF2B5EF4-FFF2-40B4-BE49-F238E27FC236}">
                <a16:creationId xmlns:a16="http://schemas.microsoft.com/office/drawing/2014/main" id="{EAFA521E-8F71-EB4C-A059-C73F86410876}"/>
              </a:ext>
            </a:extLst>
          </p:cNvPr>
          <p:cNvPicPr>
            <a:picLocks noChangeAspect="1"/>
          </p:cNvPicPr>
          <p:nvPr/>
        </p:nvPicPr>
        <p:blipFill rotWithShape="1">
          <a:blip r:embed="rId5"/>
          <a:srcRect t="43779" r="91738" b="48813"/>
          <a:stretch/>
        </p:blipFill>
        <p:spPr>
          <a:xfrm>
            <a:off x="292517" y="3843598"/>
            <a:ext cx="445921" cy="362207"/>
          </a:xfrm>
          <a:prstGeom prst="rect">
            <a:avLst/>
          </a:prstGeom>
        </p:spPr>
      </p:pic>
      <p:pic>
        <p:nvPicPr>
          <p:cNvPr id="21" name="Picture 20">
            <a:extLst>
              <a:ext uri="{FF2B5EF4-FFF2-40B4-BE49-F238E27FC236}">
                <a16:creationId xmlns:a16="http://schemas.microsoft.com/office/drawing/2014/main" id="{22F3267E-0671-3543-B2CB-32C2E154CA76}"/>
              </a:ext>
            </a:extLst>
          </p:cNvPr>
          <p:cNvPicPr>
            <a:picLocks noChangeAspect="1"/>
          </p:cNvPicPr>
          <p:nvPr/>
        </p:nvPicPr>
        <p:blipFill rotWithShape="1">
          <a:blip r:embed="rId5"/>
          <a:srcRect t="53312" r="91738" b="37549"/>
          <a:stretch/>
        </p:blipFill>
        <p:spPr>
          <a:xfrm>
            <a:off x="292517" y="4309715"/>
            <a:ext cx="445921" cy="446809"/>
          </a:xfrm>
          <a:prstGeom prst="rect">
            <a:avLst/>
          </a:prstGeom>
        </p:spPr>
      </p:pic>
      <p:pic>
        <p:nvPicPr>
          <p:cNvPr id="22" name="Picture 21">
            <a:extLst>
              <a:ext uri="{FF2B5EF4-FFF2-40B4-BE49-F238E27FC236}">
                <a16:creationId xmlns:a16="http://schemas.microsoft.com/office/drawing/2014/main" id="{FAD857C2-E578-CA40-90C1-4B71BED2420A}"/>
              </a:ext>
            </a:extLst>
          </p:cNvPr>
          <p:cNvPicPr>
            <a:picLocks noChangeAspect="1"/>
          </p:cNvPicPr>
          <p:nvPr/>
        </p:nvPicPr>
        <p:blipFill rotWithShape="1">
          <a:blip r:embed="rId5"/>
          <a:srcRect t="62450" r="93427" b="28412"/>
          <a:stretch/>
        </p:blipFill>
        <p:spPr>
          <a:xfrm>
            <a:off x="292516" y="4756524"/>
            <a:ext cx="354758" cy="446809"/>
          </a:xfrm>
          <a:prstGeom prst="rect">
            <a:avLst/>
          </a:prstGeom>
        </p:spPr>
      </p:pic>
      <p:pic>
        <p:nvPicPr>
          <p:cNvPr id="23" name="Picture 22">
            <a:extLst>
              <a:ext uri="{FF2B5EF4-FFF2-40B4-BE49-F238E27FC236}">
                <a16:creationId xmlns:a16="http://schemas.microsoft.com/office/drawing/2014/main" id="{5E80BE17-4944-324E-AB2F-271EFDB4DAD7}"/>
              </a:ext>
            </a:extLst>
          </p:cNvPr>
          <p:cNvPicPr>
            <a:picLocks noChangeAspect="1"/>
          </p:cNvPicPr>
          <p:nvPr/>
        </p:nvPicPr>
        <p:blipFill rotWithShape="1">
          <a:blip r:embed="rId5"/>
          <a:srcRect t="71589" r="93427" b="19273"/>
          <a:stretch/>
        </p:blipFill>
        <p:spPr>
          <a:xfrm>
            <a:off x="292516" y="5203333"/>
            <a:ext cx="354758" cy="446809"/>
          </a:xfrm>
          <a:prstGeom prst="rect">
            <a:avLst/>
          </a:prstGeom>
        </p:spPr>
      </p:pic>
      <p:pic>
        <p:nvPicPr>
          <p:cNvPr id="24" name="Picture 23">
            <a:extLst>
              <a:ext uri="{FF2B5EF4-FFF2-40B4-BE49-F238E27FC236}">
                <a16:creationId xmlns:a16="http://schemas.microsoft.com/office/drawing/2014/main" id="{43974A8F-9152-BD48-BD99-176FF4E50609}"/>
              </a:ext>
            </a:extLst>
          </p:cNvPr>
          <p:cNvPicPr>
            <a:picLocks noChangeAspect="1"/>
          </p:cNvPicPr>
          <p:nvPr/>
        </p:nvPicPr>
        <p:blipFill rotWithShape="1">
          <a:blip r:embed="rId5"/>
          <a:srcRect t="82214" r="93427" b="9006"/>
          <a:stretch/>
        </p:blipFill>
        <p:spPr>
          <a:xfrm>
            <a:off x="292516" y="5722878"/>
            <a:ext cx="354758" cy="429321"/>
          </a:xfrm>
          <a:prstGeom prst="rect">
            <a:avLst/>
          </a:prstGeom>
        </p:spPr>
      </p:pic>
      <p:pic>
        <p:nvPicPr>
          <p:cNvPr id="25" name="Picture 24">
            <a:extLst>
              <a:ext uri="{FF2B5EF4-FFF2-40B4-BE49-F238E27FC236}">
                <a16:creationId xmlns:a16="http://schemas.microsoft.com/office/drawing/2014/main" id="{BA8ED982-E2E3-CD44-A625-5D6C8853B9BD}"/>
              </a:ext>
            </a:extLst>
          </p:cNvPr>
          <p:cNvPicPr>
            <a:picLocks noChangeAspect="1"/>
          </p:cNvPicPr>
          <p:nvPr/>
        </p:nvPicPr>
        <p:blipFill rotWithShape="1">
          <a:blip r:embed="rId5"/>
          <a:srcRect t="92435" r="91738" b="-1573"/>
          <a:stretch/>
        </p:blipFill>
        <p:spPr>
          <a:xfrm>
            <a:off x="292517" y="6222622"/>
            <a:ext cx="445921" cy="446809"/>
          </a:xfrm>
          <a:prstGeom prst="rect">
            <a:avLst/>
          </a:prstGeom>
        </p:spPr>
      </p:pic>
      <p:pic>
        <p:nvPicPr>
          <p:cNvPr id="26" name="Picture 25">
            <a:extLst>
              <a:ext uri="{FF2B5EF4-FFF2-40B4-BE49-F238E27FC236}">
                <a16:creationId xmlns:a16="http://schemas.microsoft.com/office/drawing/2014/main" id="{81AE9FF9-55C2-7E41-B36A-02E691184686}"/>
              </a:ext>
            </a:extLst>
          </p:cNvPr>
          <p:cNvPicPr>
            <a:picLocks noChangeAspect="1"/>
          </p:cNvPicPr>
          <p:nvPr/>
        </p:nvPicPr>
        <p:blipFill rotWithShape="1">
          <a:blip r:embed="rId5"/>
          <a:srcRect l="92596" b="92103"/>
          <a:stretch/>
        </p:blipFill>
        <p:spPr>
          <a:xfrm>
            <a:off x="5290366" y="1703016"/>
            <a:ext cx="399650" cy="386123"/>
          </a:xfrm>
          <a:prstGeom prst="rect">
            <a:avLst/>
          </a:prstGeom>
        </p:spPr>
      </p:pic>
      <p:pic>
        <p:nvPicPr>
          <p:cNvPr id="27" name="Picture 26">
            <a:extLst>
              <a:ext uri="{FF2B5EF4-FFF2-40B4-BE49-F238E27FC236}">
                <a16:creationId xmlns:a16="http://schemas.microsoft.com/office/drawing/2014/main" id="{638089C7-5E1F-C34C-BEA0-0EE203C6FFE5}"/>
              </a:ext>
            </a:extLst>
          </p:cNvPr>
          <p:cNvPicPr>
            <a:picLocks noChangeAspect="1"/>
          </p:cNvPicPr>
          <p:nvPr/>
        </p:nvPicPr>
        <p:blipFill rotWithShape="1">
          <a:blip r:embed="rId5"/>
          <a:srcRect l="92596" t="7897" b="83051"/>
          <a:stretch/>
        </p:blipFill>
        <p:spPr>
          <a:xfrm>
            <a:off x="5290365" y="2089138"/>
            <a:ext cx="399651" cy="442598"/>
          </a:xfrm>
          <a:prstGeom prst="rect">
            <a:avLst/>
          </a:prstGeom>
        </p:spPr>
      </p:pic>
      <p:pic>
        <p:nvPicPr>
          <p:cNvPr id="28" name="Picture 27">
            <a:extLst>
              <a:ext uri="{FF2B5EF4-FFF2-40B4-BE49-F238E27FC236}">
                <a16:creationId xmlns:a16="http://schemas.microsoft.com/office/drawing/2014/main" id="{29DBB9A2-9EFE-8E42-B681-116ADE787FA8}"/>
              </a:ext>
            </a:extLst>
          </p:cNvPr>
          <p:cNvPicPr>
            <a:picLocks noChangeAspect="1"/>
          </p:cNvPicPr>
          <p:nvPr/>
        </p:nvPicPr>
        <p:blipFill rotWithShape="1">
          <a:blip r:embed="rId5"/>
          <a:srcRect l="91570" t="16949" b="72402"/>
          <a:stretch/>
        </p:blipFill>
        <p:spPr>
          <a:xfrm>
            <a:off x="5235005" y="2531736"/>
            <a:ext cx="455011" cy="520679"/>
          </a:xfrm>
          <a:prstGeom prst="rect">
            <a:avLst/>
          </a:prstGeom>
        </p:spPr>
      </p:pic>
      <p:pic>
        <p:nvPicPr>
          <p:cNvPr id="29" name="Picture 28">
            <a:extLst>
              <a:ext uri="{FF2B5EF4-FFF2-40B4-BE49-F238E27FC236}">
                <a16:creationId xmlns:a16="http://schemas.microsoft.com/office/drawing/2014/main" id="{F892952D-AA78-F840-9E37-7F8BCE905110}"/>
              </a:ext>
            </a:extLst>
          </p:cNvPr>
          <p:cNvPicPr>
            <a:picLocks noChangeAspect="1"/>
          </p:cNvPicPr>
          <p:nvPr/>
        </p:nvPicPr>
        <p:blipFill rotWithShape="1">
          <a:blip r:embed="rId5"/>
          <a:srcRect l="91570" t="27598" r="-2401" b="63476"/>
          <a:stretch/>
        </p:blipFill>
        <p:spPr>
          <a:xfrm>
            <a:off x="5235004" y="3052414"/>
            <a:ext cx="584588" cy="436419"/>
          </a:xfrm>
          <a:prstGeom prst="rect">
            <a:avLst/>
          </a:prstGeom>
        </p:spPr>
      </p:pic>
      <p:pic>
        <p:nvPicPr>
          <p:cNvPr id="30" name="Picture 29">
            <a:extLst>
              <a:ext uri="{FF2B5EF4-FFF2-40B4-BE49-F238E27FC236}">
                <a16:creationId xmlns:a16="http://schemas.microsoft.com/office/drawing/2014/main" id="{1B983A0C-92B0-6348-B792-2BC42435522B}"/>
              </a:ext>
            </a:extLst>
          </p:cNvPr>
          <p:cNvPicPr>
            <a:picLocks noChangeAspect="1"/>
          </p:cNvPicPr>
          <p:nvPr/>
        </p:nvPicPr>
        <p:blipFill rotWithShape="1">
          <a:blip r:embed="rId5"/>
          <a:srcRect l="91570" t="36523" b="56221"/>
          <a:stretch/>
        </p:blipFill>
        <p:spPr>
          <a:xfrm>
            <a:off x="5235005" y="3488832"/>
            <a:ext cx="455011" cy="354766"/>
          </a:xfrm>
          <a:prstGeom prst="rect">
            <a:avLst/>
          </a:prstGeom>
        </p:spPr>
      </p:pic>
      <p:pic>
        <p:nvPicPr>
          <p:cNvPr id="31" name="Picture 30">
            <a:extLst>
              <a:ext uri="{FF2B5EF4-FFF2-40B4-BE49-F238E27FC236}">
                <a16:creationId xmlns:a16="http://schemas.microsoft.com/office/drawing/2014/main" id="{E44C2837-ECFD-0D43-A536-BA7768378048}"/>
              </a:ext>
            </a:extLst>
          </p:cNvPr>
          <p:cNvPicPr>
            <a:picLocks noChangeAspect="1"/>
          </p:cNvPicPr>
          <p:nvPr/>
        </p:nvPicPr>
        <p:blipFill rotWithShape="1">
          <a:blip r:embed="rId5"/>
          <a:srcRect l="91570" t="45449" b="44705"/>
          <a:stretch/>
        </p:blipFill>
        <p:spPr>
          <a:xfrm>
            <a:off x="5235005" y="3925250"/>
            <a:ext cx="455011" cy="481428"/>
          </a:xfrm>
          <a:prstGeom prst="rect">
            <a:avLst/>
          </a:prstGeom>
        </p:spPr>
      </p:pic>
      <p:pic>
        <p:nvPicPr>
          <p:cNvPr id="1026" name="Picture 2">
            <a:extLst>
              <a:ext uri="{FF2B5EF4-FFF2-40B4-BE49-F238E27FC236}">
                <a16:creationId xmlns:a16="http://schemas.microsoft.com/office/drawing/2014/main" id="{13B1BB38-F177-4C9E-97CC-A7379D16C0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17049" y="1355713"/>
            <a:ext cx="2057400" cy="1466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31451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FCA2BF1-BE50-4656-9B6E-6FC2D9FFE650}"/>
              </a:ext>
            </a:extLst>
          </p:cNvPr>
          <p:cNvSpPr>
            <a:spLocks noGrp="1"/>
          </p:cNvSpPr>
          <p:nvPr>
            <p:ph type="sldNum" sz="quarter" idx="4294967295"/>
          </p:nvPr>
        </p:nvSpPr>
        <p:spPr>
          <a:xfrm>
            <a:off x="11680825" y="6364288"/>
            <a:ext cx="511175" cy="365125"/>
          </a:xfrm>
        </p:spPr>
        <p:txBody>
          <a:bodyPr/>
          <a:lstStyle/>
          <a:p>
            <a:fld id="{49044EC2-7E5F-48B0-995B-703B2F80838A}" type="slidenum">
              <a:rPr lang="en-US" smtClean="0"/>
              <a:pPr/>
              <a:t>38</a:t>
            </a:fld>
            <a:endParaRPr lang="en-US"/>
          </a:p>
        </p:txBody>
      </p:sp>
      <p:sp>
        <p:nvSpPr>
          <p:cNvPr id="10" name="TextBox 9">
            <a:extLst>
              <a:ext uri="{FF2B5EF4-FFF2-40B4-BE49-F238E27FC236}">
                <a16:creationId xmlns:a16="http://schemas.microsoft.com/office/drawing/2014/main" id="{74133C8D-D1BB-41CB-A18D-CB80BA70B57A}"/>
              </a:ext>
            </a:extLst>
          </p:cNvPr>
          <p:cNvSpPr txBox="1"/>
          <p:nvPr/>
        </p:nvSpPr>
        <p:spPr>
          <a:xfrm>
            <a:off x="3046971" y="3104924"/>
            <a:ext cx="6098058" cy="584775"/>
          </a:xfrm>
          <a:prstGeom prst="rect">
            <a:avLst/>
          </a:prstGeom>
          <a:noFill/>
        </p:spPr>
        <p:txBody>
          <a:bodyPr wrap="square">
            <a:spAutoFit/>
          </a:bodyPr>
          <a:lstStyle/>
          <a:p>
            <a:pPr algn="ctr"/>
            <a:r>
              <a:rPr lang="en-US" sz="3200" b="1">
                <a:latin typeface="Arial Narrow" panose="020B0606020202030204" pitchFamily="34" charset="0"/>
                <a:cs typeface="Arial"/>
              </a:rPr>
              <a:t>ESSENTIALS TO KNOW</a:t>
            </a:r>
            <a:endParaRPr lang="en-SG" sz="3200" b="1"/>
          </a:p>
        </p:txBody>
      </p:sp>
    </p:spTree>
    <p:extLst>
      <p:ext uri="{BB962C8B-B14F-4D97-AF65-F5344CB8AC3E}">
        <p14:creationId xmlns:p14="http://schemas.microsoft.com/office/powerpoint/2010/main" val="8299430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3EE614-EC4D-4C7D-9D2D-A37DF5CB132F}"/>
              </a:ext>
            </a:extLst>
          </p:cNvPr>
          <p:cNvSpPr>
            <a:spLocks noGrp="1"/>
          </p:cNvSpPr>
          <p:nvPr>
            <p:ph type="title" idx="4294967295"/>
          </p:nvPr>
        </p:nvSpPr>
        <p:spPr>
          <a:xfrm>
            <a:off x="758190" y="841693"/>
            <a:ext cx="10515600" cy="542925"/>
          </a:xfrm>
        </p:spPr>
        <p:txBody>
          <a:bodyPr>
            <a:normAutofit fontScale="90000"/>
          </a:bodyPr>
          <a:lstStyle/>
          <a:p>
            <a:r>
              <a:rPr lang="en-SG">
                <a:latin typeface="Arial Narrow" panose="020B0606020202030204" pitchFamily="34" charset="0"/>
              </a:rPr>
              <a:t>Singapore Employee Handbook</a:t>
            </a:r>
          </a:p>
        </p:txBody>
      </p:sp>
      <p:sp>
        <p:nvSpPr>
          <p:cNvPr id="4" name="Content Placeholder 3">
            <a:extLst>
              <a:ext uri="{FF2B5EF4-FFF2-40B4-BE49-F238E27FC236}">
                <a16:creationId xmlns:a16="http://schemas.microsoft.com/office/drawing/2014/main" id="{E21327C5-30AF-42E0-888C-84E0309585DB}"/>
              </a:ext>
            </a:extLst>
          </p:cNvPr>
          <p:cNvSpPr>
            <a:spLocks noGrp="1"/>
          </p:cNvSpPr>
          <p:nvPr>
            <p:ph idx="4294967295"/>
          </p:nvPr>
        </p:nvSpPr>
        <p:spPr>
          <a:xfrm>
            <a:off x="838200" y="1387158"/>
            <a:ext cx="10515600" cy="4905375"/>
          </a:xfrm>
        </p:spPr>
        <p:txBody>
          <a:bodyPr vert="horz" lIns="91440" tIns="45720" rIns="91440" bIns="45720" rtlCol="0" anchor="t">
            <a:normAutofit fontScale="92500" lnSpcReduction="10000"/>
          </a:bodyPr>
          <a:lstStyle/>
          <a:p>
            <a:pPr marL="0" indent="0">
              <a:lnSpc>
                <a:spcPct val="110000"/>
              </a:lnSpc>
              <a:spcBef>
                <a:spcPct val="0"/>
              </a:spcBef>
              <a:buFontTx/>
              <a:buNone/>
            </a:pPr>
            <a:r>
              <a:rPr lang="en-US" altLang="en-US" sz="2400">
                <a:latin typeface="Arial Narrow" panose="020B0606020202030204" pitchFamily="34" charset="0"/>
                <a:cs typeface="Arial" panose="020B0604020202020204" pitchFamily="34" charset="0"/>
              </a:rPr>
              <a:t>For Caterpillar Singapore Payroll Employees, please download and read the </a:t>
            </a:r>
          </a:p>
          <a:p>
            <a:pPr marL="0" indent="0">
              <a:lnSpc>
                <a:spcPct val="110000"/>
              </a:lnSpc>
              <a:spcBef>
                <a:spcPct val="0"/>
              </a:spcBef>
              <a:buFontTx/>
              <a:buNone/>
            </a:pPr>
            <a:r>
              <a:rPr lang="en-US" altLang="en-US" sz="2400">
                <a:solidFill>
                  <a:srgbClr val="0070C0"/>
                </a:solidFill>
                <a:latin typeface="Arial Narrow" panose="020B0606020202030204" pitchFamily="34" charset="0"/>
                <a:cs typeface="Arial"/>
                <a:hlinkClick r:id="rId2">
                  <a:extLst>
                    <a:ext uri="{A12FA001-AC4F-418D-AE19-62706E023703}">
                      <ahyp:hlinkClr xmlns:ahyp="http://schemas.microsoft.com/office/drawing/2018/hyperlinkcolor" val="tx"/>
                    </a:ext>
                  </a:extLst>
                </a:hlinkClick>
              </a:rPr>
              <a:t>Singapore Employee Handbook</a:t>
            </a:r>
            <a:r>
              <a:rPr lang="en-US" altLang="en-US" sz="2400">
                <a:latin typeface="Arial Narrow" panose="020B0606020202030204" pitchFamily="34" charset="0"/>
                <a:cs typeface="Arial"/>
              </a:rPr>
              <a:t>. The Handbook provides general guidance and information </a:t>
            </a:r>
            <a:r>
              <a:rPr lang="en-SG" altLang="en-US" sz="2400">
                <a:latin typeface="Arial Narrow" panose="020B0606020202030204" pitchFamily="34" charset="0"/>
                <a:cs typeface="Arial"/>
              </a:rPr>
              <a:t>to all Salaried &amp; Management (S&amp;M) employees of Caterpillar.</a:t>
            </a:r>
          </a:p>
          <a:p>
            <a:pPr marL="0" indent="0">
              <a:lnSpc>
                <a:spcPct val="110000"/>
              </a:lnSpc>
              <a:spcBef>
                <a:spcPct val="0"/>
              </a:spcBef>
              <a:buFontTx/>
              <a:buNone/>
            </a:pPr>
            <a:endParaRPr lang="en-SG" altLang="en-US" sz="2400">
              <a:latin typeface="Arial Narrow" panose="020B0606020202030204" pitchFamily="34" charset="0"/>
              <a:cs typeface="Arial" panose="020B0604020202020204" pitchFamily="34" charset="0"/>
            </a:endParaRPr>
          </a:p>
          <a:p>
            <a:pPr marL="0" indent="0">
              <a:lnSpc>
                <a:spcPct val="110000"/>
              </a:lnSpc>
              <a:spcBef>
                <a:spcPct val="0"/>
              </a:spcBef>
              <a:buFontTx/>
              <a:buNone/>
            </a:pPr>
            <a:r>
              <a:rPr lang="en-SG" altLang="en-US" sz="2400">
                <a:latin typeface="Arial Narrow" panose="020B0606020202030204" pitchFamily="34" charset="0"/>
                <a:cs typeface="Arial" panose="020B0604020202020204" pitchFamily="34" charset="0"/>
              </a:rPr>
              <a:t>Essentials:</a:t>
            </a:r>
          </a:p>
          <a:p>
            <a:pPr>
              <a:lnSpc>
                <a:spcPct val="110000"/>
              </a:lnSpc>
              <a:spcBef>
                <a:spcPct val="0"/>
              </a:spcBef>
            </a:pPr>
            <a:r>
              <a:rPr lang="en-SG" altLang="en-US" sz="2400">
                <a:latin typeface="Arial Narrow" panose="020B0606020202030204" pitchFamily="34" charset="0"/>
                <a:cs typeface="Arial" panose="020B0604020202020204" pitchFamily="34" charset="0"/>
              </a:rPr>
              <a:t>Business Hours</a:t>
            </a:r>
          </a:p>
          <a:p>
            <a:pPr>
              <a:lnSpc>
                <a:spcPct val="110000"/>
              </a:lnSpc>
              <a:spcBef>
                <a:spcPct val="0"/>
              </a:spcBef>
            </a:pPr>
            <a:r>
              <a:rPr lang="en-SG" altLang="en-US" sz="2400">
                <a:latin typeface="Arial Narrow" panose="020B0606020202030204" pitchFamily="34" charset="0"/>
                <a:cs typeface="Arial" panose="020B0604020202020204" pitchFamily="34" charset="0"/>
              </a:rPr>
              <a:t>Cafeteria</a:t>
            </a:r>
          </a:p>
          <a:p>
            <a:pPr>
              <a:lnSpc>
                <a:spcPct val="110000"/>
              </a:lnSpc>
              <a:spcBef>
                <a:spcPct val="0"/>
              </a:spcBef>
            </a:pPr>
            <a:r>
              <a:rPr lang="en-SG" altLang="en-US" sz="2400">
                <a:latin typeface="Arial Narrow" panose="020B0606020202030204" pitchFamily="34" charset="0"/>
                <a:cs typeface="Arial" panose="020B0604020202020204" pitchFamily="34" charset="0"/>
              </a:rPr>
              <a:t>Salary Payment</a:t>
            </a:r>
          </a:p>
          <a:p>
            <a:pPr>
              <a:lnSpc>
                <a:spcPct val="110000"/>
              </a:lnSpc>
              <a:spcBef>
                <a:spcPct val="0"/>
              </a:spcBef>
            </a:pPr>
            <a:r>
              <a:rPr lang="en-SG" altLang="en-US" sz="2400">
                <a:latin typeface="Arial Narrow" panose="020B0606020202030204" pitchFamily="34" charset="0"/>
                <a:cs typeface="Arial" panose="020B0604020202020204" pitchFamily="34" charset="0"/>
              </a:rPr>
              <a:t>Employee Access Pass</a:t>
            </a:r>
          </a:p>
          <a:p>
            <a:pPr>
              <a:lnSpc>
                <a:spcPct val="110000"/>
              </a:lnSpc>
              <a:spcBef>
                <a:spcPct val="0"/>
              </a:spcBef>
            </a:pPr>
            <a:r>
              <a:rPr lang="en-SG" altLang="en-US" sz="2400">
                <a:latin typeface="Arial Narrow" panose="020B0606020202030204" pitchFamily="34" charset="0"/>
                <a:cs typeface="Arial" panose="020B0604020202020204" pitchFamily="34" charset="0"/>
              </a:rPr>
              <a:t>Dress Code</a:t>
            </a:r>
          </a:p>
          <a:p>
            <a:pPr>
              <a:lnSpc>
                <a:spcPct val="110000"/>
              </a:lnSpc>
              <a:spcBef>
                <a:spcPct val="0"/>
              </a:spcBef>
            </a:pPr>
            <a:r>
              <a:rPr lang="en-SG" altLang="en-US" sz="2400">
                <a:latin typeface="Arial Narrow" panose="020B0606020202030204" pitchFamily="34" charset="0"/>
                <a:cs typeface="Arial" panose="020B0604020202020204" pitchFamily="34" charset="0"/>
              </a:rPr>
              <a:t>Business Travel</a:t>
            </a:r>
          </a:p>
          <a:p>
            <a:pPr>
              <a:lnSpc>
                <a:spcPct val="110000"/>
              </a:lnSpc>
              <a:spcBef>
                <a:spcPct val="0"/>
              </a:spcBef>
            </a:pPr>
            <a:r>
              <a:rPr lang="en-SG" altLang="en-US" sz="2400">
                <a:latin typeface="Arial Narrow" panose="020B0606020202030204" pitchFamily="34" charset="0"/>
                <a:cs typeface="Arial" panose="020B0604020202020204" pitchFamily="34" charset="0"/>
              </a:rPr>
              <a:t>Travel Security</a:t>
            </a:r>
          </a:p>
          <a:p>
            <a:pPr>
              <a:lnSpc>
                <a:spcPct val="110000"/>
              </a:lnSpc>
              <a:spcBef>
                <a:spcPct val="0"/>
              </a:spcBef>
            </a:pPr>
            <a:r>
              <a:rPr lang="en-SG" altLang="en-US" sz="2400">
                <a:latin typeface="Arial Narrow" panose="020B0606020202030204" pitchFamily="34" charset="0"/>
                <a:cs typeface="Arial" panose="020B0604020202020204" pitchFamily="34" charset="0"/>
              </a:rPr>
              <a:t>Shuttle Bus</a:t>
            </a:r>
          </a:p>
          <a:p>
            <a:pPr>
              <a:lnSpc>
                <a:spcPct val="110000"/>
              </a:lnSpc>
              <a:spcBef>
                <a:spcPct val="0"/>
              </a:spcBef>
            </a:pPr>
            <a:r>
              <a:rPr lang="en-SG" altLang="en-US" sz="2400">
                <a:latin typeface="Arial Narrow" panose="020B0606020202030204" pitchFamily="34" charset="0"/>
                <a:cs typeface="Arial" panose="020B0604020202020204" pitchFamily="34" charset="0"/>
              </a:rPr>
              <a:t>Parking</a:t>
            </a:r>
          </a:p>
        </p:txBody>
      </p:sp>
    </p:spTree>
    <p:extLst>
      <p:ext uri="{BB962C8B-B14F-4D97-AF65-F5344CB8AC3E}">
        <p14:creationId xmlns:p14="http://schemas.microsoft.com/office/powerpoint/2010/main" val="40382994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1EB9919-11E0-A149-8017-AC56A92749F3}"/>
              </a:ext>
            </a:extLst>
          </p:cNvPr>
          <p:cNvSpPr/>
          <p:nvPr/>
        </p:nvSpPr>
        <p:spPr>
          <a:xfrm>
            <a:off x="0" y="0"/>
            <a:ext cx="12192000" cy="6858000"/>
          </a:xfrm>
          <a:prstGeom prst="rect">
            <a:avLst/>
          </a:prstGeom>
          <a:solidFill>
            <a:srgbClr val="F3B4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8" name="Picture 7" descr="A black rectangle with a black background&#10;&#10;Description automatically generated with low confidence">
            <a:extLst>
              <a:ext uri="{FF2B5EF4-FFF2-40B4-BE49-F238E27FC236}">
                <a16:creationId xmlns:a16="http://schemas.microsoft.com/office/drawing/2014/main" id="{76467B50-2A8F-8E4E-8310-3B3E274E1C9E}"/>
              </a:ext>
            </a:extLst>
          </p:cNvPr>
          <p:cNvPicPr>
            <a:picLocks noChangeAspect="1"/>
          </p:cNvPicPr>
          <p:nvPr/>
        </p:nvPicPr>
        <p:blipFill rotWithShape="1">
          <a:blip r:embed="rId3">
            <a:extLst>
              <a:ext uri="{28A0092B-C50C-407E-A947-70E740481C1C}">
                <a14:useLocalDpi xmlns:a14="http://schemas.microsoft.com/office/drawing/2010/main" val="0"/>
              </a:ext>
            </a:extLst>
          </a:blip>
          <a:srcRect b="79453"/>
          <a:stretch/>
        </p:blipFill>
        <p:spPr>
          <a:xfrm>
            <a:off x="2819400" y="425188"/>
            <a:ext cx="6553200" cy="1349118"/>
          </a:xfrm>
          <a:prstGeom prst="rect">
            <a:avLst/>
          </a:prstGeom>
        </p:spPr>
      </p:pic>
      <p:pic>
        <p:nvPicPr>
          <p:cNvPr id="9" name="Picture 8" descr="A black rectangle with a black background&#10;&#10;Description automatically generated with low confidence">
            <a:extLst>
              <a:ext uri="{FF2B5EF4-FFF2-40B4-BE49-F238E27FC236}">
                <a16:creationId xmlns:a16="http://schemas.microsoft.com/office/drawing/2014/main" id="{2600D532-58D9-724B-9700-69B5F5953943}"/>
              </a:ext>
            </a:extLst>
          </p:cNvPr>
          <p:cNvPicPr>
            <a:picLocks noChangeAspect="1"/>
          </p:cNvPicPr>
          <p:nvPr/>
        </p:nvPicPr>
        <p:blipFill rotWithShape="1">
          <a:blip r:embed="rId3">
            <a:extLst>
              <a:ext uri="{28A0092B-C50C-407E-A947-70E740481C1C}">
                <a14:useLocalDpi xmlns:a14="http://schemas.microsoft.com/office/drawing/2010/main" val="0"/>
              </a:ext>
            </a:extLst>
          </a:blip>
          <a:srcRect t="23594" b="48519"/>
          <a:stretch/>
        </p:blipFill>
        <p:spPr>
          <a:xfrm>
            <a:off x="2819400" y="1828797"/>
            <a:ext cx="6553200" cy="1831031"/>
          </a:xfrm>
          <a:prstGeom prst="rect">
            <a:avLst/>
          </a:prstGeom>
        </p:spPr>
      </p:pic>
      <p:pic>
        <p:nvPicPr>
          <p:cNvPr id="10" name="Picture 9" descr="A black rectangle with a black background&#10;&#10;Description automatically generated with low confidence">
            <a:extLst>
              <a:ext uri="{FF2B5EF4-FFF2-40B4-BE49-F238E27FC236}">
                <a16:creationId xmlns:a16="http://schemas.microsoft.com/office/drawing/2014/main" id="{ADF787EC-22BD-5949-A912-A1137A296894}"/>
              </a:ext>
            </a:extLst>
          </p:cNvPr>
          <p:cNvPicPr>
            <a:picLocks noChangeAspect="1"/>
          </p:cNvPicPr>
          <p:nvPr/>
        </p:nvPicPr>
        <p:blipFill rotWithShape="1">
          <a:blip r:embed="rId3">
            <a:extLst>
              <a:ext uri="{28A0092B-C50C-407E-A947-70E740481C1C}">
                <a14:useLocalDpi xmlns:a14="http://schemas.microsoft.com/office/drawing/2010/main" val="0"/>
              </a:ext>
            </a:extLst>
          </a:blip>
          <a:srcRect l="-2357" t="55868" r="-2357" b="22403"/>
          <a:stretch/>
        </p:blipFill>
        <p:spPr>
          <a:xfrm>
            <a:off x="2664941" y="3797985"/>
            <a:ext cx="6862118" cy="1426690"/>
          </a:xfrm>
          <a:prstGeom prst="rect">
            <a:avLst/>
          </a:prstGeom>
        </p:spPr>
      </p:pic>
      <p:pic>
        <p:nvPicPr>
          <p:cNvPr id="11" name="Picture 10" descr="A black rectangle with a black background&#10;&#10;Description automatically generated with low confidence">
            <a:extLst>
              <a:ext uri="{FF2B5EF4-FFF2-40B4-BE49-F238E27FC236}">
                <a16:creationId xmlns:a16="http://schemas.microsoft.com/office/drawing/2014/main" id="{3D332121-4040-9942-AD71-5962526A03AF}"/>
              </a:ext>
            </a:extLst>
          </p:cNvPr>
          <p:cNvPicPr>
            <a:picLocks noChangeAspect="1"/>
          </p:cNvPicPr>
          <p:nvPr/>
        </p:nvPicPr>
        <p:blipFill rotWithShape="1">
          <a:blip r:embed="rId3">
            <a:extLst>
              <a:ext uri="{28A0092B-C50C-407E-A947-70E740481C1C}">
                <a14:useLocalDpi xmlns:a14="http://schemas.microsoft.com/office/drawing/2010/main" val="0"/>
              </a:ext>
            </a:extLst>
          </a:blip>
          <a:srcRect l="-2357" t="82148" r="-2357" b="-2816"/>
          <a:stretch/>
        </p:blipFill>
        <p:spPr>
          <a:xfrm>
            <a:off x="2664941" y="5362832"/>
            <a:ext cx="6862118" cy="1357011"/>
          </a:xfrm>
          <a:prstGeom prst="rect">
            <a:avLst/>
          </a:prstGeom>
        </p:spPr>
      </p:pic>
    </p:spTree>
    <p:extLst>
      <p:ext uri="{BB962C8B-B14F-4D97-AF65-F5344CB8AC3E}">
        <p14:creationId xmlns:p14="http://schemas.microsoft.com/office/powerpoint/2010/main" val="23998852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51515-38A1-482A-9664-C0A2FD94A46F}"/>
              </a:ext>
            </a:extLst>
          </p:cNvPr>
          <p:cNvSpPr>
            <a:spLocks noGrp="1"/>
          </p:cNvSpPr>
          <p:nvPr>
            <p:ph type="title" idx="4294967295"/>
          </p:nvPr>
        </p:nvSpPr>
        <p:spPr>
          <a:xfrm>
            <a:off x="742950" y="677546"/>
            <a:ext cx="10515600" cy="777875"/>
          </a:xfrm>
        </p:spPr>
        <p:txBody>
          <a:bodyPr/>
          <a:lstStyle/>
          <a:p>
            <a:r>
              <a:rPr lang="en-AU">
                <a:latin typeface="Arial Narrow" panose="020B0606020202030204" pitchFamily="34" charset="0"/>
                <a:ea typeface="Cambria" panose="02040503050406030204" pitchFamily="18" charset="0"/>
              </a:rPr>
              <a:t>Security Processes &amp; Expectations</a:t>
            </a:r>
            <a:r>
              <a:rPr lang="en-US">
                <a:latin typeface="Arial Narrow" panose="020B0606020202030204" pitchFamily="34" charset="0"/>
              </a:rPr>
              <a:t> </a:t>
            </a:r>
            <a:endParaRPr lang="en-SG">
              <a:latin typeface="Arial Narrow" panose="020B0606020202030204" pitchFamily="34" charset="0"/>
            </a:endParaRPr>
          </a:p>
        </p:txBody>
      </p:sp>
      <p:sp>
        <p:nvSpPr>
          <p:cNvPr id="5" name="TextBox 4">
            <a:extLst>
              <a:ext uri="{FF2B5EF4-FFF2-40B4-BE49-F238E27FC236}">
                <a16:creationId xmlns:a16="http://schemas.microsoft.com/office/drawing/2014/main" id="{0702C877-EC2E-4A09-A480-52C7BFE90330}"/>
              </a:ext>
            </a:extLst>
          </p:cNvPr>
          <p:cNvSpPr txBox="1"/>
          <p:nvPr/>
        </p:nvSpPr>
        <p:spPr>
          <a:xfrm>
            <a:off x="742950" y="1485705"/>
            <a:ext cx="11352944" cy="344709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altLang="en-US" sz="2000" b="0" i="0" u="none" strike="noStrike" kern="1200" cap="none" spc="0" normalizeH="0" baseline="0" noProof="0">
                <a:ln>
                  <a:noFill/>
                </a:ln>
                <a:solidFill>
                  <a:prstClr val="black"/>
                </a:solidFill>
                <a:effectLst/>
                <a:uLnTx/>
                <a:uFillTx/>
                <a:latin typeface="Arial Narrow" panose="020B0606020202030204" pitchFamily="34" charset="0"/>
                <a:ea typeface="Cambria" panose="02040503050406030204" pitchFamily="18" charset="0"/>
              </a:rPr>
              <a:t>Always display your ID badge and swipe at the card readers , for every entry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ltLang="en-US" sz="2000">
                <a:solidFill>
                  <a:prstClr val="black"/>
                </a:solidFill>
                <a:latin typeface="Arial Narrow" panose="020B0606020202030204" pitchFamily="34" charset="0"/>
                <a:ea typeface="Cambria" panose="02040503050406030204" pitchFamily="18" charset="0"/>
              </a:rPr>
              <a:t>Report </a:t>
            </a:r>
            <a:r>
              <a:rPr kumimoji="0" lang="en-AU" altLang="en-US" sz="2000" b="0" i="0" u="none" strike="noStrike" kern="1200" cap="none" spc="0" normalizeH="0" baseline="0" noProof="0">
                <a:ln>
                  <a:noFill/>
                </a:ln>
                <a:solidFill>
                  <a:prstClr val="black"/>
                </a:solidFill>
                <a:effectLst/>
                <a:uLnTx/>
                <a:uFillTx/>
                <a:latin typeface="Arial Narrow" panose="020B0606020202030204" pitchFamily="34" charset="0"/>
                <a:ea typeface="Cambria" panose="02040503050406030204" pitchFamily="18" charset="0"/>
              </a:rPr>
              <a:t>suspicious behaviour or security issues to your host contact or security guards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altLang="en-US" sz="2000" b="0" i="0" u="none" strike="noStrike" kern="1200" cap="none" spc="0" normalizeH="0" baseline="0" noProof="0">
                <a:ln>
                  <a:noFill/>
                </a:ln>
                <a:solidFill>
                  <a:prstClr val="black"/>
                </a:solidFill>
                <a:effectLst/>
                <a:uLnTx/>
                <a:uFillTx/>
                <a:latin typeface="Arial Narrow" panose="020B0606020202030204" pitchFamily="34" charset="0"/>
                <a:ea typeface="Cambria" panose="02040503050406030204" pitchFamily="18" charset="0"/>
              </a:rPr>
              <a:t>Take note of emergency procedures and areas. Follow instructions, communicate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altLang="en-US" sz="2000" b="0" i="0" u="none" strike="noStrike" kern="1200" cap="none" spc="0" normalizeH="0" baseline="0" noProof="0">
                <a:ln>
                  <a:noFill/>
                </a:ln>
                <a:solidFill>
                  <a:prstClr val="black"/>
                </a:solidFill>
                <a:effectLst/>
                <a:uLnTx/>
                <a:uFillTx/>
                <a:latin typeface="Arial Narrow" panose="020B0606020202030204" pitchFamily="34" charset="0"/>
                <a:ea typeface="Cambria" panose="02040503050406030204" pitchFamily="18" charset="0"/>
              </a:rPr>
              <a:t>If an armed threat is imminent, be decisive and prepare </a:t>
            </a:r>
            <a:r>
              <a:rPr kumimoji="0" lang="en-AU" altLang="en-US" sz="2000" b="1" i="0" u="none" strike="noStrike" kern="1200" cap="none" spc="0" normalizeH="0" baseline="0" noProof="0">
                <a:ln>
                  <a:noFill/>
                </a:ln>
                <a:solidFill>
                  <a:prstClr val="black"/>
                </a:solidFill>
                <a:effectLst/>
                <a:uLnTx/>
                <a:uFillTx/>
                <a:latin typeface="Arial Narrow" panose="020B0606020202030204" pitchFamily="34" charset="0"/>
                <a:ea typeface="Cambria" panose="02040503050406030204" pitchFamily="18" charset="0"/>
              </a:rPr>
              <a:t>to </a:t>
            </a:r>
            <a:r>
              <a:rPr kumimoji="0" lang="en-AU" altLang="en-US" sz="2000" b="1" i="0" u="none" strike="noStrike" kern="1200" cap="none" spc="0" normalizeH="0" baseline="0" noProof="0">
                <a:ln>
                  <a:noFill/>
                </a:ln>
                <a:solidFill>
                  <a:srgbClr val="FF0000"/>
                </a:solidFill>
                <a:effectLst/>
                <a:uLnTx/>
                <a:uFillTx/>
                <a:latin typeface="Arial Narrow" panose="020B0606020202030204" pitchFamily="34" charset="0"/>
                <a:ea typeface="Cambria" panose="02040503050406030204" pitchFamily="18" charset="0"/>
              </a:rPr>
              <a:t>Run, Hide, Fight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altLang="en-US" sz="2000" b="0" i="0" u="none" strike="noStrike" kern="1200" cap="none" spc="0" normalizeH="0" baseline="0" noProof="0">
                <a:ln>
                  <a:noFill/>
                </a:ln>
                <a:solidFill>
                  <a:prstClr val="black"/>
                </a:solidFill>
                <a:effectLst/>
                <a:uLnTx/>
                <a:uFillTx/>
                <a:latin typeface="Arial Narrow" panose="020B0606020202030204" pitchFamily="34" charset="0"/>
                <a:ea typeface="Cambria" panose="02040503050406030204" pitchFamily="18" charset="0"/>
              </a:rPr>
              <a:t>If there is a fire, evacuate promptly and safely. If possible, notify and help others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altLang="en-US" sz="2000" b="0" i="0" u="none" strike="noStrike" kern="1200" cap="none" spc="0" normalizeH="0" baseline="0" noProof="0">
                <a:ln>
                  <a:noFill/>
                </a:ln>
                <a:solidFill>
                  <a:prstClr val="black"/>
                </a:solidFill>
                <a:effectLst/>
                <a:uLnTx/>
                <a:uFillTx/>
                <a:latin typeface="Arial Narrow" panose="020B0606020202030204" pitchFamily="34" charset="0"/>
                <a:ea typeface="Cambria" panose="02040503050406030204" pitchFamily="18" charset="0"/>
              </a:rPr>
              <a:t>Secure valuable items &amp; confidential information when not in use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altLang="en-US" sz="2000" b="0" i="0" u="none" strike="noStrike" kern="1200" cap="none" spc="0" normalizeH="0" baseline="0" noProof="0">
                <a:ln>
                  <a:noFill/>
                </a:ln>
                <a:solidFill>
                  <a:prstClr val="black"/>
                </a:solidFill>
                <a:effectLst/>
                <a:uLnTx/>
                <a:uFillTx/>
                <a:latin typeface="Arial Narrow" panose="020B0606020202030204" pitchFamily="34" charset="0"/>
                <a:ea typeface="Cambria" panose="02040503050406030204" pitchFamily="18" charset="0"/>
              </a:rPr>
              <a:t>Follow company policy when sharing or disposing confidential information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altLang="en-US" sz="2000" b="0" i="0" u="none" strike="noStrike" kern="1200" cap="none" spc="0" normalizeH="0" baseline="0" noProof="0">
                <a:ln>
                  <a:noFill/>
                </a:ln>
                <a:solidFill>
                  <a:prstClr val="black"/>
                </a:solidFill>
                <a:effectLst/>
                <a:uLnTx/>
                <a:uFillTx/>
                <a:latin typeface="Arial Narrow" panose="020B0606020202030204" pitchFamily="34" charset="0"/>
                <a:ea typeface="Cambria" panose="02040503050406030204" pitchFamily="18" charset="0"/>
              </a:rPr>
              <a:t>Lock computer screen when unattended. Don’t share passwords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altLang="en-US" sz="2000" b="0" i="0" u="none" strike="noStrike" kern="1200" cap="none" spc="0" normalizeH="0" baseline="0" noProof="0">
              <a:ln>
                <a:noFill/>
              </a:ln>
              <a:solidFill>
                <a:prstClr val="black"/>
              </a:solidFill>
              <a:effectLst/>
              <a:uLnTx/>
              <a:uFillTx/>
              <a:latin typeface="Arial Narrow" panose="020B0606020202030204" pitchFamily="34"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altLang="en-US" sz="2000" b="0" i="0" u="none" strike="noStrike" kern="1200" cap="none" spc="0" normalizeH="0" baseline="0" noProof="0">
                <a:ln>
                  <a:noFill/>
                </a:ln>
                <a:solidFill>
                  <a:prstClr val="black"/>
                </a:solidFill>
                <a:effectLst/>
                <a:uLnTx/>
                <a:uFillTx/>
                <a:latin typeface="Arial Narrow" panose="020B0606020202030204" pitchFamily="34" charset="0"/>
                <a:ea typeface="Cambria" panose="02040503050406030204" pitchFamily="18" charset="0"/>
              </a:rPr>
              <a:t>Remember, Security is Everybody’s responsibility</a:t>
            </a:r>
            <a:r>
              <a:rPr kumimoji="0" lang="en-AU" altLang="en-US" sz="2000" b="1" i="0" u="none" strike="noStrike" kern="1200" cap="none" spc="0" normalizeH="0" baseline="0" noProof="0">
                <a:ln>
                  <a:noFill/>
                </a:ln>
                <a:solidFill>
                  <a:srgbClr val="FF0000"/>
                </a:solidFill>
                <a:effectLst/>
                <a:uLnTx/>
                <a:uFillTx/>
                <a:latin typeface="Arial Narrow" panose="020B0606020202030204" pitchFamily="34" charset="0"/>
                <a:ea typeface="Cambria" panose="02040503050406030204" pitchFamily="18" charset="0"/>
              </a:rPr>
              <a:t>. If you see something, say somethin</a:t>
            </a:r>
            <a:r>
              <a:rPr kumimoji="0" lang="en-AU" altLang="en-US" sz="18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82840A63-CF86-414E-B4C1-8580CB5DB9A4}"/>
              </a:ext>
            </a:extLst>
          </p:cNvPr>
          <p:cNvSpPr txBox="1"/>
          <p:nvPr/>
        </p:nvSpPr>
        <p:spPr>
          <a:xfrm>
            <a:off x="742950" y="6180454"/>
            <a:ext cx="609872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effectLst/>
                <a:uLnTx/>
                <a:uFillTx/>
                <a:latin typeface="Arial Narrow" panose="020B0606020202030204" pitchFamily="34" charset="0"/>
                <a:ea typeface="Cambria" panose="02040503050406030204" pitchFamily="18" charset="0"/>
              </a:rPr>
              <a:t>For further information: </a:t>
            </a:r>
            <a:r>
              <a:rPr kumimoji="0" lang="en-AU" sz="1800" b="1" i="0" u="none" strike="noStrike" kern="1200" cap="none" spc="0" normalizeH="0" baseline="0" noProof="0">
                <a:ln>
                  <a:noFill/>
                </a:ln>
                <a:effectLst/>
                <a:uLnTx/>
                <a:uFillTx/>
                <a:latin typeface="Arial Narrow" panose="020B0606020202030204" pitchFamily="34" charset="0"/>
                <a:ea typeface="Cambria" panose="02040503050406030204" pitchFamily="18" charset="0"/>
                <a:hlinkClick r:id="rId2"/>
              </a:rPr>
              <a:t>security.cat.com</a:t>
            </a:r>
            <a:endParaRPr kumimoji="0" lang="en-AU" altLang="en-US" sz="1800" b="0" i="0" u="none" strike="noStrike" kern="1200" cap="none" spc="0" normalizeH="0" baseline="0" noProof="0">
              <a:ln>
                <a:noFill/>
              </a:ln>
              <a:effectLst/>
              <a:uLnTx/>
              <a:uFillTx/>
              <a:latin typeface="Arial Narrow" panose="020B0606020202030204" pitchFamily="34" charset="0"/>
              <a:ea typeface="Cambria" panose="02040503050406030204" pitchFamily="18" charset="0"/>
            </a:endParaRPr>
          </a:p>
        </p:txBody>
      </p:sp>
      <p:sp>
        <p:nvSpPr>
          <p:cNvPr id="10" name="TextBox 9">
            <a:extLst>
              <a:ext uri="{FF2B5EF4-FFF2-40B4-BE49-F238E27FC236}">
                <a16:creationId xmlns:a16="http://schemas.microsoft.com/office/drawing/2014/main" id="{4DCE2363-ABBF-403B-89B3-E3ADE088438A}"/>
              </a:ext>
            </a:extLst>
          </p:cNvPr>
          <p:cNvSpPr txBox="1"/>
          <p:nvPr/>
        </p:nvSpPr>
        <p:spPr>
          <a:xfrm>
            <a:off x="742950" y="4733658"/>
            <a:ext cx="7905750" cy="1277273"/>
          </a:xfrm>
          <a:prstGeom prst="rect">
            <a:avLst/>
          </a:prstGeom>
          <a:solidFill>
            <a:schemeClr val="tx1"/>
          </a:solidFill>
        </p:spPr>
        <p:txBody>
          <a:bodyPr wrap="square">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800" b="1" i="0" u="none" strike="noStrike" kern="1200" cap="none" spc="0" normalizeH="0" baseline="0" noProof="0">
                <a:ln>
                  <a:noFill/>
                </a:ln>
                <a:solidFill>
                  <a:schemeClr val="accent1"/>
                </a:solidFill>
                <a:effectLst/>
                <a:uLnTx/>
                <a:uFillTx/>
                <a:latin typeface="Arial Narrow" panose="020B0604020202020204" pitchFamily="34" charset="0"/>
                <a:ea typeface="ＭＳ Ｐゴシック" charset="0"/>
                <a:cs typeface="Arial Narrow" panose="020B0604020202020204" pitchFamily="34" charset="0"/>
              </a:rPr>
              <a:t>IF YOU SEE SOMETHING, SAY SOMETHING.</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800" b="0" i="0" u="none" strike="noStrike" kern="1200" cap="none" spc="0" normalizeH="0" baseline="0" noProof="0">
                <a:ln>
                  <a:noFill/>
                </a:ln>
                <a:solidFill>
                  <a:schemeClr val="accent1"/>
                </a:solidFill>
                <a:effectLst/>
                <a:uLnTx/>
                <a:uFillTx/>
                <a:latin typeface="Arial Narrow" panose="020B0604020202020204" pitchFamily="34" charset="0"/>
                <a:ea typeface="ＭＳ Ｐゴシック" charset="0"/>
                <a:cs typeface="Arial Narrow" panose="020B0604020202020204" pitchFamily="34" charset="0"/>
              </a:rPr>
              <a:t>If you become aware of circumstance that appears to violate our Code of Conduct, an enterprise policy or procedure, or the law, contact your supervisor, Human Resources, the OBP Helpline or Legal Services right away. </a:t>
            </a:r>
            <a:endParaRPr lang="en-SG">
              <a:solidFill>
                <a:schemeClr val="accent1"/>
              </a:solidFill>
            </a:endParaRPr>
          </a:p>
        </p:txBody>
      </p:sp>
      <p:pic>
        <p:nvPicPr>
          <p:cNvPr id="13" name="Picture 12">
            <a:extLst>
              <a:ext uri="{FF2B5EF4-FFF2-40B4-BE49-F238E27FC236}">
                <a16:creationId xmlns:a16="http://schemas.microsoft.com/office/drawing/2014/main" id="{2D93A32C-D8F5-4C51-8720-754F1E4D63CD}"/>
              </a:ext>
            </a:extLst>
          </p:cNvPr>
          <p:cNvPicPr>
            <a:picLocks noChangeAspect="1"/>
          </p:cNvPicPr>
          <p:nvPr/>
        </p:nvPicPr>
        <p:blipFill>
          <a:blip r:embed="rId3"/>
          <a:stretch>
            <a:fillRect/>
          </a:stretch>
        </p:blipFill>
        <p:spPr>
          <a:xfrm>
            <a:off x="9677400" y="2208734"/>
            <a:ext cx="1771650" cy="1187006"/>
          </a:xfrm>
          <a:prstGeom prst="rect">
            <a:avLst/>
          </a:prstGeom>
        </p:spPr>
      </p:pic>
    </p:spTree>
    <p:extLst>
      <p:ext uri="{BB962C8B-B14F-4D97-AF65-F5344CB8AC3E}">
        <p14:creationId xmlns:p14="http://schemas.microsoft.com/office/powerpoint/2010/main" val="41666018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A red and white sign with a phone in the middle&#10;&#10;Description automatically generated">
            <a:extLst>
              <a:ext uri="{FF2B5EF4-FFF2-40B4-BE49-F238E27FC236}">
                <a16:creationId xmlns:a16="http://schemas.microsoft.com/office/drawing/2014/main" id="{4D7BE416-8F67-1F47-9182-92E3B00771EA}"/>
              </a:ext>
            </a:extLst>
          </p:cNvPr>
          <p:cNvPicPr>
            <a:picLocks noChangeAspect="1"/>
          </p:cNvPicPr>
          <p:nvPr/>
        </p:nvPicPr>
        <p:blipFill rotWithShape="1">
          <a:blip r:embed="rId5"/>
          <a:srcRect l="16069" t="20088" r="18746" b="22298"/>
          <a:stretch/>
        </p:blipFill>
        <p:spPr>
          <a:xfrm>
            <a:off x="75186" y="923467"/>
            <a:ext cx="1379622" cy="914522"/>
          </a:xfrm>
          <a:prstGeom prst="rect">
            <a:avLst/>
          </a:prstGeom>
        </p:spPr>
      </p:pic>
      <p:sp>
        <p:nvSpPr>
          <p:cNvPr id="80" name="TextBox 79">
            <a:extLst>
              <a:ext uri="{FF2B5EF4-FFF2-40B4-BE49-F238E27FC236}">
                <a16:creationId xmlns:a16="http://schemas.microsoft.com/office/drawing/2014/main" id="{3E3D2BC5-3F21-207E-3CD2-440660C0453D}"/>
              </a:ext>
            </a:extLst>
          </p:cNvPr>
          <p:cNvSpPr txBox="1"/>
          <p:nvPr/>
        </p:nvSpPr>
        <p:spPr>
          <a:xfrm>
            <a:off x="1507705" y="830985"/>
            <a:ext cx="2528056" cy="1631216"/>
          </a:xfrm>
          <a:prstGeom prst="rect">
            <a:avLst/>
          </a:prstGeom>
          <a:noFill/>
        </p:spPr>
        <p:txBody>
          <a:bodyPr wrap="square" rtlCol="0">
            <a:spAutoFit/>
          </a:bodyPr>
          <a:lstStyle/>
          <a:p>
            <a:r>
              <a:rPr lang="en-US" sz="1600" b="1">
                <a:latin typeface="Arial Narrow" panose="020B0606020202030204" pitchFamily="34" charset="0"/>
              </a:rPr>
              <a:t>Emergency Phone Numbers</a:t>
            </a:r>
          </a:p>
          <a:p>
            <a:r>
              <a:rPr lang="en-US" sz="1400">
                <a:latin typeface="Arial Narrow" panose="020B0606020202030204" pitchFamily="34" charset="0"/>
              </a:rPr>
              <a:t>Police: 999</a:t>
            </a:r>
          </a:p>
          <a:p>
            <a:r>
              <a:rPr lang="en-US" sz="1400">
                <a:latin typeface="Arial Narrow" panose="020B0606020202030204" pitchFamily="34" charset="0"/>
              </a:rPr>
              <a:t>Ambulance :995</a:t>
            </a:r>
          </a:p>
          <a:p>
            <a:r>
              <a:rPr lang="en-US" sz="1400">
                <a:latin typeface="Arial Narrow" panose="020B0606020202030204" pitchFamily="34" charset="0"/>
              </a:rPr>
              <a:t>Non – emergency : 1777</a:t>
            </a:r>
          </a:p>
          <a:p>
            <a:r>
              <a:rPr lang="en-US" sz="1400">
                <a:latin typeface="Arial Narrow" panose="020B0606020202030204" pitchFamily="34" charset="0"/>
              </a:rPr>
              <a:t>Security Ext : 6828 7303 </a:t>
            </a:r>
          </a:p>
          <a:p>
            <a:r>
              <a:rPr lang="en-US" sz="1400">
                <a:latin typeface="Arial Narrow" panose="020B0606020202030204" pitchFamily="34" charset="0"/>
              </a:rPr>
              <a:t>                      6829 3137</a:t>
            </a:r>
          </a:p>
          <a:p>
            <a:endParaRPr lang="en-SG" sz="1400">
              <a:latin typeface="Arial Narrow" panose="020B0606020202030204" pitchFamily="34" charset="0"/>
            </a:endParaRPr>
          </a:p>
        </p:txBody>
      </p:sp>
      <p:pic>
        <p:nvPicPr>
          <p:cNvPr id="82" name="Picture 81" descr="A red and white phone logo&#10;&#10;Description automatically generated">
            <a:extLst>
              <a:ext uri="{FF2B5EF4-FFF2-40B4-BE49-F238E27FC236}">
                <a16:creationId xmlns:a16="http://schemas.microsoft.com/office/drawing/2014/main" id="{F196DFE4-9F17-2E40-6609-7D6353AE9400}"/>
              </a:ext>
            </a:extLst>
          </p:cNvPr>
          <p:cNvPicPr>
            <a:picLocks noChangeAspect="1"/>
          </p:cNvPicPr>
          <p:nvPr/>
        </p:nvPicPr>
        <p:blipFill>
          <a:blip r:embed="rId6"/>
          <a:stretch>
            <a:fillRect/>
          </a:stretch>
        </p:blipFill>
        <p:spPr>
          <a:xfrm>
            <a:off x="297578" y="2328110"/>
            <a:ext cx="980525" cy="976168"/>
          </a:xfrm>
          <a:prstGeom prst="rect">
            <a:avLst/>
          </a:prstGeom>
        </p:spPr>
      </p:pic>
      <p:sp>
        <p:nvSpPr>
          <p:cNvPr id="84" name="TextBox 83">
            <a:extLst>
              <a:ext uri="{FF2B5EF4-FFF2-40B4-BE49-F238E27FC236}">
                <a16:creationId xmlns:a16="http://schemas.microsoft.com/office/drawing/2014/main" id="{A2D86E9C-4D84-D9A6-0941-887BE262140D}"/>
              </a:ext>
            </a:extLst>
          </p:cNvPr>
          <p:cNvSpPr txBox="1"/>
          <p:nvPr/>
        </p:nvSpPr>
        <p:spPr>
          <a:xfrm>
            <a:off x="1517928" y="2346492"/>
            <a:ext cx="2285645" cy="1015663"/>
          </a:xfrm>
          <a:prstGeom prst="rect">
            <a:avLst/>
          </a:prstGeom>
          <a:noFill/>
        </p:spPr>
        <p:txBody>
          <a:bodyPr wrap="square" rtlCol="0">
            <a:spAutoFit/>
          </a:bodyPr>
          <a:lstStyle/>
          <a:p>
            <a:r>
              <a:rPr lang="en-US" sz="1600" b="1">
                <a:latin typeface="Arial Narrow" panose="020B0606020202030204" pitchFamily="34" charset="0"/>
              </a:rPr>
              <a:t>Emergency Caller &amp; Information</a:t>
            </a:r>
          </a:p>
          <a:p>
            <a:r>
              <a:rPr lang="en-US" sz="1400">
                <a:latin typeface="Arial Narrow" panose="020B0606020202030204" pitchFamily="34" charset="0"/>
              </a:rPr>
              <a:t>Designated emergency caller</a:t>
            </a:r>
          </a:p>
          <a:p>
            <a:endParaRPr lang="en-SG" sz="1400">
              <a:latin typeface="Arial Narrow" panose="020B0606020202030204" pitchFamily="34" charset="0"/>
            </a:endParaRPr>
          </a:p>
        </p:txBody>
      </p:sp>
      <p:pic>
        <p:nvPicPr>
          <p:cNvPr id="86" name="Picture 85" descr="A red and green rectangles with white text&#10;&#10;Description automatically generated">
            <a:extLst>
              <a:ext uri="{FF2B5EF4-FFF2-40B4-BE49-F238E27FC236}">
                <a16:creationId xmlns:a16="http://schemas.microsoft.com/office/drawing/2014/main" id="{0C641E3A-4EE1-D4B0-A94D-DEA740840D16}"/>
              </a:ext>
            </a:extLst>
          </p:cNvPr>
          <p:cNvPicPr>
            <a:picLocks noChangeAspect="1"/>
          </p:cNvPicPr>
          <p:nvPr/>
        </p:nvPicPr>
        <p:blipFill>
          <a:blip r:embed="rId7"/>
          <a:stretch>
            <a:fillRect/>
          </a:stretch>
        </p:blipFill>
        <p:spPr>
          <a:xfrm>
            <a:off x="20918" y="3773533"/>
            <a:ext cx="1535854" cy="744079"/>
          </a:xfrm>
          <a:prstGeom prst="rect">
            <a:avLst/>
          </a:prstGeom>
        </p:spPr>
      </p:pic>
      <p:sp>
        <p:nvSpPr>
          <p:cNvPr id="88" name="TextBox 87">
            <a:extLst>
              <a:ext uri="{FF2B5EF4-FFF2-40B4-BE49-F238E27FC236}">
                <a16:creationId xmlns:a16="http://schemas.microsoft.com/office/drawing/2014/main" id="{CB6033F4-69AF-A27D-5D1F-48641B00EEBF}"/>
              </a:ext>
            </a:extLst>
          </p:cNvPr>
          <p:cNvSpPr txBox="1"/>
          <p:nvPr/>
        </p:nvSpPr>
        <p:spPr>
          <a:xfrm>
            <a:off x="1541119" y="3811061"/>
            <a:ext cx="2285645" cy="1231106"/>
          </a:xfrm>
          <a:prstGeom prst="rect">
            <a:avLst/>
          </a:prstGeom>
          <a:noFill/>
        </p:spPr>
        <p:txBody>
          <a:bodyPr wrap="square" rtlCol="0">
            <a:spAutoFit/>
          </a:bodyPr>
          <a:lstStyle/>
          <a:p>
            <a:r>
              <a:rPr lang="en-US" sz="1600" b="1">
                <a:latin typeface="Arial Narrow" panose="020B0606020202030204" pitchFamily="34" charset="0"/>
              </a:rPr>
              <a:t>CPR / CPR + AED or EMT / FR Certified</a:t>
            </a:r>
          </a:p>
          <a:p>
            <a:r>
              <a:rPr lang="en-US" sz="1400">
                <a:latin typeface="Arial Narrow" panose="020B0606020202030204" pitchFamily="34" charset="0"/>
              </a:rPr>
              <a:t>Located on every floor</a:t>
            </a:r>
          </a:p>
          <a:p>
            <a:endParaRPr lang="en-US" sz="1400">
              <a:latin typeface="Arial Narrow" panose="020B0606020202030204" pitchFamily="34" charset="0"/>
            </a:endParaRPr>
          </a:p>
          <a:p>
            <a:endParaRPr lang="en-SG" sz="1400">
              <a:latin typeface="Arial Narrow" panose="020B0606020202030204" pitchFamily="34" charset="0"/>
            </a:endParaRPr>
          </a:p>
        </p:txBody>
      </p:sp>
      <p:pic>
        <p:nvPicPr>
          <p:cNvPr id="90" name="Picture 89" descr="A sign with red circle and black text&#10;&#10;Description automatically generated">
            <a:extLst>
              <a:ext uri="{FF2B5EF4-FFF2-40B4-BE49-F238E27FC236}">
                <a16:creationId xmlns:a16="http://schemas.microsoft.com/office/drawing/2014/main" id="{63B4EAA2-A01F-DDB2-A3E9-8DFF29F71653}"/>
              </a:ext>
            </a:extLst>
          </p:cNvPr>
          <p:cNvPicPr>
            <a:picLocks noChangeAspect="1"/>
          </p:cNvPicPr>
          <p:nvPr/>
        </p:nvPicPr>
        <p:blipFill>
          <a:blip r:embed="rId8"/>
          <a:stretch>
            <a:fillRect/>
          </a:stretch>
        </p:blipFill>
        <p:spPr>
          <a:xfrm>
            <a:off x="108253" y="5101471"/>
            <a:ext cx="1396659" cy="982759"/>
          </a:xfrm>
          <a:prstGeom prst="rect">
            <a:avLst/>
          </a:prstGeom>
        </p:spPr>
      </p:pic>
      <p:sp>
        <p:nvSpPr>
          <p:cNvPr id="92" name="TextBox 91">
            <a:extLst>
              <a:ext uri="{FF2B5EF4-FFF2-40B4-BE49-F238E27FC236}">
                <a16:creationId xmlns:a16="http://schemas.microsoft.com/office/drawing/2014/main" id="{CB6F8988-5C1C-9068-B37C-0CDCEE8F76BF}"/>
              </a:ext>
            </a:extLst>
          </p:cNvPr>
          <p:cNvSpPr txBox="1"/>
          <p:nvPr/>
        </p:nvSpPr>
        <p:spPr>
          <a:xfrm>
            <a:off x="1533664" y="5237474"/>
            <a:ext cx="2343581" cy="1200329"/>
          </a:xfrm>
          <a:prstGeom prst="rect">
            <a:avLst/>
          </a:prstGeom>
          <a:noFill/>
        </p:spPr>
        <p:txBody>
          <a:bodyPr wrap="square" rtlCol="0">
            <a:spAutoFit/>
          </a:bodyPr>
          <a:lstStyle/>
          <a:p>
            <a:r>
              <a:rPr lang="en-US" sz="1600" b="1">
                <a:latin typeface="Arial Narrow" panose="020B0606020202030204" pitchFamily="34" charset="0"/>
              </a:rPr>
              <a:t>In – House Mobile Policy</a:t>
            </a:r>
          </a:p>
          <a:p>
            <a:r>
              <a:rPr lang="en-US" sz="1400">
                <a:latin typeface="Arial Narrow" panose="020B0606020202030204" pitchFamily="34" charset="0"/>
              </a:rPr>
              <a:t>No using of mobile phone while walking</a:t>
            </a:r>
          </a:p>
          <a:p>
            <a:endParaRPr lang="en-US" sz="1400">
              <a:latin typeface="Arial Narrow" panose="020B0606020202030204" pitchFamily="34" charset="0"/>
            </a:endParaRPr>
          </a:p>
          <a:p>
            <a:endParaRPr lang="en-SG" sz="1400">
              <a:latin typeface="Arial Narrow" panose="020B0606020202030204" pitchFamily="34" charset="0"/>
            </a:endParaRPr>
          </a:p>
        </p:txBody>
      </p:sp>
      <p:pic>
        <p:nvPicPr>
          <p:cNvPr id="94" name="Picture 93" descr="A picture containing logo&#10;&#10;Description automatically generated">
            <a:extLst>
              <a:ext uri="{FF2B5EF4-FFF2-40B4-BE49-F238E27FC236}">
                <a16:creationId xmlns:a16="http://schemas.microsoft.com/office/drawing/2014/main" id="{7DD34EAD-5A66-D730-8CD5-52C97C8F6DAC}"/>
              </a:ext>
            </a:extLst>
          </p:cNvPr>
          <p:cNvPicPr>
            <a:picLocks noChangeAspect="1"/>
          </p:cNvPicPr>
          <p:nvPr/>
        </p:nvPicPr>
        <p:blipFill rotWithShape="1">
          <a:blip r:embed="rId9">
            <a:extLst>
              <a:ext uri="{28A0092B-C50C-407E-A947-70E740481C1C}">
                <a14:useLocalDpi xmlns:a14="http://schemas.microsoft.com/office/drawing/2010/main" val="0"/>
              </a:ext>
            </a:extLst>
          </a:blip>
          <a:srcRect l="11368" t="6832" r="11352" b="6579"/>
          <a:stretch/>
        </p:blipFill>
        <p:spPr>
          <a:xfrm>
            <a:off x="4278582" y="2175432"/>
            <a:ext cx="934832" cy="1281524"/>
          </a:xfrm>
          <a:prstGeom prst="rect">
            <a:avLst/>
          </a:prstGeom>
        </p:spPr>
      </p:pic>
      <p:sp>
        <p:nvSpPr>
          <p:cNvPr id="96" name="TextBox 95">
            <a:extLst>
              <a:ext uri="{FF2B5EF4-FFF2-40B4-BE49-F238E27FC236}">
                <a16:creationId xmlns:a16="http://schemas.microsoft.com/office/drawing/2014/main" id="{2EFDDE16-EA39-362C-FB08-98AB8B706449}"/>
              </a:ext>
            </a:extLst>
          </p:cNvPr>
          <p:cNvSpPr txBox="1"/>
          <p:nvPr/>
        </p:nvSpPr>
        <p:spPr>
          <a:xfrm>
            <a:off x="5427078" y="2466612"/>
            <a:ext cx="2655077" cy="984885"/>
          </a:xfrm>
          <a:prstGeom prst="rect">
            <a:avLst/>
          </a:prstGeom>
          <a:noFill/>
        </p:spPr>
        <p:txBody>
          <a:bodyPr wrap="square" rtlCol="0">
            <a:spAutoFit/>
          </a:bodyPr>
          <a:lstStyle/>
          <a:p>
            <a:r>
              <a:rPr lang="en-US" sz="1600" b="1">
                <a:latin typeface="Arial Narrow" panose="020B0606020202030204" pitchFamily="34" charset="0"/>
              </a:rPr>
              <a:t>Fire Extinguisher</a:t>
            </a:r>
          </a:p>
          <a:p>
            <a:r>
              <a:rPr lang="en-US" sz="1400">
                <a:latin typeface="Arial Narrow" panose="020B0606020202030204" pitchFamily="34" charset="0"/>
              </a:rPr>
              <a:t>Located throughout facility</a:t>
            </a:r>
          </a:p>
          <a:p>
            <a:endParaRPr lang="en-US" sz="1400">
              <a:latin typeface="Arial Narrow" panose="020B0606020202030204" pitchFamily="34" charset="0"/>
            </a:endParaRPr>
          </a:p>
          <a:p>
            <a:endParaRPr lang="en-SG" sz="1400">
              <a:latin typeface="Arial Narrow" panose="020B0606020202030204" pitchFamily="34" charset="0"/>
            </a:endParaRPr>
          </a:p>
        </p:txBody>
      </p:sp>
      <p:pic>
        <p:nvPicPr>
          <p:cNvPr id="98" name="Picture 97" descr="A red alarm bell on a white background&#10;&#10;Description automatically generated">
            <a:extLst>
              <a:ext uri="{FF2B5EF4-FFF2-40B4-BE49-F238E27FC236}">
                <a16:creationId xmlns:a16="http://schemas.microsoft.com/office/drawing/2014/main" id="{F9CC2C82-C6A6-CD59-E859-46C8FC81F072}"/>
              </a:ext>
            </a:extLst>
          </p:cNvPr>
          <p:cNvPicPr>
            <a:picLocks noChangeAspect="1"/>
          </p:cNvPicPr>
          <p:nvPr/>
        </p:nvPicPr>
        <p:blipFill rotWithShape="1">
          <a:blip r:embed="rId10"/>
          <a:srcRect l="10148" t="6994" r="9608" b="7731"/>
          <a:stretch/>
        </p:blipFill>
        <p:spPr>
          <a:xfrm>
            <a:off x="4278582" y="3604947"/>
            <a:ext cx="802478" cy="1281524"/>
          </a:xfrm>
          <a:prstGeom prst="rect">
            <a:avLst/>
          </a:prstGeom>
        </p:spPr>
      </p:pic>
      <p:sp>
        <p:nvSpPr>
          <p:cNvPr id="100" name="TextBox 99">
            <a:extLst>
              <a:ext uri="{FF2B5EF4-FFF2-40B4-BE49-F238E27FC236}">
                <a16:creationId xmlns:a16="http://schemas.microsoft.com/office/drawing/2014/main" id="{29DAADBC-67C1-AAE7-28CE-19080F19CD2C}"/>
              </a:ext>
            </a:extLst>
          </p:cNvPr>
          <p:cNvSpPr txBox="1"/>
          <p:nvPr/>
        </p:nvSpPr>
        <p:spPr>
          <a:xfrm>
            <a:off x="5427078" y="3841838"/>
            <a:ext cx="1717225" cy="1200329"/>
          </a:xfrm>
          <a:prstGeom prst="rect">
            <a:avLst/>
          </a:prstGeom>
          <a:noFill/>
        </p:spPr>
        <p:txBody>
          <a:bodyPr wrap="square" rtlCol="0">
            <a:spAutoFit/>
          </a:bodyPr>
          <a:lstStyle/>
          <a:p>
            <a:r>
              <a:rPr lang="en-US" sz="1600" b="1">
                <a:latin typeface="Arial Narrow" panose="020B0606020202030204" pitchFamily="34" charset="0"/>
              </a:rPr>
              <a:t>Alarms</a:t>
            </a:r>
          </a:p>
          <a:p>
            <a:r>
              <a:rPr lang="en-US" sz="1400">
                <a:latin typeface="Arial Narrow" panose="020B0606020202030204" pitchFamily="34" charset="0"/>
              </a:rPr>
              <a:t>One stage alarm system </a:t>
            </a:r>
          </a:p>
          <a:p>
            <a:endParaRPr lang="en-US" sz="1400">
              <a:latin typeface="Arial Narrow" panose="020B0606020202030204" pitchFamily="34" charset="0"/>
            </a:endParaRPr>
          </a:p>
          <a:p>
            <a:endParaRPr lang="en-SG" sz="1400">
              <a:latin typeface="Arial Narrow" panose="020B0606020202030204" pitchFamily="34" charset="0"/>
            </a:endParaRPr>
          </a:p>
        </p:txBody>
      </p:sp>
      <p:pic>
        <p:nvPicPr>
          <p:cNvPr id="102" name="Picture 101" descr="A green circle with a white thumb up symbol&#10;&#10;Description automatically generated">
            <a:extLst>
              <a:ext uri="{FF2B5EF4-FFF2-40B4-BE49-F238E27FC236}">
                <a16:creationId xmlns:a16="http://schemas.microsoft.com/office/drawing/2014/main" id="{3099E33B-224B-876A-9648-C69E94F8913A}"/>
              </a:ext>
            </a:extLst>
          </p:cNvPr>
          <p:cNvPicPr>
            <a:picLocks noChangeAspect="1"/>
          </p:cNvPicPr>
          <p:nvPr/>
        </p:nvPicPr>
        <p:blipFill rotWithShape="1">
          <a:blip r:embed="rId11"/>
          <a:srcRect l="11193" t="31620" r="52331" b="31007"/>
          <a:stretch/>
        </p:blipFill>
        <p:spPr>
          <a:xfrm>
            <a:off x="4173097" y="5145095"/>
            <a:ext cx="1013447" cy="1038395"/>
          </a:xfrm>
          <a:prstGeom prst="rect">
            <a:avLst/>
          </a:prstGeom>
        </p:spPr>
      </p:pic>
      <p:sp>
        <p:nvSpPr>
          <p:cNvPr id="104" name="TextBox 103">
            <a:extLst>
              <a:ext uri="{FF2B5EF4-FFF2-40B4-BE49-F238E27FC236}">
                <a16:creationId xmlns:a16="http://schemas.microsoft.com/office/drawing/2014/main" id="{E3498D73-F0A8-E1DD-5D9A-5426B12A5644}"/>
              </a:ext>
            </a:extLst>
          </p:cNvPr>
          <p:cNvSpPr txBox="1"/>
          <p:nvPr/>
        </p:nvSpPr>
        <p:spPr>
          <a:xfrm>
            <a:off x="5420308" y="5303398"/>
            <a:ext cx="2603475" cy="1200329"/>
          </a:xfrm>
          <a:prstGeom prst="rect">
            <a:avLst/>
          </a:prstGeom>
          <a:noFill/>
        </p:spPr>
        <p:txBody>
          <a:bodyPr wrap="square" rtlCol="0">
            <a:spAutoFit/>
          </a:bodyPr>
          <a:lstStyle/>
          <a:p>
            <a:r>
              <a:rPr lang="en-US" sz="1600" b="1">
                <a:latin typeface="Arial Narrow" panose="020B0606020202030204" pitchFamily="34" charset="0"/>
              </a:rPr>
              <a:t>All Clear</a:t>
            </a:r>
          </a:p>
          <a:p>
            <a:r>
              <a:rPr lang="en-US" sz="1400">
                <a:latin typeface="Arial Narrow" panose="020B0606020202030204" pitchFamily="34" charset="0"/>
              </a:rPr>
              <a:t>An All – Clear communication will be given by Security Personnel</a:t>
            </a:r>
          </a:p>
          <a:p>
            <a:endParaRPr lang="en-US" sz="1400">
              <a:latin typeface="Arial Narrow" panose="020B0606020202030204" pitchFamily="34" charset="0"/>
            </a:endParaRPr>
          </a:p>
          <a:p>
            <a:endParaRPr lang="en-SG" sz="1400">
              <a:latin typeface="Arial Narrow" panose="020B0606020202030204" pitchFamily="34" charset="0"/>
            </a:endParaRPr>
          </a:p>
        </p:txBody>
      </p:sp>
      <p:pic>
        <p:nvPicPr>
          <p:cNvPr id="106" name="Picture 105" descr="A picture containing dark&#10;&#10;Description automatically generated">
            <a:extLst>
              <a:ext uri="{FF2B5EF4-FFF2-40B4-BE49-F238E27FC236}">
                <a16:creationId xmlns:a16="http://schemas.microsoft.com/office/drawing/2014/main" id="{BB3894B8-1047-1B00-5BE1-C9CC912D7D2D}"/>
              </a:ext>
            </a:extLst>
          </p:cNvPr>
          <p:cNvPicPr>
            <a:picLocks noChangeAspect="1"/>
          </p:cNvPicPr>
          <p:nvPr/>
        </p:nvPicPr>
        <p:blipFill rotWithShape="1">
          <a:blip r:embed="rId12">
            <a:extLst>
              <a:ext uri="{28A0092B-C50C-407E-A947-70E740481C1C}">
                <a14:useLocalDpi xmlns:a14="http://schemas.microsoft.com/office/drawing/2010/main" val="0"/>
              </a:ext>
            </a:extLst>
          </a:blip>
          <a:srcRect l="13537" t="6077" r="15481" b="13581"/>
          <a:stretch/>
        </p:blipFill>
        <p:spPr>
          <a:xfrm>
            <a:off x="6780531" y="3763923"/>
            <a:ext cx="715316" cy="1056049"/>
          </a:xfrm>
          <a:prstGeom prst="rect">
            <a:avLst/>
          </a:prstGeom>
        </p:spPr>
      </p:pic>
      <p:pic>
        <p:nvPicPr>
          <p:cNvPr id="108" name="Bell+Evacuation">
            <a:hlinkClick r:id="" action="ppaction://media"/>
            <a:extLst>
              <a:ext uri="{FF2B5EF4-FFF2-40B4-BE49-F238E27FC236}">
                <a16:creationId xmlns:a16="http://schemas.microsoft.com/office/drawing/2014/main" id="{738CD7BB-A8C5-43A4-62D9-3FEDB1A9C080}"/>
              </a:ext>
            </a:extLst>
          </p:cNvPr>
          <p:cNvPicPr>
            <a:picLocks noGrp="1" noRot="1" noChangeAspect="1" noMove="1" noResize="1" noEditPoints="1" noAdjustHandles="1" noChangeArrowheads="1" noChangeShapeType="1" noCrop="1"/>
          </p:cNvPicPr>
          <p:nvPr>
            <a:audioFile r:link="rId1"/>
            <p:extLst>
              <p:ext uri="{DAA4B4D4-6D71-4841-9C94-3DE7FCFB9230}">
                <p14:media xmlns:p14="http://schemas.microsoft.com/office/powerpoint/2010/main" r:embed="rId2">
                  <p14:trim end="27078.375"/>
                  <p14:fade out="3500"/>
                </p14:media>
              </p:ext>
            </p:extLst>
          </p:nvPr>
        </p:nvPicPr>
        <p:blipFill>
          <a:blip r:embed="rId13"/>
          <a:stretch>
            <a:fillRect/>
          </a:stretch>
        </p:blipFill>
        <p:spPr>
          <a:xfrm>
            <a:off x="5760941" y="4668792"/>
            <a:ext cx="487363" cy="487363"/>
          </a:xfrm>
          <a:prstGeom prst="rect">
            <a:avLst/>
          </a:prstGeom>
        </p:spPr>
      </p:pic>
      <p:pic>
        <p:nvPicPr>
          <p:cNvPr id="110" name="Picture 109" descr="A no camera sign&#10;&#10;Description automatically generated">
            <a:extLst>
              <a:ext uri="{FF2B5EF4-FFF2-40B4-BE49-F238E27FC236}">
                <a16:creationId xmlns:a16="http://schemas.microsoft.com/office/drawing/2014/main" id="{0C08AF9A-7D8E-ACEB-CAEA-B23D7271FCCF}"/>
              </a:ext>
            </a:extLst>
          </p:cNvPr>
          <p:cNvPicPr>
            <a:picLocks noChangeAspect="1"/>
          </p:cNvPicPr>
          <p:nvPr/>
        </p:nvPicPr>
        <p:blipFill rotWithShape="1">
          <a:blip r:embed="rId14"/>
          <a:srcRect l="1730" t="1530" r="1670" b="31333"/>
          <a:stretch/>
        </p:blipFill>
        <p:spPr>
          <a:xfrm>
            <a:off x="8064511" y="856073"/>
            <a:ext cx="1212112" cy="1098804"/>
          </a:xfrm>
          <a:prstGeom prst="rect">
            <a:avLst/>
          </a:prstGeom>
        </p:spPr>
      </p:pic>
      <p:sp>
        <p:nvSpPr>
          <p:cNvPr id="112" name="TextBox 111">
            <a:extLst>
              <a:ext uri="{FF2B5EF4-FFF2-40B4-BE49-F238E27FC236}">
                <a16:creationId xmlns:a16="http://schemas.microsoft.com/office/drawing/2014/main" id="{3B0E967D-BD5C-F7CB-C27E-8DCCE4D2B76D}"/>
              </a:ext>
            </a:extLst>
          </p:cNvPr>
          <p:cNvSpPr txBox="1"/>
          <p:nvPr/>
        </p:nvSpPr>
        <p:spPr>
          <a:xfrm>
            <a:off x="9276623" y="1000800"/>
            <a:ext cx="2998573" cy="1046440"/>
          </a:xfrm>
          <a:prstGeom prst="rect">
            <a:avLst/>
          </a:prstGeom>
          <a:noFill/>
        </p:spPr>
        <p:txBody>
          <a:bodyPr wrap="square" rtlCol="0">
            <a:spAutoFit/>
          </a:bodyPr>
          <a:lstStyle/>
          <a:p>
            <a:r>
              <a:rPr lang="en-US" sz="1600" b="1">
                <a:latin typeface="Arial Narrow" panose="020B0606020202030204" pitchFamily="34" charset="0"/>
              </a:rPr>
              <a:t>No Photography / Video</a:t>
            </a:r>
          </a:p>
          <a:p>
            <a:r>
              <a:rPr lang="en-US" sz="1600">
                <a:latin typeface="Arial Narrow" panose="020B0606020202030204" pitchFamily="34" charset="0"/>
              </a:rPr>
              <a:t>Do not take photos / videos within office area. </a:t>
            </a:r>
          </a:p>
          <a:p>
            <a:endParaRPr lang="en-SG" sz="1400">
              <a:latin typeface="Arial Narrow" panose="020B0606020202030204" pitchFamily="34" charset="0"/>
            </a:endParaRPr>
          </a:p>
        </p:txBody>
      </p:sp>
      <p:grpSp>
        <p:nvGrpSpPr>
          <p:cNvPr id="116" name="Graphic 18" descr="Users">
            <a:extLst>
              <a:ext uri="{FF2B5EF4-FFF2-40B4-BE49-F238E27FC236}">
                <a16:creationId xmlns:a16="http://schemas.microsoft.com/office/drawing/2014/main" id="{B1E02E6B-228D-32AA-D949-C67585CC41D3}"/>
              </a:ext>
            </a:extLst>
          </p:cNvPr>
          <p:cNvGrpSpPr/>
          <p:nvPr/>
        </p:nvGrpSpPr>
        <p:grpSpPr>
          <a:xfrm>
            <a:off x="8046665" y="2473821"/>
            <a:ext cx="536945" cy="558254"/>
            <a:chOff x="3387765" y="4929358"/>
            <a:chExt cx="352425" cy="375285"/>
          </a:xfrm>
        </p:grpSpPr>
        <p:sp>
          <p:nvSpPr>
            <p:cNvPr id="114" name="Freeform: Shape 113">
              <a:extLst>
                <a:ext uri="{FF2B5EF4-FFF2-40B4-BE49-F238E27FC236}">
                  <a16:creationId xmlns:a16="http://schemas.microsoft.com/office/drawing/2014/main" id="{93DAF61F-8446-9BEE-A2C6-7A159D8E0769}"/>
                </a:ext>
              </a:extLst>
            </p:cNvPr>
            <p:cNvSpPr/>
            <p:nvPr/>
          </p:nvSpPr>
          <p:spPr>
            <a:xfrm>
              <a:off x="3387765" y="5123668"/>
              <a:ext cx="352425" cy="180975"/>
            </a:xfrm>
            <a:custGeom>
              <a:avLst/>
              <a:gdLst>
                <a:gd name="connsiteX0" fmla="*/ 350044 w 352425"/>
                <a:gd name="connsiteY0" fmla="*/ 178594 h 180975"/>
                <a:gd name="connsiteX1" fmla="*/ 350044 w 352425"/>
                <a:gd name="connsiteY1" fmla="*/ 92869 h 180975"/>
                <a:gd name="connsiteX2" fmla="*/ 332899 w 352425"/>
                <a:gd name="connsiteY2" fmla="*/ 58579 h 180975"/>
                <a:gd name="connsiteX3" fmla="*/ 249079 w 352425"/>
                <a:gd name="connsiteY3" fmla="*/ 18574 h 180975"/>
                <a:gd name="connsiteX4" fmla="*/ 178594 w 352425"/>
                <a:gd name="connsiteY4" fmla="*/ 7144 h 180975"/>
                <a:gd name="connsiteX5" fmla="*/ 108109 w 352425"/>
                <a:gd name="connsiteY5" fmla="*/ 18574 h 180975"/>
                <a:gd name="connsiteX6" fmla="*/ 24289 w 352425"/>
                <a:gd name="connsiteY6" fmla="*/ 58579 h 180975"/>
                <a:gd name="connsiteX7" fmla="*/ 7144 w 352425"/>
                <a:gd name="connsiteY7" fmla="*/ 92869 h 180975"/>
                <a:gd name="connsiteX8" fmla="*/ 7144 w 352425"/>
                <a:gd name="connsiteY8" fmla="*/ 178594 h 180975"/>
                <a:gd name="connsiteX9" fmla="*/ 350044 w 352425"/>
                <a:gd name="connsiteY9" fmla="*/ 17859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2425" h="180975">
                  <a:moveTo>
                    <a:pt x="350044" y="178594"/>
                  </a:moveTo>
                  <a:lnTo>
                    <a:pt x="350044" y="92869"/>
                  </a:lnTo>
                  <a:cubicBezTo>
                    <a:pt x="350044" y="79534"/>
                    <a:pt x="344329" y="66199"/>
                    <a:pt x="332899" y="58579"/>
                  </a:cubicBezTo>
                  <a:cubicBezTo>
                    <a:pt x="310039" y="39529"/>
                    <a:pt x="279559" y="26194"/>
                    <a:pt x="249079" y="18574"/>
                  </a:cubicBezTo>
                  <a:cubicBezTo>
                    <a:pt x="228124" y="12859"/>
                    <a:pt x="203359" y="7144"/>
                    <a:pt x="178594" y="7144"/>
                  </a:cubicBezTo>
                  <a:cubicBezTo>
                    <a:pt x="155734" y="7144"/>
                    <a:pt x="130969" y="10954"/>
                    <a:pt x="108109" y="18574"/>
                  </a:cubicBezTo>
                  <a:cubicBezTo>
                    <a:pt x="77629" y="26194"/>
                    <a:pt x="49054" y="41434"/>
                    <a:pt x="24289" y="58579"/>
                  </a:cubicBezTo>
                  <a:cubicBezTo>
                    <a:pt x="12859" y="68104"/>
                    <a:pt x="7144" y="79534"/>
                    <a:pt x="7144" y="92869"/>
                  </a:cubicBezTo>
                  <a:lnTo>
                    <a:pt x="7144" y="178594"/>
                  </a:lnTo>
                  <a:lnTo>
                    <a:pt x="350044" y="178594"/>
                  </a:lnTo>
                  <a:close/>
                </a:path>
              </a:pathLst>
            </a:custGeom>
            <a:solidFill>
              <a:srgbClr val="000000"/>
            </a:solid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00B792D9-4ED4-64F9-7125-64541C5C7409}"/>
                </a:ext>
              </a:extLst>
            </p:cNvPr>
            <p:cNvSpPr/>
            <p:nvPr/>
          </p:nvSpPr>
          <p:spPr>
            <a:xfrm>
              <a:off x="3473490" y="4929358"/>
              <a:ext cx="180975" cy="180975"/>
            </a:xfrm>
            <a:custGeom>
              <a:avLst/>
              <a:gdLst>
                <a:gd name="connsiteX0" fmla="*/ 178594 w 180975"/>
                <a:gd name="connsiteY0" fmla="*/ 92869 h 180975"/>
                <a:gd name="connsiteX1" fmla="*/ 92869 w 180975"/>
                <a:gd name="connsiteY1" fmla="*/ 178594 h 180975"/>
                <a:gd name="connsiteX2" fmla="*/ 7144 w 180975"/>
                <a:gd name="connsiteY2" fmla="*/ 92869 h 180975"/>
                <a:gd name="connsiteX3" fmla="*/ 92869 w 180975"/>
                <a:gd name="connsiteY3" fmla="*/ 7144 h 180975"/>
                <a:gd name="connsiteX4" fmla="*/ 178594 w 180975"/>
                <a:gd name="connsiteY4" fmla="*/ 92869 h 180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5" h="180975">
                  <a:moveTo>
                    <a:pt x="178594" y="92869"/>
                  </a:moveTo>
                  <a:cubicBezTo>
                    <a:pt x="178594" y="140213"/>
                    <a:pt x="140213" y="178594"/>
                    <a:pt x="92869" y="178594"/>
                  </a:cubicBezTo>
                  <a:cubicBezTo>
                    <a:pt x="45524" y="178594"/>
                    <a:pt x="7144" y="140213"/>
                    <a:pt x="7144" y="92869"/>
                  </a:cubicBezTo>
                  <a:cubicBezTo>
                    <a:pt x="7144" y="45524"/>
                    <a:pt x="45524" y="7144"/>
                    <a:pt x="92869" y="7144"/>
                  </a:cubicBezTo>
                  <a:cubicBezTo>
                    <a:pt x="140213" y="7144"/>
                    <a:pt x="178594" y="45524"/>
                    <a:pt x="178594" y="92869"/>
                  </a:cubicBezTo>
                  <a:close/>
                </a:path>
              </a:pathLst>
            </a:custGeom>
            <a:solidFill>
              <a:srgbClr val="000000"/>
            </a:solidFill>
            <a:ln w="9525" cap="flat">
              <a:noFill/>
              <a:prstDash val="solid"/>
              <a:miter/>
            </a:ln>
          </p:spPr>
          <p:txBody>
            <a:bodyPr rtlCol="0" anchor="ctr"/>
            <a:lstStyle/>
            <a:p>
              <a:endParaRPr lang="en-US"/>
            </a:p>
          </p:txBody>
        </p:sp>
      </p:grpSp>
      <p:grpSp>
        <p:nvGrpSpPr>
          <p:cNvPr id="120" name="Graphic 18" descr="Users">
            <a:extLst>
              <a:ext uri="{FF2B5EF4-FFF2-40B4-BE49-F238E27FC236}">
                <a16:creationId xmlns:a16="http://schemas.microsoft.com/office/drawing/2014/main" id="{4172AC04-61CA-3893-A162-DD484CECDF28}"/>
              </a:ext>
            </a:extLst>
          </p:cNvPr>
          <p:cNvGrpSpPr/>
          <p:nvPr/>
        </p:nvGrpSpPr>
        <p:grpSpPr>
          <a:xfrm>
            <a:off x="8630609" y="2463902"/>
            <a:ext cx="536945" cy="558254"/>
            <a:chOff x="3387765" y="4929358"/>
            <a:chExt cx="352425" cy="375285"/>
          </a:xfrm>
        </p:grpSpPr>
        <p:sp>
          <p:nvSpPr>
            <p:cNvPr id="118" name="Freeform: Shape 117">
              <a:extLst>
                <a:ext uri="{FF2B5EF4-FFF2-40B4-BE49-F238E27FC236}">
                  <a16:creationId xmlns:a16="http://schemas.microsoft.com/office/drawing/2014/main" id="{B36FAE15-1310-CFC7-6144-3C1BF5F49EB7}"/>
                </a:ext>
              </a:extLst>
            </p:cNvPr>
            <p:cNvSpPr/>
            <p:nvPr/>
          </p:nvSpPr>
          <p:spPr>
            <a:xfrm>
              <a:off x="3387765" y="5123668"/>
              <a:ext cx="352425" cy="180975"/>
            </a:xfrm>
            <a:custGeom>
              <a:avLst/>
              <a:gdLst>
                <a:gd name="connsiteX0" fmla="*/ 350044 w 352425"/>
                <a:gd name="connsiteY0" fmla="*/ 178594 h 180975"/>
                <a:gd name="connsiteX1" fmla="*/ 350044 w 352425"/>
                <a:gd name="connsiteY1" fmla="*/ 92869 h 180975"/>
                <a:gd name="connsiteX2" fmla="*/ 332899 w 352425"/>
                <a:gd name="connsiteY2" fmla="*/ 58579 h 180975"/>
                <a:gd name="connsiteX3" fmla="*/ 249079 w 352425"/>
                <a:gd name="connsiteY3" fmla="*/ 18574 h 180975"/>
                <a:gd name="connsiteX4" fmla="*/ 178594 w 352425"/>
                <a:gd name="connsiteY4" fmla="*/ 7144 h 180975"/>
                <a:gd name="connsiteX5" fmla="*/ 108109 w 352425"/>
                <a:gd name="connsiteY5" fmla="*/ 18574 h 180975"/>
                <a:gd name="connsiteX6" fmla="*/ 24289 w 352425"/>
                <a:gd name="connsiteY6" fmla="*/ 58579 h 180975"/>
                <a:gd name="connsiteX7" fmla="*/ 7144 w 352425"/>
                <a:gd name="connsiteY7" fmla="*/ 92869 h 180975"/>
                <a:gd name="connsiteX8" fmla="*/ 7144 w 352425"/>
                <a:gd name="connsiteY8" fmla="*/ 178594 h 180975"/>
                <a:gd name="connsiteX9" fmla="*/ 350044 w 352425"/>
                <a:gd name="connsiteY9" fmla="*/ 17859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2425" h="180975">
                  <a:moveTo>
                    <a:pt x="350044" y="178594"/>
                  </a:moveTo>
                  <a:lnTo>
                    <a:pt x="350044" y="92869"/>
                  </a:lnTo>
                  <a:cubicBezTo>
                    <a:pt x="350044" y="79534"/>
                    <a:pt x="344329" y="66199"/>
                    <a:pt x="332899" y="58579"/>
                  </a:cubicBezTo>
                  <a:cubicBezTo>
                    <a:pt x="310039" y="39529"/>
                    <a:pt x="279559" y="26194"/>
                    <a:pt x="249079" y="18574"/>
                  </a:cubicBezTo>
                  <a:cubicBezTo>
                    <a:pt x="228124" y="12859"/>
                    <a:pt x="203359" y="7144"/>
                    <a:pt x="178594" y="7144"/>
                  </a:cubicBezTo>
                  <a:cubicBezTo>
                    <a:pt x="155734" y="7144"/>
                    <a:pt x="130969" y="10954"/>
                    <a:pt x="108109" y="18574"/>
                  </a:cubicBezTo>
                  <a:cubicBezTo>
                    <a:pt x="77629" y="26194"/>
                    <a:pt x="49054" y="41434"/>
                    <a:pt x="24289" y="58579"/>
                  </a:cubicBezTo>
                  <a:cubicBezTo>
                    <a:pt x="12859" y="68104"/>
                    <a:pt x="7144" y="79534"/>
                    <a:pt x="7144" y="92869"/>
                  </a:cubicBezTo>
                  <a:lnTo>
                    <a:pt x="7144" y="178594"/>
                  </a:lnTo>
                  <a:lnTo>
                    <a:pt x="350044" y="178594"/>
                  </a:lnTo>
                  <a:close/>
                </a:path>
              </a:pathLst>
            </a:custGeom>
            <a:solidFill>
              <a:srgbClr val="000000"/>
            </a:solid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315241EA-13F1-F9B7-1571-3EDF7D0E42E7}"/>
                </a:ext>
              </a:extLst>
            </p:cNvPr>
            <p:cNvSpPr/>
            <p:nvPr/>
          </p:nvSpPr>
          <p:spPr>
            <a:xfrm>
              <a:off x="3473490" y="4929358"/>
              <a:ext cx="180975" cy="180975"/>
            </a:xfrm>
            <a:custGeom>
              <a:avLst/>
              <a:gdLst>
                <a:gd name="connsiteX0" fmla="*/ 178594 w 180975"/>
                <a:gd name="connsiteY0" fmla="*/ 92869 h 180975"/>
                <a:gd name="connsiteX1" fmla="*/ 92869 w 180975"/>
                <a:gd name="connsiteY1" fmla="*/ 178594 h 180975"/>
                <a:gd name="connsiteX2" fmla="*/ 7144 w 180975"/>
                <a:gd name="connsiteY2" fmla="*/ 92869 h 180975"/>
                <a:gd name="connsiteX3" fmla="*/ 92869 w 180975"/>
                <a:gd name="connsiteY3" fmla="*/ 7144 h 180975"/>
                <a:gd name="connsiteX4" fmla="*/ 178594 w 180975"/>
                <a:gd name="connsiteY4" fmla="*/ 92869 h 180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5" h="180975">
                  <a:moveTo>
                    <a:pt x="178594" y="92869"/>
                  </a:moveTo>
                  <a:cubicBezTo>
                    <a:pt x="178594" y="140213"/>
                    <a:pt x="140213" y="178594"/>
                    <a:pt x="92869" y="178594"/>
                  </a:cubicBezTo>
                  <a:cubicBezTo>
                    <a:pt x="45524" y="178594"/>
                    <a:pt x="7144" y="140213"/>
                    <a:pt x="7144" y="92869"/>
                  </a:cubicBezTo>
                  <a:cubicBezTo>
                    <a:pt x="7144" y="45524"/>
                    <a:pt x="45524" y="7144"/>
                    <a:pt x="92869" y="7144"/>
                  </a:cubicBezTo>
                  <a:cubicBezTo>
                    <a:pt x="140213" y="7144"/>
                    <a:pt x="178594" y="45524"/>
                    <a:pt x="178594" y="92869"/>
                  </a:cubicBezTo>
                  <a:close/>
                </a:path>
              </a:pathLst>
            </a:custGeom>
            <a:solidFill>
              <a:srgbClr val="000000"/>
            </a:solidFill>
            <a:ln w="9525" cap="flat">
              <a:noFill/>
              <a:prstDash val="solid"/>
              <a:miter/>
            </a:ln>
          </p:spPr>
          <p:txBody>
            <a:bodyPr rtlCol="0" anchor="ctr"/>
            <a:lstStyle/>
            <a:p>
              <a:endParaRPr lang="en-US"/>
            </a:p>
          </p:txBody>
        </p:sp>
      </p:grpSp>
      <p:pic>
        <p:nvPicPr>
          <p:cNvPr id="122" name="Graphic 121" descr="Employee Badge">
            <a:extLst>
              <a:ext uri="{FF2B5EF4-FFF2-40B4-BE49-F238E27FC236}">
                <a16:creationId xmlns:a16="http://schemas.microsoft.com/office/drawing/2014/main" id="{1873E56E-8DEA-A25B-C1AC-2190E2AF3A2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177273" y="3613323"/>
            <a:ext cx="914400" cy="914400"/>
          </a:xfrm>
          <a:prstGeom prst="rect">
            <a:avLst/>
          </a:prstGeom>
        </p:spPr>
      </p:pic>
      <p:sp>
        <p:nvSpPr>
          <p:cNvPr id="124" name="TextBox 123">
            <a:extLst>
              <a:ext uri="{FF2B5EF4-FFF2-40B4-BE49-F238E27FC236}">
                <a16:creationId xmlns:a16="http://schemas.microsoft.com/office/drawing/2014/main" id="{11AC6FA1-2781-CF90-2406-0BDCACCB7434}"/>
              </a:ext>
            </a:extLst>
          </p:cNvPr>
          <p:cNvSpPr txBox="1"/>
          <p:nvPr/>
        </p:nvSpPr>
        <p:spPr>
          <a:xfrm>
            <a:off x="9276624" y="3758250"/>
            <a:ext cx="2655078" cy="1046440"/>
          </a:xfrm>
          <a:prstGeom prst="rect">
            <a:avLst/>
          </a:prstGeom>
          <a:noFill/>
        </p:spPr>
        <p:txBody>
          <a:bodyPr wrap="square" rtlCol="0">
            <a:spAutoFit/>
          </a:bodyPr>
          <a:lstStyle/>
          <a:p>
            <a:r>
              <a:rPr lang="en-US" sz="1600" b="1">
                <a:latin typeface="Arial Narrow" panose="020B0606020202030204" pitchFamily="34" charset="0"/>
              </a:rPr>
              <a:t>Visitor Badge</a:t>
            </a:r>
          </a:p>
          <a:p>
            <a:r>
              <a:rPr lang="en-US" sz="1600">
                <a:latin typeface="Arial Narrow" panose="020B0606020202030204" pitchFamily="34" charset="0"/>
              </a:rPr>
              <a:t>Visitor’s Badge must be visibly worn </a:t>
            </a:r>
            <a:r>
              <a:rPr lang="en-US" sz="1600" b="1">
                <a:latin typeface="Arial Narrow" panose="020B0606020202030204" pitchFamily="34" charset="0"/>
              </a:rPr>
              <a:t>at all times</a:t>
            </a:r>
          </a:p>
          <a:p>
            <a:endParaRPr lang="en-SG" sz="1400">
              <a:latin typeface="Arial Narrow" panose="020B0606020202030204" pitchFamily="34" charset="0"/>
            </a:endParaRPr>
          </a:p>
        </p:txBody>
      </p:sp>
      <p:pic>
        <p:nvPicPr>
          <p:cNvPr id="126" name="Picture 125" descr="A logo with red letters&#10;&#10;Description automatically generated">
            <a:extLst>
              <a:ext uri="{FF2B5EF4-FFF2-40B4-BE49-F238E27FC236}">
                <a16:creationId xmlns:a16="http://schemas.microsoft.com/office/drawing/2014/main" id="{20C0558C-A1BF-93A1-1DC4-1DE5B0FD5494}"/>
              </a:ext>
            </a:extLst>
          </p:cNvPr>
          <p:cNvPicPr>
            <a:picLocks noChangeAspect="1"/>
          </p:cNvPicPr>
          <p:nvPr/>
        </p:nvPicPr>
        <p:blipFill>
          <a:blip r:embed="rId17"/>
          <a:stretch>
            <a:fillRect/>
          </a:stretch>
        </p:blipFill>
        <p:spPr>
          <a:xfrm>
            <a:off x="8177273" y="5365504"/>
            <a:ext cx="1196315" cy="795297"/>
          </a:xfrm>
          <a:prstGeom prst="rect">
            <a:avLst/>
          </a:prstGeom>
        </p:spPr>
      </p:pic>
      <p:pic>
        <p:nvPicPr>
          <p:cNvPr id="128" name="Lockdown">
            <a:hlinkClick r:id="" action="ppaction://media"/>
            <a:extLst>
              <a:ext uri="{FF2B5EF4-FFF2-40B4-BE49-F238E27FC236}">
                <a16:creationId xmlns:a16="http://schemas.microsoft.com/office/drawing/2014/main" id="{B76896BA-66D4-9DFD-ECA4-D83B3C961FFA}"/>
              </a:ext>
            </a:extLst>
          </p:cNvPr>
          <p:cNvPicPr>
            <a:picLocks noGrp="1" noRot="1" noChangeAspect="1" noMove="1" noResize="1" noEditPoints="1" noAdjustHandles="1" noChangeArrowheads="1" noChangeShapeType="1" noCrop="1"/>
          </p:cNvPicPr>
          <p:nvPr>
            <a:audioFile r:link="rId1"/>
            <p:extLst>
              <p:ext uri="{DAA4B4D4-6D71-4841-9C94-3DE7FCFB9230}">
                <p14:media xmlns:p14="http://schemas.microsoft.com/office/powerpoint/2010/main" r:embed="rId3">
                  <p14:trim end="2250"/>
                </p14:media>
              </p:ext>
            </p:extLst>
          </p:nvPr>
        </p:nvPicPr>
        <p:blipFill>
          <a:blip r:embed="rId13"/>
          <a:stretch>
            <a:fillRect/>
          </a:stretch>
        </p:blipFill>
        <p:spPr>
          <a:xfrm>
            <a:off x="11337065" y="5664293"/>
            <a:ext cx="594637" cy="594637"/>
          </a:xfrm>
          <a:prstGeom prst="rect">
            <a:avLst/>
          </a:prstGeom>
        </p:spPr>
      </p:pic>
      <p:sp>
        <p:nvSpPr>
          <p:cNvPr id="130" name="TextBox 129">
            <a:extLst>
              <a:ext uri="{FF2B5EF4-FFF2-40B4-BE49-F238E27FC236}">
                <a16:creationId xmlns:a16="http://schemas.microsoft.com/office/drawing/2014/main" id="{4268C4EE-AFC5-D15E-B338-65460723E1FB}"/>
              </a:ext>
            </a:extLst>
          </p:cNvPr>
          <p:cNvSpPr txBox="1"/>
          <p:nvPr/>
        </p:nvSpPr>
        <p:spPr>
          <a:xfrm>
            <a:off x="9276624" y="2345218"/>
            <a:ext cx="2655078" cy="1046440"/>
          </a:xfrm>
          <a:prstGeom prst="rect">
            <a:avLst/>
          </a:prstGeom>
          <a:noFill/>
        </p:spPr>
        <p:txBody>
          <a:bodyPr wrap="square" rtlCol="0">
            <a:spAutoFit/>
          </a:bodyPr>
          <a:lstStyle/>
          <a:p>
            <a:r>
              <a:rPr lang="en-US" sz="1600" b="1">
                <a:latin typeface="Arial Narrow" panose="020B0606020202030204" pitchFamily="34" charset="0"/>
              </a:rPr>
              <a:t>No Loitering</a:t>
            </a:r>
          </a:p>
          <a:p>
            <a:r>
              <a:rPr lang="en-SG" sz="1600">
                <a:latin typeface="Arial Narrow" panose="020B0606020202030204" pitchFamily="34" charset="0"/>
              </a:rPr>
              <a:t>Visitors must be accompanied by authorized personnel </a:t>
            </a:r>
            <a:r>
              <a:rPr lang="en-SG" sz="1600" b="1">
                <a:latin typeface="Arial Narrow" panose="020B0606020202030204" pitchFamily="34" charset="0"/>
              </a:rPr>
              <a:t>at all times</a:t>
            </a:r>
          </a:p>
          <a:p>
            <a:endParaRPr lang="en-SG" sz="1400">
              <a:latin typeface="Arial Narrow" panose="020B0606020202030204" pitchFamily="34" charset="0"/>
            </a:endParaRPr>
          </a:p>
        </p:txBody>
      </p:sp>
      <p:sp>
        <p:nvSpPr>
          <p:cNvPr id="132" name="TextBox 131">
            <a:extLst>
              <a:ext uri="{FF2B5EF4-FFF2-40B4-BE49-F238E27FC236}">
                <a16:creationId xmlns:a16="http://schemas.microsoft.com/office/drawing/2014/main" id="{EBC93D24-FF09-85D4-4262-B508F8A8DB7D}"/>
              </a:ext>
            </a:extLst>
          </p:cNvPr>
          <p:cNvSpPr txBox="1"/>
          <p:nvPr/>
        </p:nvSpPr>
        <p:spPr>
          <a:xfrm>
            <a:off x="9325007" y="5119480"/>
            <a:ext cx="2866993" cy="1508105"/>
          </a:xfrm>
          <a:prstGeom prst="rect">
            <a:avLst/>
          </a:prstGeom>
          <a:noFill/>
        </p:spPr>
        <p:txBody>
          <a:bodyPr wrap="square" rtlCol="0">
            <a:spAutoFit/>
          </a:bodyPr>
          <a:lstStyle/>
          <a:p>
            <a:r>
              <a:rPr lang="en-US" sz="1600" b="1">
                <a:latin typeface="Arial Narrow" panose="020B0606020202030204" pitchFamily="34" charset="0"/>
              </a:rPr>
              <a:t>Facility Lockdown</a:t>
            </a:r>
          </a:p>
          <a:p>
            <a:r>
              <a:rPr lang="en-US" sz="1600">
                <a:latin typeface="Arial Narrow" panose="020B0606020202030204" pitchFamily="34" charset="0"/>
              </a:rPr>
              <a:t>Proceed to nearest area of refuge and wait for an all-clear announcement</a:t>
            </a:r>
          </a:p>
          <a:p>
            <a:endParaRPr lang="en-US" sz="1400">
              <a:latin typeface="Arial Narrow" panose="020B0606020202030204" pitchFamily="34" charset="0"/>
            </a:endParaRPr>
          </a:p>
          <a:p>
            <a:endParaRPr lang="en-SG" sz="1400">
              <a:latin typeface="Arial Narrow" panose="020B0606020202030204" pitchFamily="34" charset="0"/>
            </a:endParaRPr>
          </a:p>
        </p:txBody>
      </p:sp>
      <p:pic>
        <p:nvPicPr>
          <p:cNvPr id="133" name="Picture 132" descr="A red sign with a person running&#10;&#10;Description automatically generated">
            <a:extLst>
              <a:ext uri="{FF2B5EF4-FFF2-40B4-BE49-F238E27FC236}">
                <a16:creationId xmlns:a16="http://schemas.microsoft.com/office/drawing/2014/main" id="{F9A99CF3-6498-AC77-EA29-C54A628A04D5}"/>
              </a:ext>
            </a:extLst>
          </p:cNvPr>
          <p:cNvPicPr>
            <a:picLocks noChangeAspect="1"/>
          </p:cNvPicPr>
          <p:nvPr/>
        </p:nvPicPr>
        <p:blipFill>
          <a:blip r:embed="rId18"/>
          <a:stretch>
            <a:fillRect/>
          </a:stretch>
        </p:blipFill>
        <p:spPr>
          <a:xfrm>
            <a:off x="4178762" y="831689"/>
            <a:ext cx="1114425" cy="1104900"/>
          </a:xfrm>
          <a:prstGeom prst="rect">
            <a:avLst/>
          </a:prstGeom>
        </p:spPr>
      </p:pic>
      <p:sp>
        <p:nvSpPr>
          <p:cNvPr id="135" name="TextBox 134">
            <a:extLst>
              <a:ext uri="{FF2B5EF4-FFF2-40B4-BE49-F238E27FC236}">
                <a16:creationId xmlns:a16="http://schemas.microsoft.com/office/drawing/2014/main" id="{4BCDA089-0E63-A6A1-314B-928FB1B1A734}"/>
              </a:ext>
            </a:extLst>
          </p:cNvPr>
          <p:cNvSpPr txBox="1"/>
          <p:nvPr/>
        </p:nvSpPr>
        <p:spPr>
          <a:xfrm>
            <a:off x="5427078" y="780564"/>
            <a:ext cx="2528056" cy="984885"/>
          </a:xfrm>
          <a:prstGeom prst="rect">
            <a:avLst/>
          </a:prstGeom>
          <a:noFill/>
        </p:spPr>
        <p:txBody>
          <a:bodyPr wrap="square" rtlCol="0">
            <a:spAutoFit/>
          </a:bodyPr>
          <a:lstStyle/>
          <a:p>
            <a:r>
              <a:rPr lang="en-US" sz="1600" b="1">
                <a:latin typeface="Arial Narrow" panose="020B0606020202030204" pitchFamily="34" charset="0"/>
              </a:rPr>
              <a:t>Emergency Point</a:t>
            </a:r>
          </a:p>
          <a:p>
            <a:r>
              <a:rPr lang="en-US" sz="1400">
                <a:latin typeface="Arial Narrow" panose="020B0606020202030204" pitchFamily="34" charset="0"/>
              </a:rPr>
              <a:t>Evacuation Route</a:t>
            </a:r>
          </a:p>
          <a:p>
            <a:r>
              <a:rPr lang="en-US" sz="1400">
                <a:latin typeface="Arial Narrow" panose="020B0606020202030204" pitchFamily="34" charset="0"/>
              </a:rPr>
              <a:t>Assembly point near Guard House</a:t>
            </a:r>
          </a:p>
          <a:p>
            <a:endParaRPr lang="en-SG" sz="1400">
              <a:latin typeface="Arial Narrow" panose="020B0606020202030204" pitchFamily="34" charset="0"/>
            </a:endParaRPr>
          </a:p>
        </p:txBody>
      </p:sp>
    </p:spTree>
    <p:extLst>
      <p:ext uri="{BB962C8B-B14F-4D97-AF65-F5344CB8AC3E}">
        <p14:creationId xmlns:p14="http://schemas.microsoft.com/office/powerpoint/2010/main" val="1690495454"/>
      </p:ext>
    </p:extLst>
  </p:cSld>
  <p:clrMapOvr>
    <a:masterClrMapping/>
  </p:clrMapOvr>
  <p:timing>
    <p:tnLst>
      <p:par>
        <p:cTn id="1" dur="indefinite" restart="never" nodeType="tmRoot">
          <p:childTnLst>
            <p:audio>
              <p:cMediaNode vol="48485">
                <p:cTn id="2" fill="hold" display="0">
                  <p:stCondLst>
                    <p:cond delay="indefinite"/>
                  </p:stCondLst>
                  <p:endCondLst>
                    <p:cond evt="onStopAudio" delay="0">
                      <p:tgtEl>
                        <p:sldTgt/>
                      </p:tgtEl>
                    </p:cond>
                  </p:endCondLst>
                </p:cTn>
                <p:tgtEl>
                  <p:spTgt spid="108"/>
                </p:tgtEl>
              </p:cMediaNode>
            </p:audio>
            <p:audio>
              <p:cMediaNode vol="46970">
                <p:cTn id="3" fill="hold" display="0">
                  <p:stCondLst>
                    <p:cond delay="indefinite"/>
                  </p:stCondLst>
                  <p:endCondLst>
                    <p:cond evt="onStopAudio" delay="0">
                      <p:tgtEl>
                        <p:sldTgt/>
                      </p:tgtEl>
                    </p:cond>
                  </p:endCondLst>
                </p:cTn>
                <p:tgtEl>
                  <p:spTgt spid="128"/>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015F8C6A-0384-4865-B0C3-64077C4E31F3}"/>
              </a:ext>
            </a:extLst>
          </p:cNvPr>
          <p:cNvSpPr txBox="1">
            <a:spLocks noChangeArrowheads="1"/>
          </p:cNvSpPr>
          <p:nvPr/>
        </p:nvSpPr>
        <p:spPr bwMode="auto">
          <a:xfrm>
            <a:off x="3275142" y="641289"/>
            <a:ext cx="69834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SzPct val="70000"/>
              <a:buFont typeface="Wingdings" panose="05000000000000000000" pitchFamily="2" charset="2"/>
              <a:buChar char="n"/>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SzPct val="70000"/>
              <a:buFont typeface="Wingdings" panose="05000000000000000000" pitchFamily="2" charset="2"/>
              <a:buChar char="n"/>
              <a:defRPr sz="2000">
                <a:solidFill>
                  <a:schemeClr val="tx1"/>
                </a:solidFill>
                <a:latin typeface="Arial" panose="020B0604020202020204" pitchFamily="34" charset="0"/>
              </a:defRPr>
            </a:lvl9pPr>
          </a:lstStyle>
          <a:p>
            <a:pPr eaLnBrk="0" fontAlgn="base" hangingPunct="0">
              <a:spcBef>
                <a:spcPct val="0"/>
              </a:spcBef>
              <a:spcAft>
                <a:spcPct val="0"/>
              </a:spcAft>
              <a:buSzTx/>
              <a:buNone/>
            </a:pPr>
            <a:r>
              <a:rPr lang="en-US" altLang="en-US" sz="3600" b="1" i="1">
                <a:solidFill>
                  <a:srgbClr val="000000"/>
                </a:solidFill>
                <a:latin typeface="Times New Roman" panose="02020603050405020304" pitchFamily="18" charset="0"/>
              </a:rPr>
              <a:t>Fire Evacuation at Work</a:t>
            </a:r>
            <a:endParaRPr lang="en-SG" altLang="en-US" sz="3600" b="1" i="1">
              <a:solidFill>
                <a:srgbClr val="000000"/>
              </a:solidFill>
              <a:latin typeface="Times New Roman" panose="02020603050405020304" pitchFamily="18" charset="0"/>
            </a:endParaRPr>
          </a:p>
        </p:txBody>
      </p:sp>
      <p:sp>
        <p:nvSpPr>
          <p:cNvPr id="7" name="TextBox 6">
            <a:extLst>
              <a:ext uri="{FF2B5EF4-FFF2-40B4-BE49-F238E27FC236}">
                <a16:creationId xmlns:a16="http://schemas.microsoft.com/office/drawing/2014/main" id="{15BC7221-2755-40C7-8115-701C2AB7FE72}"/>
              </a:ext>
            </a:extLst>
          </p:cNvPr>
          <p:cNvSpPr txBox="1"/>
          <p:nvPr/>
        </p:nvSpPr>
        <p:spPr>
          <a:xfrm>
            <a:off x="563774" y="1198782"/>
            <a:ext cx="9693578" cy="4524315"/>
          </a:xfrm>
          <a:prstGeom prst="rect">
            <a:avLst/>
          </a:prstGeom>
          <a:noFill/>
        </p:spPr>
        <p:txBody>
          <a:bodyPr wrap="square" rtlCol="0">
            <a:spAutoFit/>
          </a:bodyPr>
          <a:lstStyle/>
          <a:p>
            <a:pPr defTabSz="457200"/>
            <a:r>
              <a:rPr lang="en-SG" altLang="en-US">
                <a:solidFill>
                  <a:srgbClr val="000000"/>
                </a:solidFill>
                <a:latin typeface="Times New Roman" panose="02020603050405020304" pitchFamily="18" charset="0"/>
              </a:rPr>
              <a:t>If you are in the office when a fire alarm sounds, follow these evacuation procedures </a:t>
            </a:r>
            <a:r>
              <a:rPr lang="en-SG" altLang="en-US">
                <a:solidFill>
                  <a:srgbClr val="000000"/>
                </a:solidFill>
                <a:effectLst>
                  <a:outerShdw blurRad="38100" dist="38100" dir="2700000" algn="tl">
                    <a:srgbClr val="000000">
                      <a:alpha val="43137"/>
                    </a:srgbClr>
                  </a:outerShdw>
                </a:effectLst>
                <a:latin typeface="Times New Roman" panose="02020603050405020304" pitchFamily="18" charset="0"/>
              </a:rPr>
              <a:t>:</a:t>
            </a:r>
            <a:endParaRPr lang="en-SG">
              <a:solidFill>
                <a:srgbClr val="000000"/>
              </a:solidFill>
              <a:latin typeface="Arial"/>
            </a:endParaRPr>
          </a:p>
          <a:p>
            <a:pPr marL="342900" indent="-342900" defTabSz="457200">
              <a:buFont typeface="+mj-lt"/>
              <a:buAutoNum type="arabicParenR"/>
            </a:pPr>
            <a:endParaRPr lang="en-SG" altLang="en-US">
              <a:solidFill>
                <a:srgbClr val="000000"/>
              </a:solidFill>
              <a:latin typeface="Times New Roman" panose="02020603050405020304" pitchFamily="18" charset="0"/>
            </a:endParaRPr>
          </a:p>
          <a:p>
            <a:pPr marL="342900" indent="-342900" defTabSz="457200">
              <a:buFont typeface="+mj-lt"/>
              <a:buAutoNum type="arabicParenR"/>
            </a:pPr>
            <a:r>
              <a:rPr lang="en-SG" altLang="en-US">
                <a:solidFill>
                  <a:srgbClr val="000000"/>
                </a:solidFill>
                <a:latin typeface="Times New Roman" panose="02020603050405020304" pitchFamily="18" charset="0"/>
              </a:rPr>
              <a:t>Stop all work immediately</a:t>
            </a:r>
          </a:p>
          <a:p>
            <a:pPr marL="342900" indent="-342900" defTabSz="457200">
              <a:buFont typeface="+mj-lt"/>
              <a:buAutoNum type="arabicParenR"/>
            </a:pPr>
            <a:r>
              <a:rPr lang="en-SG">
                <a:solidFill>
                  <a:srgbClr val="000000"/>
                </a:solidFill>
                <a:latin typeface="Times New Roman" panose="02020603050405020304" pitchFamily="18" charset="0"/>
              </a:rPr>
              <a:t>Do not gather any items from your desk or drawers</a:t>
            </a:r>
          </a:p>
          <a:p>
            <a:pPr marL="342900" indent="-342900" defTabSz="457200">
              <a:buFont typeface="+mj-lt"/>
              <a:buAutoNum type="arabicParenR"/>
            </a:pPr>
            <a:r>
              <a:rPr lang="en-US">
                <a:solidFill>
                  <a:srgbClr val="000000"/>
                </a:solidFill>
                <a:latin typeface="Times New Roman" panose="02020603050405020304" pitchFamily="18" charset="0"/>
              </a:rPr>
              <a:t>Do not use lifts</a:t>
            </a:r>
          </a:p>
          <a:p>
            <a:pPr marL="342900" indent="-342900" defTabSz="457200">
              <a:buFont typeface="+mj-lt"/>
              <a:buAutoNum type="arabicParenR"/>
            </a:pPr>
            <a:r>
              <a:rPr lang="en-US">
                <a:solidFill>
                  <a:srgbClr val="000000"/>
                </a:solidFill>
                <a:latin typeface="Times New Roman" panose="02020603050405020304" pitchFamily="18" charset="0"/>
              </a:rPr>
              <a:t>Follow evacuation routes and walk quickly down the nearest exit staircase</a:t>
            </a:r>
          </a:p>
          <a:p>
            <a:pPr marL="342900" indent="-342900" defTabSz="457200">
              <a:buFont typeface="+mj-lt"/>
              <a:buAutoNum type="arabicParenR"/>
            </a:pPr>
            <a:r>
              <a:rPr lang="en-US">
                <a:solidFill>
                  <a:srgbClr val="000000"/>
                </a:solidFill>
                <a:latin typeface="Times New Roman" panose="02020603050405020304" pitchFamily="18" charset="0"/>
              </a:rPr>
              <a:t>E</a:t>
            </a:r>
            <a:r>
              <a:rPr lang="en-SG">
                <a:solidFill>
                  <a:srgbClr val="000000"/>
                </a:solidFill>
                <a:latin typeface="Times New Roman" panose="02020603050405020304" pitchFamily="18" charset="0"/>
              </a:rPr>
              <a:t>evacuate the building in a calm and orderly manner</a:t>
            </a:r>
          </a:p>
          <a:p>
            <a:pPr marL="342900" indent="-342900" defTabSz="457200">
              <a:buFont typeface="+mj-lt"/>
              <a:buAutoNum type="arabicParenR"/>
            </a:pPr>
            <a:r>
              <a:rPr lang="en-US">
                <a:solidFill>
                  <a:srgbClr val="000000"/>
                </a:solidFill>
                <a:latin typeface="Times New Roman" panose="02020603050405020304" pitchFamily="18" charset="0"/>
              </a:rPr>
              <a:t>Proceed to the predetermined assembly area to have your attendance taken</a:t>
            </a:r>
            <a:endParaRPr lang="en-SG">
              <a:solidFill>
                <a:srgbClr val="000000"/>
              </a:solidFill>
              <a:latin typeface="Times New Roman" panose="02020603050405020304" pitchFamily="18" charset="0"/>
            </a:endParaRPr>
          </a:p>
          <a:p>
            <a:pPr marL="342900" indent="-342900" defTabSz="457200">
              <a:buFont typeface="+mj-lt"/>
              <a:buAutoNum type="arabicParenR"/>
            </a:pPr>
            <a:r>
              <a:rPr lang="en-SG">
                <a:solidFill>
                  <a:srgbClr val="000000"/>
                </a:solidFill>
                <a:latin typeface="Times New Roman" panose="02020603050405020304" pitchFamily="18" charset="0"/>
              </a:rPr>
              <a:t>Employees are required to tap their access card at the mustering readers (as shown below)</a:t>
            </a:r>
          </a:p>
          <a:p>
            <a:pPr marL="342900" indent="-342900" defTabSz="457200">
              <a:buFont typeface="+mj-lt"/>
              <a:buAutoNum type="arabicParenR"/>
            </a:pPr>
            <a:r>
              <a:rPr lang="en-US">
                <a:solidFill>
                  <a:srgbClr val="000000"/>
                </a:solidFill>
                <a:latin typeface="Times New Roman" panose="02020603050405020304" pitchFamily="18" charset="0"/>
              </a:rPr>
              <a:t>Do not re – enter the building unless instructed by the SMC (Site Main Controller).</a:t>
            </a:r>
          </a:p>
          <a:p>
            <a:pPr marL="342900" indent="-342900" defTabSz="457200">
              <a:buFont typeface="+mj-lt"/>
              <a:buAutoNum type="arabicParenR"/>
            </a:pPr>
            <a:endParaRPr lang="en-SG">
              <a:solidFill>
                <a:srgbClr val="000000"/>
              </a:solidFill>
              <a:effectLst>
                <a:outerShdw blurRad="38100" dist="38100" dir="2700000" algn="tl">
                  <a:srgbClr val="000000">
                    <a:alpha val="43137"/>
                  </a:srgbClr>
                </a:outerShdw>
              </a:effectLst>
              <a:latin typeface="Times New Roman" panose="02020603050405020304" pitchFamily="18" charset="0"/>
            </a:endParaRPr>
          </a:p>
          <a:p>
            <a:pPr marL="342900" indent="-342900" defTabSz="457200">
              <a:buFont typeface="+mj-lt"/>
              <a:buAutoNum type="arabicParenR"/>
            </a:pPr>
            <a:endParaRPr lang="en-SG">
              <a:solidFill>
                <a:srgbClr val="000000"/>
              </a:solidFill>
              <a:latin typeface="Arial"/>
            </a:endParaRPr>
          </a:p>
          <a:p>
            <a:pPr marL="342900" indent="-342900" defTabSz="457200">
              <a:buFont typeface="+mj-lt"/>
              <a:buAutoNum type="arabicParenR"/>
            </a:pPr>
            <a:endParaRPr lang="en-SG">
              <a:solidFill>
                <a:srgbClr val="000000"/>
              </a:solidFill>
              <a:latin typeface="Arial"/>
            </a:endParaRPr>
          </a:p>
          <a:p>
            <a:pPr marL="342900" indent="-342900" defTabSz="457200">
              <a:buFont typeface="+mj-lt"/>
              <a:buAutoNum type="arabicParenR"/>
            </a:pPr>
            <a:endParaRPr lang="en-SG">
              <a:solidFill>
                <a:srgbClr val="000000"/>
              </a:solidFill>
              <a:latin typeface="Arial"/>
            </a:endParaRPr>
          </a:p>
          <a:p>
            <a:pPr marL="342900" indent="-342900" defTabSz="457200">
              <a:buFont typeface="+mj-lt"/>
              <a:buAutoNum type="arabicParenR"/>
            </a:pPr>
            <a:endParaRPr lang="en-SG">
              <a:solidFill>
                <a:srgbClr val="000000"/>
              </a:solidFill>
              <a:latin typeface="Arial"/>
            </a:endParaRPr>
          </a:p>
          <a:p>
            <a:pPr marL="342900" indent="-342900" defTabSz="457200">
              <a:buFont typeface="+mj-lt"/>
              <a:buAutoNum type="arabicParenR"/>
            </a:pPr>
            <a:endParaRPr lang="en-SG">
              <a:solidFill>
                <a:srgbClr val="000000"/>
              </a:solidFill>
              <a:latin typeface="Arial"/>
            </a:endParaRPr>
          </a:p>
        </p:txBody>
      </p:sp>
      <p:pic>
        <p:nvPicPr>
          <p:cNvPr id="13" name="Picture 12">
            <a:extLst>
              <a:ext uri="{FF2B5EF4-FFF2-40B4-BE49-F238E27FC236}">
                <a16:creationId xmlns:a16="http://schemas.microsoft.com/office/drawing/2014/main" id="{CF99FAAA-F7F3-417E-A23A-5241243E6F9C}"/>
              </a:ext>
            </a:extLst>
          </p:cNvPr>
          <p:cNvPicPr>
            <a:picLocks noChangeAspect="1"/>
          </p:cNvPicPr>
          <p:nvPr/>
        </p:nvPicPr>
        <p:blipFill>
          <a:blip r:embed="rId4"/>
          <a:stretch>
            <a:fillRect/>
          </a:stretch>
        </p:blipFill>
        <p:spPr>
          <a:xfrm>
            <a:off x="935826" y="4369728"/>
            <a:ext cx="2574821" cy="1776989"/>
          </a:xfrm>
          <a:prstGeom prst="rect">
            <a:avLst/>
          </a:prstGeom>
        </p:spPr>
      </p:pic>
      <p:sp>
        <p:nvSpPr>
          <p:cNvPr id="5" name="TextBox 4">
            <a:extLst>
              <a:ext uri="{FF2B5EF4-FFF2-40B4-BE49-F238E27FC236}">
                <a16:creationId xmlns:a16="http://schemas.microsoft.com/office/drawing/2014/main" id="{22725B88-F808-44D6-90A0-992F7030D5BC}"/>
              </a:ext>
            </a:extLst>
          </p:cNvPr>
          <p:cNvSpPr txBox="1"/>
          <p:nvPr/>
        </p:nvSpPr>
        <p:spPr>
          <a:xfrm>
            <a:off x="-838935" y="4036446"/>
            <a:ext cx="14030643" cy="276999"/>
          </a:xfrm>
          <a:prstGeom prst="rect">
            <a:avLst/>
          </a:prstGeom>
          <a:noFill/>
        </p:spPr>
        <p:txBody>
          <a:bodyPr wrap="square" rtlCol="0">
            <a:spAutoFit/>
          </a:bodyPr>
          <a:lstStyle/>
          <a:p>
            <a:pPr algn="ctr" defTabSz="457200"/>
            <a:r>
              <a:rPr lang="en-US" sz="1200" b="1">
                <a:solidFill>
                  <a:srgbClr val="000000"/>
                </a:solidFill>
                <a:latin typeface="Amasis MT Pro" panose="02040504050005020304" pitchFamily="18" charset="0"/>
              </a:rPr>
              <a:t>In the event of fire alarm activation, employees are required to tap their access card at the mustering readers located at assembly area registration point</a:t>
            </a:r>
            <a:endParaRPr lang="en-SG" sz="1200" b="1">
              <a:solidFill>
                <a:srgbClr val="000000"/>
              </a:solidFill>
              <a:latin typeface="Amasis MT Pro" panose="02040504050005020304" pitchFamily="18" charset="0"/>
            </a:endParaRPr>
          </a:p>
        </p:txBody>
      </p:sp>
      <p:pic>
        <p:nvPicPr>
          <p:cNvPr id="2" name="Picture 1">
            <a:extLst>
              <a:ext uri="{FF2B5EF4-FFF2-40B4-BE49-F238E27FC236}">
                <a16:creationId xmlns:a16="http://schemas.microsoft.com/office/drawing/2014/main" id="{23439439-4FE7-432A-BBB0-E61D9D1A86DE}"/>
              </a:ext>
            </a:extLst>
          </p:cNvPr>
          <p:cNvPicPr>
            <a:picLocks noChangeAspect="1"/>
          </p:cNvPicPr>
          <p:nvPr/>
        </p:nvPicPr>
        <p:blipFill>
          <a:blip r:embed="rId5"/>
          <a:stretch>
            <a:fillRect/>
          </a:stretch>
        </p:blipFill>
        <p:spPr>
          <a:xfrm>
            <a:off x="8106804" y="4359803"/>
            <a:ext cx="3037311" cy="1786913"/>
          </a:xfrm>
          <a:prstGeom prst="rect">
            <a:avLst/>
          </a:prstGeom>
        </p:spPr>
      </p:pic>
      <p:pic>
        <p:nvPicPr>
          <p:cNvPr id="2050" name="Picture 2" descr="image">
            <a:extLst>
              <a:ext uri="{FF2B5EF4-FFF2-40B4-BE49-F238E27FC236}">
                <a16:creationId xmlns:a16="http://schemas.microsoft.com/office/drawing/2014/main" id="{ED403864-C3A8-40CF-A752-EF3AA4135B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43930" y="4369728"/>
            <a:ext cx="3325321" cy="1776989"/>
          </a:xfrm>
          <a:prstGeom prst="rect">
            <a:avLst/>
          </a:prstGeom>
          <a:noFill/>
          <a:extLst>
            <a:ext uri="{909E8E84-426E-40DD-AFC4-6F175D3DCCD1}">
              <a14:hiddenFill xmlns:a14="http://schemas.microsoft.com/office/drawing/2010/main">
                <a:solidFill>
                  <a:srgbClr val="FFFFFF"/>
                </a:solidFill>
              </a14:hiddenFill>
            </a:ext>
          </a:extLst>
        </p:spPr>
      </p:pic>
      <p:pic>
        <p:nvPicPr>
          <p:cNvPr id="11" name="Bell+Evacuation">
            <a:hlinkClick r:id="" action="ppaction://media"/>
            <a:extLst>
              <a:ext uri="{FF2B5EF4-FFF2-40B4-BE49-F238E27FC236}">
                <a16:creationId xmlns:a16="http://schemas.microsoft.com/office/drawing/2014/main" id="{BE9C70E4-40E4-408A-9965-17220437CA79}"/>
              </a:ext>
            </a:extLst>
          </p:cNvPr>
          <p:cNvPicPr>
            <a:picLocks noChangeAspect="1"/>
          </p:cNvPicPr>
          <p:nvPr>
            <a:audioFile r:link="rId1"/>
            <p:extLst>
              <p:ext uri="{DAA4B4D4-6D71-4841-9C94-3DE7FCFB9230}">
                <p14:media xmlns:p14="http://schemas.microsoft.com/office/powerpoint/2010/main" r:embed="rId2">
                  <p14:trim end="27078.375"/>
                  <p14:fade out="3500"/>
                </p14:media>
              </p:ext>
            </p:extLst>
          </p:nvPr>
        </p:nvPicPr>
        <p:blipFill>
          <a:blip r:embed="rId7"/>
          <a:stretch>
            <a:fillRect/>
          </a:stretch>
        </p:blipFill>
        <p:spPr>
          <a:xfrm>
            <a:off x="11139660" y="2139896"/>
            <a:ext cx="487363" cy="487363"/>
          </a:xfrm>
          <a:prstGeom prst="rect">
            <a:avLst/>
          </a:prstGeom>
        </p:spPr>
      </p:pic>
      <p:pic>
        <p:nvPicPr>
          <p:cNvPr id="3" name="Picture 2">
            <a:extLst>
              <a:ext uri="{FF2B5EF4-FFF2-40B4-BE49-F238E27FC236}">
                <a16:creationId xmlns:a16="http://schemas.microsoft.com/office/drawing/2014/main" id="{B8FA08BF-F0AC-4597-B3A4-56CBA28281C2}"/>
              </a:ext>
            </a:extLst>
          </p:cNvPr>
          <p:cNvPicPr>
            <a:picLocks noChangeAspect="1"/>
          </p:cNvPicPr>
          <p:nvPr/>
        </p:nvPicPr>
        <p:blipFill>
          <a:blip r:embed="rId8"/>
          <a:stretch>
            <a:fillRect/>
          </a:stretch>
        </p:blipFill>
        <p:spPr>
          <a:xfrm>
            <a:off x="10167203" y="864809"/>
            <a:ext cx="804742" cy="1280271"/>
          </a:xfrm>
          <a:prstGeom prst="rect">
            <a:avLst/>
          </a:prstGeom>
        </p:spPr>
      </p:pic>
      <p:sp>
        <p:nvSpPr>
          <p:cNvPr id="8" name="TextBox 7">
            <a:extLst>
              <a:ext uri="{FF2B5EF4-FFF2-40B4-BE49-F238E27FC236}">
                <a16:creationId xmlns:a16="http://schemas.microsoft.com/office/drawing/2014/main" id="{1BD8507F-7794-410A-877E-7EF4C1CD4E90}"/>
              </a:ext>
            </a:extLst>
          </p:cNvPr>
          <p:cNvSpPr txBox="1"/>
          <p:nvPr/>
        </p:nvSpPr>
        <p:spPr>
          <a:xfrm>
            <a:off x="3360215" y="5103270"/>
            <a:ext cx="783772" cy="369332"/>
          </a:xfrm>
          <a:prstGeom prst="rect">
            <a:avLst/>
          </a:prstGeom>
          <a:noFill/>
        </p:spPr>
        <p:txBody>
          <a:bodyPr wrap="square" rtlCol="0">
            <a:spAutoFit/>
          </a:bodyPr>
          <a:lstStyle/>
          <a:p>
            <a:pPr algn="ctr"/>
            <a:r>
              <a:rPr lang="en-US" b="1">
                <a:solidFill>
                  <a:srgbClr val="FF0000"/>
                </a:solidFill>
              </a:rPr>
              <a:t>7T</a:t>
            </a:r>
            <a:endParaRPr lang="en-SG" b="1">
              <a:solidFill>
                <a:srgbClr val="FF0000"/>
              </a:solidFill>
            </a:endParaRPr>
          </a:p>
        </p:txBody>
      </p:sp>
      <p:sp>
        <p:nvSpPr>
          <p:cNvPr id="14" name="TextBox 13">
            <a:extLst>
              <a:ext uri="{FF2B5EF4-FFF2-40B4-BE49-F238E27FC236}">
                <a16:creationId xmlns:a16="http://schemas.microsoft.com/office/drawing/2014/main" id="{C2EAE48A-6D0B-4C5D-8757-48B095B5182A}"/>
              </a:ext>
            </a:extLst>
          </p:cNvPr>
          <p:cNvSpPr txBox="1"/>
          <p:nvPr/>
        </p:nvSpPr>
        <p:spPr>
          <a:xfrm>
            <a:off x="7396142" y="5028288"/>
            <a:ext cx="783772" cy="369332"/>
          </a:xfrm>
          <a:prstGeom prst="rect">
            <a:avLst/>
          </a:prstGeom>
          <a:noFill/>
        </p:spPr>
        <p:txBody>
          <a:bodyPr wrap="square" rtlCol="0">
            <a:spAutoFit/>
          </a:bodyPr>
          <a:lstStyle/>
          <a:p>
            <a:pPr algn="ctr"/>
            <a:r>
              <a:rPr lang="en-US" b="1">
                <a:solidFill>
                  <a:srgbClr val="FF0000"/>
                </a:solidFill>
              </a:rPr>
              <a:t>14T</a:t>
            </a:r>
            <a:endParaRPr lang="en-SG" b="1">
              <a:solidFill>
                <a:srgbClr val="FF0000"/>
              </a:solidFill>
            </a:endParaRPr>
          </a:p>
        </p:txBody>
      </p:sp>
      <p:sp>
        <p:nvSpPr>
          <p:cNvPr id="15" name="TextBox 14">
            <a:extLst>
              <a:ext uri="{FF2B5EF4-FFF2-40B4-BE49-F238E27FC236}">
                <a16:creationId xmlns:a16="http://schemas.microsoft.com/office/drawing/2014/main" id="{BEA82455-35BC-4359-AC53-A2DC28E329E7}"/>
              </a:ext>
            </a:extLst>
          </p:cNvPr>
          <p:cNvSpPr txBox="1"/>
          <p:nvPr/>
        </p:nvSpPr>
        <p:spPr>
          <a:xfrm>
            <a:off x="11084705" y="4943076"/>
            <a:ext cx="783772" cy="369332"/>
          </a:xfrm>
          <a:prstGeom prst="rect">
            <a:avLst/>
          </a:prstGeom>
          <a:noFill/>
        </p:spPr>
        <p:txBody>
          <a:bodyPr wrap="square" rtlCol="0">
            <a:spAutoFit/>
          </a:bodyPr>
          <a:lstStyle/>
          <a:p>
            <a:pPr algn="ctr"/>
            <a:r>
              <a:rPr lang="en-US" b="1">
                <a:solidFill>
                  <a:srgbClr val="FF0000"/>
                </a:solidFill>
              </a:rPr>
              <a:t>5T</a:t>
            </a:r>
            <a:endParaRPr lang="en-SG" b="1">
              <a:solidFill>
                <a:srgbClr val="FF0000"/>
              </a:solidFill>
            </a:endParaRPr>
          </a:p>
        </p:txBody>
      </p:sp>
      <p:pic>
        <p:nvPicPr>
          <p:cNvPr id="6" name="Picture 5" descr="Blue text on a black background&#10;&#10;Description automatically generated">
            <a:extLst>
              <a:ext uri="{FF2B5EF4-FFF2-40B4-BE49-F238E27FC236}">
                <a16:creationId xmlns:a16="http://schemas.microsoft.com/office/drawing/2014/main" id="{F7A7EB63-A132-BCD2-032F-35F917B23974}"/>
              </a:ext>
            </a:extLst>
          </p:cNvPr>
          <p:cNvPicPr>
            <a:picLocks noChangeAspect="1"/>
          </p:cNvPicPr>
          <p:nvPr/>
        </p:nvPicPr>
        <p:blipFill>
          <a:blip r:embed="rId9"/>
          <a:stretch>
            <a:fillRect/>
          </a:stretch>
        </p:blipFill>
        <p:spPr>
          <a:xfrm>
            <a:off x="8997387" y="2383443"/>
            <a:ext cx="2743200" cy="991518"/>
          </a:xfrm>
          <a:prstGeom prst="rect">
            <a:avLst/>
          </a:prstGeom>
        </p:spPr>
      </p:pic>
    </p:spTree>
    <p:extLst>
      <p:ext uri="{BB962C8B-B14F-4D97-AF65-F5344CB8AC3E}">
        <p14:creationId xmlns:p14="http://schemas.microsoft.com/office/powerpoint/2010/main" val="259842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8780">
                <p:cTn id="7" fill="hold" display="0">
                  <p:stCondLst>
                    <p:cond delay="indefinite"/>
                  </p:stCondLst>
                  <p:endCondLst>
                    <p:cond evt="onStopAudio" delay="0">
                      <p:tgtEl>
                        <p:sldTgt/>
                      </p:tgtEl>
                    </p:cond>
                  </p:endCondLst>
                </p:cTn>
                <p:tgtEl>
                  <p:spTgt spid="11"/>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55" name="TextBox 1">
            <a:extLst>
              <a:ext uri="{FF2B5EF4-FFF2-40B4-BE49-F238E27FC236}">
                <a16:creationId xmlns:a16="http://schemas.microsoft.com/office/drawing/2014/main" id="{B516E0E1-F36A-4777-A3E6-140FF131F6EF}"/>
              </a:ext>
            </a:extLst>
          </p:cNvPr>
          <p:cNvSpPr txBox="1">
            <a:spLocks noChangeArrowheads="1"/>
          </p:cNvSpPr>
          <p:nvPr/>
        </p:nvSpPr>
        <p:spPr bwMode="auto">
          <a:xfrm>
            <a:off x="3542679" y="573252"/>
            <a:ext cx="510664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7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SzPct val="70000"/>
              <a:buFont typeface="Wingdings" panose="05000000000000000000" pitchFamily="2" charset="2"/>
              <a:buChar char="n"/>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SzPct val="70000"/>
              <a:buFont typeface="Wingdings" panose="05000000000000000000" pitchFamily="2" charset="2"/>
              <a:buChar char="n"/>
              <a:defRPr sz="2000">
                <a:solidFill>
                  <a:schemeClr val="tx1"/>
                </a:solidFill>
                <a:latin typeface="Arial" panose="020B0604020202020204" pitchFamily="34" charset="0"/>
              </a:defRPr>
            </a:lvl9pPr>
          </a:lstStyle>
          <a:p>
            <a:pPr algn="ctr" eaLnBrk="0" fontAlgn="base" hangingPunct="0">
              <a:spcBef>
                <a:spcPct val="0"/>
              </a:spcBef>
              <a:spcAft>
                <a:spcPct val="0"/>
              </a:spcAft>
              <a:buSzTx/>
              <a:buNone/>
            </a:pPr>
            <a:r>
              <a:rPr lang="en-US" altLang="en-US" sz="3600" b="1" i="1">
                <a:solidFill>
                  <a:srgbClr val="000000"/>
                </a:solidFill>
                <a:latin typeface="Times New Roman" panose="02020603050405020304" pitchFamily="18" charset="0"/>
              </a:rPr>
              <a:t>Facility Lockdown</a:t>
            </a:r>
          </a:p>
        </p:txBody>
      </p:sp>
      <p:pic>
        <p:nvPicPr>
          <p:cNvPr id="3" name="Picture 2">
            <a:extLst>
              <a:ext uri="{FF2B5EF4-FFF2-40B4-BE49-F238E27FC236}">
                <a16:creationId xmlns:a16="http://schemas.microsoft.com/office/drawing/2014/main" id="{BBDEC93C-C8B0-4752-8E64-7223643A7A9B}"/>
              </a:ext>
            </a:extLst>
          </p:cNvPr>
          <p:cNvPicPr>
            <a:picLocks noChangeAspect="1"/>
          </p:cNvPicPr>
          <p:nvPr/>
        </p:nvPicPr>
        <p:blipFill>
          <a:blip r:embed="rId4"/>
          <a:stretch>
            <a:fillRect/>
          </a:stretch>
        </p:blipFill>
        <p:spPr>
          <a:xfrm>
            <a:off x="9136462" y="975173"/>
            <a:ext cx="1657641" cy="903974"/>
          </a:xfrm>
          <a:prstGeom prst="rect">
            <a:avLst/>
          </a:prstGeom>
        </p:spPr>
      </p:pic>
      <p:pic>
        <p:nvPicPr>
          <p:cNvPr id="2" name="Picture 1">
            <a:extLst>
              <a:ext uri="{FF2B5EF4-FFF2-40B4-BE49-F238E27FC236}">
                <a16:creationId xmlns:a16="http://schemas.microsoft.com/office/drawing/2014/main" id="{2A851A49-F7DA-4D89-98F5-14BA821E7E14}"/>
              </a:ext>
            </a:extLst>
          </p:cNvPr>
          <p:cNvPicPr>
            <a:picLocks noChangeAspect="1"/>
          </p:cNvPicPr>
          <p:nvPr/>
        </p:nvPicPr>
        <p:blipFill rotWithShape="1">
          <a:blip r:embed="rId5"/>
          <a:srcRect l="6321" t="4829" r="11652" b="4086"/>
          <a:stretch/>
        </p:blipFill>
        <p:spPr>
          <a:xfrm>
            <a:off x="-3883" y="1878587"/>
            <a:ext cx="2949892" cy="2968506"/>
          </a:xfrm>
          <a:prstGeom prst="rect">
            <a:avLst/>
          </a:prstGeom>
        </p:spPr>
      </p:pic>
      <p:sp>
        <p:nvSpPr>
          <p:cNvPr id="16" name="TextBox 15">
            <a:extLst>
              <a:ext uri="{FF2B5EF4-FFF2-40B4-BE49-F238E27FC236}">
                <a16:creationId xmlns:a16="http://schemas.microsoft.com/office/drawing/2014/main" id="{DC59A3CE-1602-4FB1-AC53-8BF45BEC7639}"/>
              </a:ext>
            </a:extLst>
          </p:cNvPr>
          <p:cNvSpPr txBox="1"/>
          <p:nvPr/>
        </p:nvSpPr>
        <p:spPr>
          <a:xfrm>
            <a:off x="2938299" y="1077377"/>
            <a:ext cx="9095958" cy="3416320"/>
          </a:xfrm>
          <a:prstGeom prst="rect">
            <a:avLst/>
          </a:prstGeom>
          <a:noFill/>
        </p:spPr>
        <p:txBody>
          <a:bodyPr wrap="square" rtlCol="0">
            <a:spAutoFit/>
          </a:bodyPr>
          <a:lstStyle/>
          <a:p>
            <a:pPr defTabSz="457200"/>
            <a:r>
              <a:rPr lang="en-SG" altLang="en-US">
                <a:solidFill>
                  <a:srgbClr val="000000"/>
                </a:solidFill>
                <a:latin typeface="Times New Roman" panose="02020603050405020304" pitchFamily="18" charset="0"/>
              </a:rPr>
              <a:t>If a Facilities Lockdown announcement is received</a:t>
            </a:r>
            <a:r>
              <a:rPr lang="en-SG" altLang="en-US">
                <a:solidFill>
                  <a:srgbClr val="000000"/>
                </a:solidFill>
                <a:effectLst>
                  <a:outerShdw blurRad="38100" dist="38100" dir="2700000" algn="tl">
                    <a:srgbClr val="000000">
                      <a:alpha val="43137"/>
                    </a:srgbClr>
                  </a:outerShdw>
                </a:effectLst>
                <a:latin typeface="Times New Roman" panose="02020603050405020304" pitchFamily="18" charset="0"/>
              </a:rPr>
              <a:t>:</a:t>
            </a:r>
            <a:endParaRPr lang="en-SG">
              <a:solidFill>
                <a:srgbClr val="000000"/>
              </a:solidFill>
              <a:latin typeface="Arial"/>
            </a:endParaRPr>
          </a:p>
          <a:p>
            <a:pPr marL="342900" indent="-342900" defTabSz="457200">
              <a:buFont typeface="+mj-lt"/>
              <a:buAutoNum type="arabicParenR"/>
            </a:pPr>
            <a:endParaRPr lang="en-US" altLang="en-US">
              <a:solidFill>
                <a:srgbClr val="000000"/>
              </a:solidFill>
              <a:latin typeface="Times New Roman" panose="02020603050405020304" pitchFamily="18" charset="0"/>
            </a:endParaRPr>
          </a:p>
          <a:p>
            <a:pPr marL="342900" indent="-342900" defTabSz="457200">
              <a:buFont typeface="+mj-lt"/>
              <a:buAutoNum type="arabicParenR"/>
            </a:pPr>
            <a:r>
              <a:rPr lang="en-US" altLang="en-US">
                <a:solidFill>
                  <a:srgbClr val="000000"/>
                </a:solidFill>
                <a:latin typeface="Times New Roman" panose="02020603050405020304" pitchFamily="18" charset="0"/>
              </a:rPr>
              <a:t>Restrict movement around the office</a:t>
            </a:r>
          </a:p>
          <a:p>
            <a:pPr marL="342900" indent="-342900" defTabSz="457200">
              <a:buFont typeface="+mj-lt"/>
              <a:buAutoNum type="arabicParenR"/>
            </a:pPr>
            <a:r>
              <a:rPr lang="en-US">
                <a:solidFill>
                  <a:srgbClr val="000000"/>
                </a:solidFill>
                <a:latin typeface="Times New Roman" panose="02020603050405020304" pitchFamily="18" charset="0"/>
              </a:rPr>
              <a:t>Proceed to the nearest area of refugee</a:t>
            </a:r>
          </a:p>
          <a:p>
            <a:pPr marL="342900" indent="-342900" defTabSz="457200">
              <a:buFont typeface="+mj-lt"/>
              <a:buAutoNum type="arabicParenR"/>
            </a:pPr>
            <a:r>
              <a:rPr lang="en-US">
                <a:solidFill>
                  <a:srgbClr val="000000"/>
                </a:solidFill>
                <a:latin typeface="Times New Roman" panose="02020603050405020304" pitchFamily="18" charset="0"/>
              </a:rPr>
              <a:t>Lock the door unit and keep quiet.</a:t>
            </a:r>
          </a:p>
          <a:p>
            <a:pPr marL="342900" indent="-342900" defTabSz="457200">
              <a:buFont typeface="+mj-lt"/>
              <a:buAutoNum type="arabicParenR"/>
            </a:pPr>
            <a:r>
              <a:rPr lang="en-US">
                <a:solidFill>
                  <a:srgbClr val="000000"/>
                </a:solidFill>
                <a:latin typeface="Times New Roman" panose="02020603050405020304" pitchFamily="18" charset="0"/>
              </a:rPr>
              <a:t>Place handphone on silent mode,</a:t>
            </a:r>
            <a:r>
              <a:rPr lang="en-SG">
                <a:solidFill>
                  <a:srgbClr val="000000"/>
                </a:solidFill>
                <a:latin typeface="Times New Roman" panose="02020603050405020304" pitchFamily="18" charset="0"/>
              </a:rPr>
              <a:t> stay quiet, use concealment, limit movement</a:t>
            </a:r>
            <a:endParaRPr lang="en-US">
              <a:solidFill>
                <a:srgbClr val="000000"/>
              </a:solidFill>
              <a:latin typeface="Times New Roman" panose="02020603050405020304" pitchFamily="18" charset="0"/>
            </a:endParaRPr>
          </a:p>
          <a:p>
            <a:pPr marL="342900" indent="-342900" defTabSz="457200">
              <a:buFont typeface="+mj-lt"/>
              <a:buAutoNum type="arabicParenR"/>
            </a:pPr>
            <a:r>
              <a:rPr lang="en-US">
                <a:solidFill>
                  <a:srgbClr val="000000"/>
                </a:solidFill>
                <a:latin typeface="Times New Roman" panose="02020603050405020304" pitchFamily="18" charset="0"/>
              </a:rPr>
              <a:t>Wait for an </a:t>
            </a:r>
            <a:r>
              <a:rPr lang="en-US" b="1">
                <a:solidFill>
                  <a:srgbClr val="000000"/>
                </a:solidFill>
                <a:latin typeface="Times New Roman" panose="02020603050405020304" pitchFamily="18" charset="0"/>
              </a:rPr>
              <a:t>ALL-CLEAR </a:t>
            </a:r>
            <a:r>
              <a:rPr lang="en-US">
                <a:solidFill>
                  <a:srgbClr val="000000"/>
                </a:solidFill>
                <a:latin typeface="Times New Roman" panose="02020603050405020304" pitchFamily="18" charset="0"/>
              </a:rPr>
              <a:t>announcement from the ERT (Emergency Management Team)</a:t>
            </a:r>
            <a:endParaRPr lang="en-SG">
              <a:solidFill>
                <a:srgbClr val="000000"/>
              </a:solidFill>
              <a:latin typeface="Times New Roman" panose="02020603050405020304" pitchFamily="18" charset="0"/>
            </a:endParaRPr>
          </a:p>
          <a:p>
            <a:pPr marL="342900" indent="-342900" defTabSz="457200">
              <a:buFont typeface="+mj-lt"/>
              <a:buAutoNum type="arabicParenR"/>
            </a:pPr>
            <a:endParaRPr lang="en-SG">
              <a:solidFill>
                <a:srgbClr val="000000"/>
              </a:solidFill>
              <a:latin typeface="Arial"/>
            </a:endParaRPr>
          </a:p>
          <a:p>
            <a:pPr marL="342900" indent="-342900" defTabSz="457200">
              <a:buFont typeface="+mj-lt"/>
              <a:buAutoNum type="arabicParenR"/>
            </a:pPr>
            <a:endParaRPr lang="en-SG">
              <a:solidFill>
                <a:srgbClr val="000000"/>
              </a:solidFill>
              <a:latin typeface="Arial"/>
            </a:endParaRPr>
          </a:p>
          <a:p>
            <a:pPr marL="342900" indent="-342900" defTabSz="457200">
              <a:buFont typeface="+mj-lt"/>
              <a:buAutoNum type="arabicParenR"/>
            </a:pPr>
            <a:endParaRPr lang="en-SG">
              <a:solidFill>
                <a:srgbClr val="000000"/>
              </a:solidFill>
              <a:latin typeface="Arial"/>
            </a:endParaRPr>
          </a:p>
          <a:p>
            <a:pPr marL="342900" indent="-342900" defTabSz="457200">
              <a:buFont typeface="+mj-lt"/>
              <a:buAutoNum type="arabicParenR"/>
            </a:pPr>
            <a:endParaRPr lang="en-SG">
              <a:solidFill>
                <a:srgbClr val="000000"/>
              </a:solidFill>
              <a:latin typeface="Arial"/>
            </a:endParaRPr>
          </a:p>
          <a:p>
            <a:pPr marL="342900" indent="-342900" defTabSz="457200">
              <a:buFont typeface="+mj-lt"/>
              <a:buAutoNum type="arabicParenR"/>
            </a:pPr>
            <a:endParaRPr lang="en-SG">
              <a:solidFill>
                <a:srgbClr val="000000"/>
              </a:solidFill>
              <a:latin typeface="Arial"/>
            </a:endParaRPr>
          </a:p>
        </p:txBody>
      </p:sp>
      <p:graphicFrame>
        <p:nvGraphicFramePr>
          <p:cNvPr id="5" name="Table 4">
            <a:extLst>
              <a:ext uri="{FF2B5EF4-FFF2-40B4-BE49-F238E27FC236}">
                <a16:creationId xmlns:a16="http://schemas.microsoft.com/office/drawing/2014/main" id="{0996F7DC-9A3C-4204-9A27-A4E052FBE6B3}"/>
              </a:ext>
            </a:extLst>
          </p:cNvPr>
          <p:cNvGraphicFramePr>
            <a:graphicFrameLocks noGrp="1"/>
          </p:cNvGraphicFramePr>
          <p:nvPr>
            <p:extLst>
              <p:ext uri="{D42A27DB-BD31-4B8C-83A1-F6EECF244321}">
                <p14:modId xmlns:p14="http://schemas.microsoft.com/office/powerpoint/2010/main" val="3694228498"/>
              </p:ext>
            </p:extLst>
          </p:nvPr>
        </p:nvGraphicFramePr>
        <p:xfrm>
          <a:off x="3048318" y="3902260"/>
          <a:ext cx="2862660" cy="1379220"/>
        </p:xfrm>
        <a:graphic>
          <a:graphicData uri="http://schemas.openxmlformats.org/drawingml/2006/table">
            <a:tbl>
              <a:tblPr firstRow="1" firstCol="1" bandRow="1"/>
              <a:tblGrid>
                <a:gridCol w="973838">
                  <a:extLst>
                    <a:ext uri="{9D8B030D-6E8A-4147-A177-3AD203B41FA5}">
                      <a16:colId xmlns:a16="http://schemas.microsoft.com/office/drawing/2014/main" val="2074045322"/>
                    </a:ext>
                  </a:extLst>
                </a:gridCol>
                <a:gridCol w="1888822">
                  <a:extLst>
                    <a:ext uri="{9D8B030D-6E8A-4147-A177-3AD203B41FA5}">
                      <a16:colId xmlns:a16="http://schemas.microsoft.com/office/drawing/2014/main" val="3387510481"/>
                    </a:ext>
                  </a:extLst>
                </a:gridCol>
              </a:tblGrid>
              <a:tr h="236220">
                <a:tc gridSpan="2">
                  <a:txBody>
                    <a:bodyPr/>
                    <a:lstStyle/>
                    <a:p>
                      <a:pPr algn="ctr" fontAlgn="b"/>
                      <a:r>
                        <a:rPr lang="en-SG" sz="1400" b="0" i="0" u="none" strike="noStrike">
                          <a:solidFill>
                            <a:srgbClr val="FFFFFF"/>
                          </a:solidFill>
                          <a:effectLst/>
                          <a:latin typeface="Amasis MT Pro" panose="02040504050005020304" pitchFamily="18" charset="0"/>
                        </a:rPr>
                        <a:t>7 Tractor</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62D32"/>
                    </a:solidFill>
                  </a:tcPr>
                </a:tc>
                <a:tc hMerge="1">
                  <a:txBody>
                    <a:bodyPr/>
                    <a:lstStyle/>
                    <a:p>
                      <a:endParaRPr lang="en-SG"/>
                    </a:p>
                  </a:txBody>
                  <a:tcPr/>
                </a:tc>
                <a:extLst>
                  <a:ext uri="{0D108BD9-81ED-4DB2-BD59-A6C34878D82A}">
                    <a16:rowId xmlns:a16="http://schemas.microsoft.com/office/drawing/2014/main" val="1169979314"/>
                  </a:ext>
                </a:extLst>
              </a:tr>
              <a:tr h="236220">
                <a:tc>
                  <a:txBody>
                    <a:bodyPr/>
                    <a:lstStyle/>
                    <a:p>
                      <a:pPr algn="ctr" fontAlgn="ctr"/>
                      <a:r>
                        <a:rPr lang="en-SG" sz="1400" b="0" i="0" u="none" strike="noStrike" err="1">
                          <a:solidFill>
                            <a:srgbClr val="FFFFFF"/>
                          </a:solidFill>
                          <a:effectLst/>
                          <a:latin typeface="Amasis MT Pro" panose="02040504050005020304" pitchFamily="18" charset="0"/>
                        </a:rPr>
                        <a:t>Lvl</a:t>
                      </a:r>
                      <a:r>
                        <a:rPr lang="en-SG" sz="1400" b="0" i="0" u="none" strike="noStrike">
                          <a:solidFill>
                            <a:srgbClr val="FFFFFF"/>
                          </a:solidFill>
                          <a:effectLst/>
                          <a:latin typeface="Amasis MT Pro" panose="02040504050005020304" pitchFamily="18" charset="0"/>
                        </a:rPr>
                        <a:t> 1</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62D32"/>
                    </a:solidFill>
                  </a:tcPr>
                </a:tc>
                <a:tc>
                  <a:txBody>
                    <a:bodyPr/>
                    <a:lstStyle/>
                    <a:p>
                      <a:pPr algn="l" fontAlgn="ctr"/>
                      <a:r>
                        <a:rPr lang="en-SG" sz="1400" b="0" i="0" u="none" strike="noStrike">
                          <a:solidFill>
                            <a:srgbClr val="FFFFFF"/>
                          </a:solidFill>
                          <a:effectLst/>
                          <a:latin typeface="Amasis MT Pro" panose="02040504050005020304" pitchFamily="18" charset="0"/>
                        </a:rPr>
                        <a:t>Prayer Room</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62D32"/>
                    </a:solidFill>
                  </a:tcPr>
                </a:tc>
                <a:extLst>
                  <a:ext uri="{0D108BD9-81ED-4DB2-BD59-A6C34878D82A}">
                    <a16:rowId xmlns:a16="http://schemas.microsoft.com/office/drawing/2014/main" val="1647226812"/>
                  </a:ext>
                </a:extLst>
              </a:tr>
              <a:tr h="449580">
                <a:tc>
                  <a:txBody>
                    <a:bodyPr/>
                    <a:lstStyle/>
                    <a:p>
                      <a:pPr algn="ctr" fontAlgn="ctr"/>
                      <a:r>
                        <a:rPr lang="en-SG" sz="1400" b="0" i="0" u="none" strike="noStrike">
                          <a:solidFill>
                            <a:srgbClr val="FFFFFF"/>
                          </a:solidFill>
                          <a:effectLst/>
                          <a:latin typeface="Amasis MT Pro" panose="02040504050005020304" pitchFamily="18" charset="0"/>
                        </a:rPr>
                        <a:t>Lvl 2</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62D32"/>
                    </a:solidFill>
                  </a:tcPr>
                </a:tc>
                <a:tc>
                  <a:txBody>
                    <a:bodyPr/>
                    <a:lstStyle/>
                    <a:p>
                      <a:pPr marL="0" indent="0" algn="l" fontAlgn="ctr">
                        <a:buFont typeface="Arial" panose="020B0604020202020204" pitchFamily="34" charset="0"/>
                        <a:buNone/>
                      </a:pPr>
                      <a:r>
                        <a:rPr lang="en-SG" sz="1400" b="0" i="0" u="none" strike="noStrike">
                          <a:solidFill>
                            <a:srgbClr val="FFFFFF"/>
                          </a:solidFill>
                          <a:effectLst/>
                          <a:latin typeface="Amasis MT Pro" panose="02040504050005020304" pitchFamily="18" charset="0"/>
                        </a:rPr>
                        <a:t>◾Excavation Boardroom </a:t>
                      </a:r>
                      <a:br>
                        <a:rPr lang="en-SG" sz="1400" b="0" i="0" u="none" strike="noStrike">
                          <a:solidFill>
                            <a:srgbClr val="FFFFFF"/>
                          </a:solidFill>
                          <a:effectLst/>
                          <a:latin typeface="Amasis MT Pro" panose="02040504050005020304" pitchFamily="18" charset="0"/>
                        </a:rPr>
                      </a:br>
                      <a:r>
                        <a:rPr lang="en-SG" sz="1400" b="0" i="0" u="none" strike="noStrike">
                          <a:solidFill>
                            <a:srgbClr val="FFFFFF"/>
                          </a:solidFill>
                          <a:effectLst/>
                          <a:latin typeface="Amasis MT Pro" panose="02040504050005020304" pitchFamily="18" charset="0"/>
                        </a:rPr>
                        <a:t>◾Teamwork Hall</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62D32"/>
                    </a:solidFill>
                  </a:tcPr>
                </a:tc>
                <a:extLst>
                  <a:ext uri="{0D108BD9-81ED-4DB2-BD59-A6C34878D82A}">
                    <a16:rowId xmlns:a16="http://schemas.microsoft.com/office/drawing/2014/main" val="2597675145"/>
                  </a:ext>
                </a:extLst>
              </a:tr>
              <a:tr h="228600">
                <a:tc>
                  <a:txBody>
                    <a:bodyPr/>
                    <a:lstStyle/>
                    <a:p>
                      <a:pPr algn="ctr" fontAlgn="ctr"/>
                      <a:r>
                        <a:rPr lang="en-SG" sz="1400" b="0" i="0" u="none" strike="noStrike">
                          <a:solidFill>
                            <a:srgbClr val="FFFFFF"/>
                          </a:solidFill>
                          <a:effectLst/>
                          <a:latin typeface="Amasis MT Pro" panose="02040504050005020304" pitchFamily="18" charset="0"/>
                        </a:rPr>
                        <a:t>Lvl 3</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62D32"/>
                    </a:solidFill>
                  </a:tcPr>
                </a:tc>
                <a:tc>
                  <a:txBody>
                    <a:bodyPr/>
                    <a:lstStyle/>
                    <a:p>
                      <a:pPr algn="l" fontAlgn="ctr"/>
                      <a:r>
                        <a:rPr lang="en-SG" sz="1400" b="0" i="0" u="none" strike="noStrike">
                          <a:solidFill>
                            <a:srgbClr val="FFFFFF"/>
                          </a:solidFill>
                          <a:effectLst/>
                          <a:latin typeface="Amasis MT Pro" panose="02040504050005020304" pitchFamily="18" charset="0"/>
                        </a:rPr>
                        <a:t>Synergy Hall</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62D32"/>
                    </a:solidFill>
                  </a:tcPr>
                </a:tc>
                <a:extLst>
                  <a:ext uri="{0D108BD9-81ED-4DB2-BD59-A6C34878D82A}">
                    <a16:rowId xmlns:a16="http://schemas.microsoft.com/office/drawing/2014/main" val="616532757"/>
                  </a:ext>
                </a:extLst>
              </a:tr>
              <a:tr h="228600">
                <a:tc>
                  <a:txBody>
                    <a:bodyPr/>
                    <a:lstStyle/>
                    <a:p>
                      <a:pPr algn="ctr" fontAlgn="ctr"/>
                      <a:r>
                        <a:rPr lang="en-SG" sz="1400" b="0" i="0" u="none" strike="noStrike">
                          <a:solidFill>
                            <a:srgbClr val="FFFFFF"/>
                          </a:solidFill>
                          <a:effectLst/>
                          <a:latin typeface="Amasis MT Pro" panose="02040504050005020304" pitchFamily="18" charset="0"/>
                        </a:rPr>
                        <a:t>Warehouse</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62D32"/>
                    </a:solidFill>
                  </a:tcPr>
                </a:tc>
                <a:tc>
                  <a:txBody>
                    <a:bodyPr/>
                    <a:lstStyle/>
                    <a:p>
                      <a:pPr algn="l" fontAlgn="ctr"/>
                      <a:r>
                        <a:rPr lang="en-SG" sz="1400" b="0" i="0" u="none" strike="noStrike">
                          <a:solidFill>
                            <a:srgbClr val="FFFFFF"/>
                          </a:solidFill>
                          <a:effectLst/>
                          <a:latin typeface="Amasis MT Pro" panose="02040504050005020304" pitchFamily="18" charset="0"/>
                        </a:rPr>
                        <a:t>Warehouse</a:t>
                      </a:r>
                    </a:p>
                  </a:txBody>
                  <a:tcPr marL="7620" marR="7620" marT="762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a:noFill/>
                    </a:lnB>
                    <a:solidFill>
                      <a:srgbClr val="E62D32"/>
                    </a:solidFill>
                  </a:tcPr>
                </a:tc>
                <a:extLst>
                  <a:ext uri="{0D108BD9-81ED-4DB2-BD59-A6C34878D82A}">
                    <a16:rowId xmlns:a16="http://schemas.microsoft.com/office/drawing/2014/main" val="336052842"/>
                  </a:ext>
                </a:extLst>
              </a:tr>
            </a:tbl>
          </a:graphicData>
        </a:graphic>
      </p:graphicFrame>
      <p:graphicFrame>
        <p:nvGraphicFramePr>
          <p:cNvPr id="6" name="Table 5">
            <a:extLst>
              <a:ext uri="{FF2B5EF4-FFF2-40B4-BE49-F238E27FC236}">
                <a16:creationId xmlns:a16="http://schemas.microsoft.com/office/drawing/2014/main" id="{D7DF483C-1041-4492-A9A1-BABB592552ED}"/>
              </a:ext>
            </a:extLst>
          </p:cNvPr>
          <p:cNvGraphicFramePr>
            <a:graphicFrameLocks noGrp="1"/>
          </p:cNvGraphicFramePr>
          <p:nvPr>
            <p:extLst>
              <p:ext uri="{D42A27DB-BD31-4B8C-83A1-F6EECF244321}">
                <p14:modId xmlns:p14="http://schemas.microsoft.com/office/powerpoint/2010/main" val="523818457"/>
              </p:ext>
            </p:extLst>
          </p:nvPr>
        </p:nvGraphicFramePr>
        <p:xfrm>
          <a:off x="6026292" y="3468210"/>
          <a:ext cx="2998119" cy="2049780"/>
        </p:xfrm>
        <a:graphic>
          <a:graphicData uri="http://schemas.openxmlformats.org/drawingml/2006/table">
            <a:tbl>
              <a:tblPr firstRow="1" firstCol="1" bandRow="1"/>
              <a:tblGrid>
                <a:gridCol w="1016199">
                  <a:extLst>
                    <a:ext uri="{9D8B030D-6E8A-4147-A177-3AD203B41FA5}">
                      <a16:colId xmlns:a16="http://schemas.microsoft.com/office/drawing/2014/main" val="1012550005"/>
                    </a:ext>
                  </a:extLst>
                </a:gridCol>
                <a:gridCol w="1981920">
                  <a:extLst>
                    <a:ext uri="{9D8B030D-6E8A-4147-A177-3AD203B41FA5}">
                      <a16:colId xmlns:a16="http://schemas.microsoft.com/office/drawing/2014/main" val="1037567909"/>
                    </a:ext>
                  </a:extLst>
                </a:gridCol>
              </a:tblGrid>
              <a:tr h="190239">
                <a:tc gridSpan="2">
                  <a:txBody>
                    <a:bodyPr/>
                    <a:lstStyle/>
                    <a:p>
                      <a:pPr algn="ctr" fontAlgn="ctr"/>
                      <a:r>
                        <a:rPr lang="en-SG" sz="1400" b="0" i="0" u="none" strike="noStrike">
                          <a:solidFill>
                            <a:srgbClr val="FFFFFF"/>
                          </a:solidFill>
                          <a:effectLst/>
                          <a:latin typeface="Amasis MT Pro" panose="02040504050005020304" pitchFamily="18" charset="0"/>
                        </a:rPr>
                        <a:t>14 Tractor</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62D32"/>
                    </a:solidFill>
                  </a:tcPr>
                </a:tc>
                <a:tc hMerge="1">
                  <a:txBody>
                    <a:bodyPr/>
                    <a:lstStyle/>
                    <a:p>
                      <a:endParaRPr lang="en-SG"/>
                    </a:p>
                  </a:txBody>
                  <a:tcPr/>
                </a:tc>
                <a:extLst>
                  <a:ext uri="{0D108BD9-81ED-4DB2-BD59-A6C34878D82A}">
                    <a16:rowId xmlns:a16="http://schemas.microsoft.com/office/drawing/2014/main" val="2806307564"/>
                  </a:ext>
                </a:extLst>
              </a:tr>
              <a:tr h="464820">
                <a:tc>
                  <a:txBody>
                    <a:bodyPr/>
                    <a:lstStyle/>
                    <a:p>
                      <a:pPr algn="ctr" fontAlgn="ctr"/>
                      <a:r>
                        <a:rPr lang="en-SG" sz="1400" b="0" i="0" u="none" strike="noStrike">
                          <a:solidFill>
                            <a:srgbClr val="FFFFFF"/>
                          </a:solidFill>
                          <a:effectLst/>
                          <a:latin typeface="Amasis MT Pro" panose="02040504050005020304" pitchFamily="18" charset="0"/>
                        </a:rPr>
                        <a:t>Warehouse</a:t>
                      </a:r>
                    </a:p>
                  </a:txBody>
                  <a:tcPr marL="7620" marR="7620" marT="762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62D32"/>
                    </a:solidFill>
                  </a:tcPr>
                </a:tc>
                <a:tc>
                  <a:txBody>
                    <a:bodyPr/>
                    <a:lstStyle/>
                    <a:p>
                      <a:pPr algn="l" fontAlgn="ctr"/>
                      <a:r>
                        <a:rPr lang="en-SG" sz="1400" b="0" i="0" u="none" strike="noStrike">
                          <a:solidFill>
                            <a:schemeClr val="bg1"/>
                          </a:solidFill>
                          <a:effectLst/>
                          <a:latin typeface="Amasis MT Pro" panose="02040504050005020304" pitchFamily="18" charset="0"/>
                        </a:rPr>
                        <a:t>◾ Traffic Office</a:t>
                      </a:r>
                      <a:br>
                        <a:rPr lang="en-SG" sz="1400" b="0" i="0" u="none" strike="noStrike">
                          <a:solidFill>
                            <a:schemeClr val="bg1"/>
                          </a:solidFill>
                          <a:effectLst/>
                          <a:latin typeface="Amasis MT Pro" panose="02040504050005020304" pitchFamily="18" charset="0"/>
                        </a:rPr>
                      </a:br>
                      <a:r>
                        <a:rPr lang="en-SG" sz="1400" b="0" i="0" u="none" strike="noStrike">
                          <a:solidFill>
                            <a:schemeClr val="bg1"/>
                          </a:solidFill>
                          <a:effectLst/>
                          <a:latin typeface="Amasis MT Pro" panose="02040504050005020304" pitchFamily="18" charset="0"/>
                        </a:rPr>
                        <a:t>◾ Inbound Rest Room</a:t>
                      </a:r>
                    </a:p>
                  </a:txBody>
                  <a:tcPr marL="7620" marR="7620" marT="762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62D32"/>
                    </a:solidFill>
                  </a:tcPr>
                </a:tc>
                <a:extLst>
                  <a:ext uri="{0D108BD9-81ED-4DB2-BD59-A6C34878D82A}">
                    <a16:rowId xmlns:a16="http://schemas.microsoft.com/office/drawing/2014/main" val="1257930341"/>
                  </a:ext>
                </a:extLst>
              </a:tr>
              <a:tr h="449580">
                <a:tc>
                  <a:txBody>
                    <a:bodyPr/>
                    <a:lstStyle/>
                    <a:p>
                      <a:pPr algn="ctr" fontAlgn="ctr"/>
                      <a:r>
                        <a:rPr lang="en-SG" sz="1400" b="0" i="0" u="none" strike="noStrike" err="1">
                          <a:solidFill>
                            <a:srgbClr val="FFFFFF"/>
                          </a:solidFill>
                          <a:effectLst/>
                          <a:latin typeface="Amasis MT Pro" panose="02040504050005020304" pitchFamily="18" charset="0"/>
                        </a:rPr>
                        <a:t>Lvl</a:t>
                      </a:r>
                      <a:r>
                        <a:rPr lang="en-SG" sz="1400" b="0" i="0" u="none" strike="noStrike">
                          <a:solidFill>
                            <a:srgbClr val="FFFFFF"/>
                          </a:solidFill>
                          <a:effectLst/>
                          <a:latin typeface="Amasis MT Pro" panose="02040504050005020304" pitchFamily="18" charset="0"/>
                        </a:rPr>
                        <a:t> 1</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62D32"/>
                    </a:solidFill>
                  </a:tcPr>
                </a:tc>
                <a:tc>
                  <a:txBody>
                    <a:bodyPr/>
                    <a:lstStyle/>
                    <a:p>
                      <a:pPr algn="l" fontAlgn="ctr"/>
                      <a:r>
                        <a:rPr lang="en-SG" sz="1400" b="0" i="0" u="none" strike="noStrike">
                          <a:solidFill>
                            <a:schemeClr val="bg1"/>
                          </a:solidFill>
                          <a:effectLst/>
                          <a:latin typeface="Amasis MT Pro" panose="02040504050005020304" pitchFamily="18" charset="0"/>
                        </a:rPr>
                        <a:t>Cafeteria Rest Room</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62D32"/>
                    </a:solidFill>
                  </a:tcPr>
                </a:tc>
                <a:extLst>
                  <a:ext uri="{0D108BD9-81ED-4DB2-BD59-A6C34878D82A}">
                    <a16:rowId xmlns:a16="http://schemas.microsoft.com/office/drawing/2014/main" val="2002886128"/>
                  </a:ext>
                </a:extLst>
              </a:tr>
              <a:tr h="685800">
                <a:tc>
                  <a:txBody>
                    <a:bodyPr/>
                    <a:lstStyle/>
                    <a:p>
                      <a:pPr algn="ctr" fontAlgn="ctr"/>
                      <a:r>
                        <a:rPr lang="en-SG" sz="1400" b="0" i="0" u="none" strike="noStrike" err="1">
                          <a:solidFill>
                            <a:srgbClr val="FFFFFF"/>
                          </a:solidFill>
                          <a:effectLst/>
                          <a:latin typeface="Amasis MT Pro" panose="02040504050005020304" pitchFamily="18" charset="0"/>
                        </a:rPr>
                        <a:t>Lvl</a:t>
                      </a:r>
                      <a:r>
                        <a:rPr lang="en-SG" sz="1400" b="0" i="0" u="none" strike="noStrike">
                          <a:solidFill>
                            <a:srgbClr val="FFFFFF"/>
                          </a:solidFill>
                          <a:effectLst/>
                          <a:latin typeface="Amasis MT Pro" panose="02040504050005020304" pitchFamily="18" charset="0"/>
                        </a:rPr>
                        <a:t> 2</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62D32"/>
                    </a:solidFill>
                  </a:tcPr>
                </a:tc>
                <a:tc>
                  <a:txBody>
                    <a:bodyPr/>
                    <a:lstStyle/>
                    <a:p>
                      <a:pPr algn="l" fontAlgn="ctr"/>
                      <a:r>
                        <a:rPr lang="en-SG" sz="1400" b="0" i="0" u="none" strike="noStrike">
                          <a:solidFill>
                            <a:schemeClr val="bg1"/>
                          </a:solidFill>
                          <a:effectLst/>
                          <a:latin typeface="Amasis MT Pro" panose="02040504050005020304" pitchFamily="18" charset="0"/>
                        </a:rPr>
                        <a:t>◾Prayer Room</a:t>
                      </a:r>
                      <a:br>
                        <a:rPr lang="en-SG" sz="1400" b="0" i="0" u="none" strike="noStrike">
                          <a:solidFill>
                            <a:schemeClr val="bg1"/>
                          </a:solidFill>
                          <a:effectLst/>
                          <a:latin typeface="Amasis MT Pro" panose="02040504050005020304" pitchFamily="18" charset="0"/>
                        </a:rPr>
                      </a:br>
                      <a:r>
                        <a:rPr lang="en-SG" sz="1400" b="0" i="0" u="none" strike="noStrike">
                          <a:solidFill>
                            <a:schemeClr val="bg1"/>
                          </a:solidFill>
                          <a:effectLst/>
                          <a:latin typeface="Amasis MT Pro" panose="02040504050005020304" pitchFamily="18" charset="0"/>
                        </a:rPr>
                        <a:t>◾Miners Room</a:t>
                      </a:r>
                      <a:br>
                        <a:rPr lang="en-SG" sz="1400" b="0" i="0" u="none" strike="noStrike">
                          <a:solidFill>
                            <a:schemeClr val="bg1"/>
                          </a:solidFill>
                          <a:effectLst/>
                          <a:latin typeface="Amasis MT Pro" panose="02040504050005020304" pitchFamily="18" charset="0"/>
                        </a:rPr>
                      </a:br>
                      <a:r>
                        <a:rPr lang="en-SG" sz="1400" b="0" i="0" u="none" strike="noStrike">
                          <a:solidFill>
                            <a:schemeClr val="bg1"/>
                          </a:solidFill>
                          <a:effectLst/>
                          <a:latin typeface="Amasis MT Pro" panose="02040504050005020304" pitchFamily="18" charset="0"/>
                        </a:rPr>
                        <a:t>◾Melbourne Room </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62D32"/>
                    </a:solidFill>
                  </a:tcPr>
                </a:tc>
                <a:extLst>
                  <a:ext uri="{0D108BD9-81ED-4DB2-BD59-A6C34878D82A}">
                    <a16:rowId xmlns:a16="http://schemas.microsoft.com/office/drawing/2014/main" val="2034005882"/>
                  </a:ext>
                </a:extLst>
              </a:tr>
              <a:tr h="228600">
                <a:tc>
                  <a:txBody>
                    <a:bodyPr/>
                    <a:lstStyle/>
                    <a:p>
                      <a:pPr algn="ctr" fontAlgn="ctr"/>
                      <a:r>
                        <a:rPr lang="en-SG" sz="1400" b="0" i="0" u="none" strike="noStrike" err="1">
                          <a:solidFill>
                            <a:srgbClr val="FFFFFF"/>
                          </a:solidFill>
                          <a:effectLst/>
                          <a:latin typeface="Amasis MT Pro" panose="02040504050005020304" pitchFamily="18" charset="0"/>
                        </a:rPr>
                        <a:t>Lvl</a:t>
                      </a:r>
                      <a:r>
                        <a:rPr lang="en-SG" sz="1400" b="0" i="0" u="none" strike="noStrike">
                          <a:solidFill>
                            <a:srgbClr val="FFFFFF"/>
                          </a:solidFill>
                          <a:effectLst/>
                          <a:latin typeface="Amasis MT Pro" panose="02040504050005020304" pitchFamily="18" charset="0"/>
                        </a:rPr>
                        <a:t> 6</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62D32"/>
                    </a:solidFill>
                  </a:tcPr>
                </a:tc>
                <a:tc>
                  <a:txBody>
                    <a:bodyPr/>
                    <a:lstStyle/>
                    <a:p>
                      <a:pPr algn="l" fontAlgn="ctr"/>
                      <a:r>
                        <a:rPr lang="en-SG" sz="1400" b="0" i="0" u="none" strike="noStrike">
                          <a:solidFill>
                            <a:schemeClr val="bg1"/>
                          </a:solidFill>
                          <a:effectLst/>
                          <a:latin typeface="Amasis MT Pro" panose="02040504050005020304" pitchFamily="18" charset="0"/>
                        </a:rPr>
                        <a:t>Legal Boardroom</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E62D32"/>
                    </a:solidFill>
                  </a:tcPr>
                </a:tc>
                <a:extLst>
                  <a:ext uri="{0D108BD9-81ED-4DB2-BD59-A6C34878D82A}">
                    <a16:rowId xmlns:a16="http://schemas.microsoft.com/office/drawing/2014/main" val="4240360520"/>
                  </a:ext>
                </a:extLst>
              </a:tr>
            </a:tbl>
          </a:graphicData>
        </a:graphic>
      </p:graphicFrame>
      <p:graphicFrame>
        <p:nvGraphicFramePr>
          <p:cNvPr id="8" name="Table 7">
            <a:extLst>
              <a:ext uri="{FF2B5EF4-FFF2-40B4-BE49-F238E27FC236}">
                <a16:creationId xmlns:a16="http://schemas.microsoft.com/office/drawing/2014/main" id="{CE4A2B99-4D66-478A-ABC6-82D16D573990}"/>
              </a:ext>
            </a:extLst>
          </p:cNvPr>
          <p:cNvGraphicFramePr>
            <a:graphicFrameLocks noGrp="1"/>
          </p:cNvGraphicFramePr>
          <p:nvPr>
            <p:extLst>
              <p:ext uri="{D42A27DB-BD31-4B8C-83A1-F6EECF244321}">
                <p14:modId xmlns:p14="http://schemas.microsoft.com/office/powerpoint/2010/main" val="257085312"/>
              </p:ext>
            </p:extLst>
          </p:nvPr>
        </p:nvGraphicFramePr>
        <p:xfrm>
          <a:off x="9165399" y="4394184"/>
          <a:ext cx="2755900" cy="701040"/>
        </p:xfrm>
        <a:graphic>
          <a:graphicData uri="http://schemas.openxmlformats.org/drawingml/2006/table">
            <a:tbl>
              <a:tblPr firstRow="1" firstCol="1" bandRow="1"/>
              <a:tblGrid>
                <a:gridCol w="799048">
                  <a:extLst>
                    <a:ext uri="{9D8B030D-6E8A-4147-A177-3AD203B41FA5}">
                      <a16:colId xmlns:a16="http://schemas.microsoft.com/office/drawing/2014/main" val="3387880536"/>
                    </a:ext>
                  </a:extLst>
                </a:gridCol>
                <a:gridCol w="1956852">
                  <a:extLst>
                    <a:ext uri="{9D8B030D-6E8A-4147-A177-3AD203B41FA5}">
                      <a16:colId xmlns:a16="http://schemas.microsoft.com/office/drawing/2014/main" val="885404516"/>
                    </a:ext>
                  </a:extLst>
                </a:gridCol>
              </a:tblGrid>
              <a:tr h="236220">
                <a:tc gridSpan="2">
                  <a:txBody>
                    <a:bodyPr/>
                    <a:lstStyle/>
                    <a:p>
                      <a:pPr algn="ctr" fontAlgn="ctr"/>
                      <a:r>
                        <a:rPr lang="en-SG" sz="1400" b="0" i="0" u="none" strike="noStrike">
                          <a:solidFill>
                            <a:srgbClr val="FFFFFF"/>
                          </a:solidFill>
                          <a:effectLst/>
                          <a:latin typeface="Amasis MT Pro" panose="02040504050005020304" pitchFamily="18" charset="0"/>
                        </a:rPr>
                        <a:t>5 Tukang</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62D32"/>
                    </a:solidFill>
                  </a:tcPr>
                </a:tc>
                <a:tc hMerge="1">
                  <a:txBody>
                    <a:bodyPr/>
                    <a:lstStyle/>
                    <a:p>
                      <a:endParaRPr lang="en-SG"/>
                    </a:p>
                  </a:txBody>
                  <a:tcPr/>
                </a:tc>
                <a:extLst>
                  <a:ext uri="{0D108BD9-81ED-4DB2-BD59-A6C34878D82A}">
                    <a16:rowId xmlns:a16="http://schemas.microsoft.com/office/drawing/2014/main" val="787147421"/>
                  </a:ext>
                </a:extLst>
              </a:tr>
              <a:tr h="464820">
                <a:tc>
                  <a:txBody>
                    <a:bodyPr/>
                    <a:lstStyle/>
                    <a:p>
                      <a:pPr algn="ctr" fontAlgn="ctr"/>
                      <a:r>
                        <a:rPr lang="en-SG" sz="1400" b="0" i="0" u="none" strike="noStrike" err="1">
                          <a:solidFill>
                            <a:srgbClr val="FFFFFF"/>
                          </a:solidFill>
                          <a:effectLst/>
                          <a:latin typeface="Amasis MT Pro" panose="02040504050005020304" pitchFamily="18" charset="0"/>
                        </a:rPr>
                        <a:t>Lvl</a:t>
                      </a:r>
                      <a:r>
                        <a:rPr lang="en-SG" sz="1400" b="0" i="0" u="none" strike="noStrike">
                          <a:solidFill>
                            <a:srgbClr val="FFFFFF"/>
                          </a:solidFill>
                          <a:effectLst/>
                          <a:latin typeface="Amasis MT Pro" panose="02040504050005020304" pitchFamily="18" charset="0"/>
                        </a:rPr>
                        <a:t> 2</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62D32"/>
                    </a:solidFill>
                  </a:tcPr>
                </a:tc>
                <a:tc>
                  <a:txBody>
                    <a:bodyPr/>
                    <a:lstStyle/>
                    <a:p>
                      <a:pPr algn="ctr" fontAlgn="ctr"/>
                      <a:r>
                        <a:rPr lang="en-SG" sz="1400" b="0" i="0" u="none" strike="noStrike">
                          <a:solidFill>
                            <a:srgbClr val="FFFFFF"/>
                          </a:solidFill>
                          <a:effectLst/>
                          <a:latin typeface="Amasis MT Pro" panose="02040504050005020304" pitchFamily="18" charset="0"/>
                        </a:rPr>
                        <a:t>◾Quality Room</a:t>
                      </a:r>
                      <a:br>
                        <a:rPr lang="en-SG" sz="1400" b="0" i="0" u="none" strike="noStrike">
                          <a:solidFill>
                            <a:srgbClr val="FFFFFF"/>
                          </a:solidFill>
                          <a:effectLst/>
                          <a:latin typeface="Amasis MT Pro" panose="02040504050005020304" pitchFamily="18" charset="0"/>
                        </a:rPr>
                      </a:br>
                      <a:r>
                        <a:rPr lang="en-SG" sz="1400" b="0" i="0" u="none" strike="noStrike">
                          <a:solidFill>
                            <a:srgbClr val="FFFFFF"/>
                          </a:solidFill>
                          <a:effectLst/>
                          <a:latin typeface="Amasis MT Pro" panose="02040504050005020304" pitchFamily="18" charset="0"/>
                        </a:rPr>
                        <a:t>◾Strategy Room</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62D32"/>
                    </a:solidFill>
                  </a:tcPr>
                </a:tc>
                <a:extLst>
                  <a:ext uri="{0D108BD9-81ED-4DB2-BD59-A6C34878D82A}">
                    <a16:rowId xmlns:a16="http://schemas.microsoft.com/office/drawing/2014/main" val="4011640877"/>
                  </a:ext>
                </a:extLst>
              </a:tr>
            </a:tbl>
          </a:graphicData>
        </a:graphic>
      </p:graphicFrame>
      <p:pic>
        <p:nvPicPr>
          <p:cNvPr id="19" name="Lockdown">
            <a:hlinkClick r:id="" action="ppaction://media"/>
            <a:extLst>
              <a:ext uri="{FF2B5EF4-FFF2-40B4-BE49-F238E27FC236}">
                <a16:creationId xmlns:a16="http://schemas.microsoft.com/office/drawing/2014/main" id="{276BAA1B-5B80-4E0D-99F5-60E444C6AC33}"/>
              </a:ext>
            </a:extLst>
          </p:cNvPr>
          <p:cNvPicPr>
            <a:picLocks noChangeAspect="1"/>
          </p:cNvPicPr>
          <p:nvPr>
            <a:audioFile r:link="rId1"/>
            <p:extLst>
              <p:ext uri="{DAA4B4D4-6D71-4841-9C94-3DE7FCFB9230}">
                <p14:media xmlns:p14="http://schemas.microsoft.com/office/powerpoint/2010/main" r:embed="rId2">
                  <p14:trim end="2250"/>
                </p14:media>
              </p:ext>
            </p:extLst>
          </p:nvPr>
        </p:nvPicPr>
        <p:blipFill>
          <a:blip r:embed="rId6"/>
          <a:stretch>
            <a:fillRect/>
          </a:stretch>
        </p:blipFill>
        <p:spPr>
          <a:xfrm>
            <a:off x="10794103" y="1183478"/>
            <a:ext cx="487363" cy="487363"/>
          </a:xfrm>
          <a:prstGeom prst="rect">
            <a:avLst/>
          </a:prstGeom>
        </p:spPr>
      </p:pic>
      <p:sp>
        <p:nvSpPr>
          <p:cNvPr id="20" name="TextBox 19">
            <a:extLst>
              <a:ext uri="{FF2B5EF4-FFF2-40B4-BE49-F238E27FC236}">
                <a16:creationId xmlns:a16="http://schemas.microsoft.com/office/drawing/2014/main" id="{D101BC2E-7FF7-40DC-9FA5-18EE9121B151}"/>
              </a:ext>
            </a:extLst>
          </p:cNvPr>
          <p:cNvSpPr txBox="1"/>
          <p:nvPr/>
        </p:nvSpPr>
        <p:spPr>
          <a:xfrm>
            <a:off x="1910577" y="5691404"/>
            <a:ext cx="9378036" cy="1200329"/>
          </a:xfrm>
          <a:prstGeom prst="rect">
            <a:avLst/>
          </a:prstGeom>
          <a:noFill/>
        </p:spPr>
        <p:txBody>
          <a:bodyPr wrap="square" rtlCol="0">
            <a:spAutoFit/>
          </a:bodyPr>
          <a:lstStyle/>
          <a:p>
            <a:pPr marL="285750" indent="-285750" algn="ctr" defTabSz="457200">
              <a:buFont typeface="Arial" panose="020B0604020202020204" pitchFamily="34" charset="0"/>
              <a:buChar char="•"/>
            </a:pPr>
            <a:r>
              <a:rPr lang="en-US" altLang="en-US">
                <a:solidFill>
                  <a:srgbClr val="000000"/>
                </a:solidFill>
                <a:latin typeface="Times New Roman" panose="02020603050405020304" pitchFamily="18" charset="0"/>
              </a:rPr>
              <a:t>When you are </a:t>
            </a:r>
            <a:r>
              <a:rPr lang="en-SG">
                <a:solidFill>
                  <a:srgbClr val="000000"/>
                </a:solidFill>
                <a:latin typeface="Times New Roman" panose="02020603050405020304" pitchFamily="18" charset="0"/>
              </a:rPr>
              <a:t>unable to access into the area of refuge, proceed to the next available “ safe area”,</a:t>
            </a:r>
          </a:p>
          <a:p>
            <a:pPr algn="ctr" defTabSz="457200"/>
            <a:r>
              <a:rPr lang="en-SG">
                <a:solidFill>
                  <a:srgbClr val="000000"/>
                </a:solidFill>
                <a:latin typeface="Times New Roman" panose="02020603050405020304" pitchFamily="18" charset="0"/>
              </a:rPr>
              <a:t> a room which can be locked from the inside and provide no visible view from the external</a:t>
            </a:r>
          </a:p>
          <a:p>
            <a:pPr algn="ctr" defTabSz="457200"/>
            <a:r>
              <a:rPr lang="en-SG">
                <a:solidFill>
                  <a:srgbClr val="000000"/>
                </a:solidFill>
                <a:latin typeface="Times New Roman" panose="02020603050405020304" pitchFamily="18" charset="0"/>
              </a:rPr>
              <a:t> </a:t>
            </a:r>
          </a:p>
          <a:p>
            <a:pPr defTabSz="457200"/>
            <a:endParaRPr lang="en-SG">
              <a:solidFill>
                <a:srgbClr val="000000"/>
              </a:solidFill>
              <a:latin typeface="Arial"/>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00" fill="hold"/>
                                        <p:tgtEl>
                                          <p:spTgt spid="19"/>
                                        </p:tgtEl>
                                      </p:cBhvr>
                                    </p:cmd>
                                  </p:childTnLst>
                                </p:cTn>
                              </p:par>
                            </p:childTnLst>
                          </p:cTn>
                        </p:par>
                      </p:childTnLst>
                    </p:cTn>
                  </p:par>
                </p:childTnLst>
              </p:cTn>
              <p:nextCondLst>
                <p:cond evt="onClick" delay="0">
                  <p:tgtEl>
                    <p:spTgt spid="19"/>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0DA673-AEAA-4179-8CE7-50DBB6063218}"/>
              </a:ext>
            </a:extLst>
          </p:cNvPr>
          <p:cNvSpPr>
            <a:spLocks noGrp="1"/>
          </p:cNvSpPr>
          <p:nvPr>
            <p:ph type="title" idx="4294967295"/>
          </p:nvPr>
        </p:nvSpPr>
        <p:spPr>
          <a:xfrm>
            <a:off x="457200" y="617220"/>
            <a:ext cx="10515600" cy="777875"/>
          </a:xfrm>
        </p:spPr>
        <p:txBody>
          <a:bodyPr>
            <a:normAutofit/>
          </a:bodyPr>
          <a:lstStyle/>
          <a:p>
            <a:r>
              <a:rPr lang="en-US" sz="3200">
                <a:latin typeface="Arial Narrow" panose="020B0606020202030204" pitchFamily="34" charset="0"/>
              </a:rPr>
              <a:t>Business Hours, Cafeteria, Salary Payment</a:t>
            </a:r>
          </a:p>
        </p:txBody>
      </p:sp>
      <p:graphicFrame>
        <p:nvGraphicFramePr>
          <p:cNvPr id="2" name="Table 2">
            <a:extLst>
              <a:ext uri="{FF2B5EF4-FFF2-40B4-BE49-F238E27FC236}">
                <a16:creationId xmlns:a16="http://schemas.microsoft.com/office/drawing/2014/main" id="{001BAFAB-2D4F-4649-8A41-E2DCB6CC6F4B}"/>
              </a:ext>
            </a:extLst>
          </p:cNvPr>
          <p:cNvGraphicFramePr>
            <a:graphicFrameLocks noGrp="1"/>
          </p:cNvGraphicFramePr>
          <p:nvPr>
            <p:extLst>
              <p:ext uri="{D42A27DB-BD31-4B8C-83A1-F6EECF244321}">
                <p14:modId xmlns:p14="http://schemas.microsoft.com/office/powerpoint/2010/main" val="1198824768"/>
              </p:ext>
            </p:extLst>
          </p:nvPr>
        </p:nvGraphicFramePr>
        <p:xfrm>
          <a:off x="571501" y="1499868"/>
          <a:ext cx="10881360" cy="4785360"/>
        </p:xfrm>
        <a:graphic>
          <a:graphicData uri="http://schemas.openxmlformats.org/drawingml/2006/table">
            <a:tbl>
              <a:tblPr firstRow="1" bandRow="1">
                <a:tableStyleId>{7DF18680-E054-41AD-8BC1-D1AEF772440D}</a:tableStyleId>
              </a:tblPr>
              <a:tblGrid>
                <a:gridCol w="3130086">
                  <a:extLst>
                    <a:ext uri="{9D8B030D-6E8A-4147-A177-3AD203B41FA5}">
                      <a16:colId xmlns:a16="http://schemas.microsoft.com/office/drawing/2014/main" val="2614610712"/>
                    </a:ext>
                  </a:extLst>
                </a:gridCol>
                <a:gridCol w="3450488">
                  <a:extLst>
                    <a:ext uri="{9D8B030D-6E8A-4147-A177-3AD203B41FA5}">
                      <a16:colId xmlns:a16="http://schemas.microsoft.com/office/drawing/2014/main" val="1072354852"/>
                    </a:ext>
                  </a:extLst>
                </a:gridCol>
                <a:gridCol w="2444917">
                  <a:extLst>
                    <a:ext uri="{9D8B030D-6E8A-4147-A177-3AD203B41FA5}">
                      <a16:colId xmlns:a16="http://schemas.microsoft.com/office/drawing/2014/main" val="100113508"/>
                    </a:ext>
                  </a:extLst>
                </a:gridCol>
                <a:gridCol w="1855869">
                  <a:extLst>
                    <a:ext uri="{9D8B030D-6E8A-4147-A177-3AD203B41FA5}">
                      <a16:colId xmlns:a16="http://schemas.microsoft.com/office/drawing/2014/main" val="3224225630"/>
                    </a:ext>
                  </a:extLst>
                </a:gridCol>
              </a:tblGrid>
              <a:tr h="370840">
                <a:tc>
                  <a:txBody>
                    <a:bodyPr/>
                    <a:lstStyle/>
                    <a:p>
                      <a:pPr algn="ctr"/>
                      <a:r>
                        <a:rPr lang="en-US" sz="2400">
                          <a:latin typeface="Arial Narrow" panose="020B0606020202030204" pitchFamily="34" charset="0"/>
                        </a:rPr>
                        <a:t>Business Hours</a:t>
                      </a:r>
                      <a:endParaRPr lang="en-SG" sz="2400">
                        <a:latin typeface="Arial Narrow" panose="020B0606020202030204" pitchFamily="34" charset="0"/>
                      </a:endParaRPr>
                    </a:p>
                  </a:txBody>
                  <a:tcPr/>
                </a:tc>
                <a:tc>
                  <a:txBody>
                    <a:bodyPr/>
                    <a:lstStyle/>
                    <a:p>
                      <a:pPr algn="ctr"/>
                      <a:r>
                        <a:rPr lang="en-US" sz="2400">
                          <a:latin typeface="Arial Narrow" panose="020B0606020202030204" pitchFamily="34" charset="0"/>
                        </a:rPr>
                        <a:t>Cafeteria</a:t>
                      </a:r>
                      <a:endParaRPr lang="en-SG" sz="2400">
                        <a:latin typeface="Arial Narrow" panose="020B0606020202030204" pitchFamily="34" charset="0"/>
                      </a:endParaRPr>
                    </a:p>
                  </a:txBody>
                  <a:tcPr/>
                </a:tc>
                <a:tc gridSpan="2">
                  <a:txBody>
                    <a:bodyPr/>
                    <a:lstStyle/>
                    <a:p>
                      <a:pPr algn="ctr"/>
                      <a:r>
                        <a:rPr lang="en-US" sz="2400">
                          <a:latin typeface="Arial Narrow" panose="020B0606020202030204" pitchFamily="34" charset="0"/>
                        </a:rPr>
                        <a:t>Salary Payment</a:t>
                      </a:r>
                      <a:endParaRPr lang="en-SG" sz="2400">
                        <a:latin typeface="Arial Narrow" panose="020B0606020202030204" pitchFamily="34" charset="0"/>
                      </a:endParaRPr>
                    </a:p>
                  </a:txBody>
                  <a:tcPr/>
                </a:tc>
                <a:tc hMerge="1">
                  <a:txBody>
                    <a:bodyPr/>
                    <a:lstStyle/>
                    <a:p>
                      <a:endParaRPr lang="en-SG"/>
                    </a:p>
                  </a:txBody>
                  <a:tcPr/>
                </a:tc>
                <a:extLst>
                  <a:ext uri="{0D108BD9-81ED-4DB2-BD59-A6C34878D82A}">
                    <a16:rowId xmlns:a16="http://schemas.microsoft.com/office/drawing/2014/main" val="1231938479"/>
                  </a:ext>
                </a:extLst>
              </a:tr>
              <a:tr h="370840">
                <a:tc>
                  <a:txBody>
                    <a:bodyPr/>
                    <a:lstStyle/>
                    <a:p>
                      <a:pPr>
                        <a:lnSpc>
                          <a:spcPct val="100000"/>
                        </a:lnSpc>
                      </a:pPr>
                      <a:r>
                        <a:rPr lang="en-US" sz="1600">
                          <a:latin typeface="Arial Narrow" panose="020B0606020202030204" pitchFamily="34" charset="0"/>
                        </a:rPr>
                        <a:t>Standard Business Hours: </a:t>
                      </a:r>
                      <a:br>
                        <a:rPr lang="en-US" sz="1600">
                          <a:latin typeface="Arial Narrow" panose="020B0606020202030204" pitchFamily="34" charset="0"/>
                        </a:rPr>
                      </a:br>
                      <a:r>
                        <a:rPr lang="en-US" sz="1600">
                          <a:latin typeface="Arial Narrow" panose="020B0606020202030204" pitchFamily="34" charset="0"/>
                        </a:rPr>
                        <a:t>8:30am to 5:30pm</a:t>
                      </a:r>
                      <a:br>
                        <a:rPr lang="en-US" sz="1600">
                          <a:latin typeface="Arial Narrow" panose="020B0606020202030204" pitchFamily="34" charset="0"/>
                        </a:rPr>
                      </a:br>
                      <a:endParaRPr lang="en-US" sz="1600">
                        <a:latin typeface="Arial Narrow" panose="020B0606020202030204" pitchFamily="34" charset="0"/>
                      </a:endParaRPr>
                    </a:p>
                    <a:p>
                      <a:pPr>
                        <a:lnSpc>
                          <a:spcPct val="100000"/>
                        </a:lnSpc>
                      </a:pPr>
                      <a:endParaRPr lang="en-US" sz="1600">
                        <a:latin typeface="Arial Narrow" panose="020B0606020202030204" pitchFamily="34" charset="0"/>
                      </a:endParaRPr>
                    </a:p>
                    <a:p>
                      <a:pPr>
                        <a:lnSpc>
                          <a:spcPct val="100000"/>
                        </a:lnSpc>
                      </a:pPr>
                      <a:r>
                        <a:rPr lang="en-US" sz="1600">
                          <a:latin typeface="Arial Narrow" panose="020B0606020202030204" pitchFamily="34" charset="0"/>
                        </a:rPr>
                        <a:t>Flexible Working Hours is allowed with supervisor’s approval</a:t>
                      </a:r>
                    </a:p>
                    <a:p>
                      <a:pPr>
                        <a:lnSpc>
                          <a:spcPct val="100000"/>
                        </a:lnSpc>
                      </a:pPr>
                      <a:endParaRPr lang="en-US" sz="1600">
                        <a:latin typeface="Arial Narrow" panose="020B0606020202030204" pitchFamily="34" charset="0"/>
                        <a:cs typeface="Arial" panose="020B0604020202020204" pitchFamily="34" charset="0"/>
                      </a:endParaRPr>
                    </a:p>
                  </a:txBody>
                  <a:tcPr/>
                </a:tc>
                <a:tc>
                  <a:txBody>
                    <a:bodyPr/>
                    <a:lstStyle/>
                    <a:p>
                      <a:pPr marL="285750" indent="-285750">
                        <a:lnSpc>
                          <a:spcPct val="100000"/>
                        </a:lnSpc>
                        <a:buFont typeface="Arial" panose="020B0604020202020204" pitchFamily="34" charset="0"/>
                        <a:buChar char="•"/>
                      </a:pPr>
                      <a:r>
                        <a:rPr lang="en-SG" sz="1600">
                          <a:latin typeface="Arial Narrow" panose="020B0606020202030204" pitchFamily="34" charset="0"/>
                        </a:rPr>
                        <a:t>50% company subsidy for most items for local payroll employees</a:t>
                      </a:r>
                    </a:p>
                    <a:p>
                      <a:pPr marL="285750" indent="-285750">
                        <a:lnSpc>
                          <a:spcPct val="100000"/>
                        </a:lnSpc>
                        <a:buFont typeface="Arial" panose="020B0604020202020204" pitchFamily="34" charset="0"/>
                        <a:buChar char="•"/>
                      </a:pPr>
                      <a:r>
                        <a:rPr lang="en-SG" sz="1600">
                          <a:latin typeface="Arial Narrow" panose="020B0606020202030204" pitchFamily="34" charset="0"/>
                        </a:rPr>
                        <a:t>International Assignee needs to scan employee badge and pay with cash </a:t>
                      </a:r>
                    </a:p>
                    <a:p>
                      <a:pPr marL="342900" indent="-342900">
                        <a:lnSpc>
                          <a:spcPct val="100000"/>
                        </a:lnSpc>
                        <a:buFont typeface="Arial" panose="020B0604020202020204" pitchFamily="34" charset="0"/>
                        <a:buChar char="•"/>
                      </a:pPr>
                      <a:endParaRPr lang="en-SG" sz="1600">
                        <a:latin typeface="Arial Narrow" panose="020B0606020202030204" pitchFamily="34" charset="0"/>
                        <a:cs typeface="Arial" panose="020B0604020202020204" pitchFamily="34" charset="0"/>
                      </a:endParaRPr>
                    </a:p>
                  </a:txBody>
                  <a:tcPr/>
                </a:tc>
                <a:tc>
                  <a:txBody>
                    <a:bodyPr/>
                    <a:lstStyle/>
                    <a:p>
                      <a:pPr>
                        <a:lnSpc>
                          <a:spcPct val="100000"/>
                        </a:lnSpc>
                      </a:pPr>
                      <a:r>
                        <a:rPr lang="en-US" sz="1600">
                          <a:latin typeface="Arial Narrow" panose="020B0606020202030204" pitchFamily="34" charset="0"/>
                        </a:rPr>
                        <a:t>Pay Day – 24</a:t>
                      </a:r>
                      <a:r>
                        <a:rPr lang="en-US" sz="1600" baseline="30000">
                          <a:latin typeface="Arial Narrow" panose="020B0606020202030204" pitchFamily="34" charset="0"/>
                        </a:rPr>
                        <a:t>th</a:t>
                      </a:r>
                      <a:r>
                        <a:rPr lang="en-US" sz="1600">
                          <a:latin typeface="Arial Narrow" panose="020B0606020202030204" pitchFamily="34" charset="0"/>
                        </a:rPr>
                        <a:t> of each month</a:t>
                      </a:r>
                    </a:p>
                    <a:p>
                      <a:pPr>
                        <a:lnSpc>
                          <a:spcPct val="100000"/>
                        </a:lnSpc>
                      </a:pPr>
                      <a:r>
                        <a:rPr lang="en-US" sz="1600">
                          <a:latin typeface="Arial Narrow" panose="020B0606020202030204" pitchFamily="34" charset="0"/>
                        </a:rPr>
                        <a:t>Pay Day for new hires based on join date:</a:t>
                      </a:r>
                      <a:endParaRPr lang="en-SG" sz="1600">
                        <a:latin typeface="Arial Narrow" panose="020B0606020202030204" pitchFamily="34" charset="0"/>
                      </a:endParaRPr>
                    </a:p>
                    <a:p>
                      <a:pPr marL="285750" marR="0" lvl="0" indent="-285750" algn="l" defTabSz="60903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latin typeface="Arial Narrow" panose="020B0606020202030204" pitchFamily="34" charset="0"/>
                        </a:rPr>
                        <a:t>1</a:t>
                      </a:r>
                      <a:r>
                        <a:rPr lang="en-US" sz="1600" baseline="30000">
                          <a:latin typeface="Arial Narrow" panose="020B0606020202030204" pitchFamily="34" charset="0"/>
                        </a:rPr>
                        <a:t>st</a:t>
                      </a:r>
                      <a:r>
                        <a:rPr lang="en-US" sz="1600">
                          <a:latin typeface="Arial Narrow" panose="020B0606020202030204" pitchFamily="34" charset="0"/>
                        </a:rPr>
                        <a:t> to 9</a:t>
                      </a:r>
                      <a:r>
                        <a:rPr lang="en-US" sz="1600" baseline="30000">
                          <a:latin typeface="Arial Narrow" panose="020B0606020202030204" pitchFamily="34" charset="0"/>
                        </a:rPr>
                        <a:t>th</a:t>
                      </a:r>
                      <a:r>
                        <a:rPr lang="en-US" sz="1600">
                          <a:latin typeface="Arial Narrow" panose="020B0606020202030204" pitchFamily="34" charset="0"/>
                        </a:rPr>
                        <a:t> of the month</a:t>
                      </a:r>
                      <a:br>
                        <a:rPr lang="en-US" sz="1600">
                          <a:latin typeface="Arial Narrow" panose="020B0606020202030204" pitchFamily="34" charset="0"/>
                        </a:rPr>
                      </a:br>
                      <a:br>
                        <a:rPr lang="en-US" sz="1600">
                          <a:latin typeface="Arial Narrow" panose="020B0606020202030204" pitchFamily="34" charset="0"/>
                        </a:rPr>
                      </a:br>
                      <a:endParaRPr lang="en-SG" sz="1600">
                        <a:latin typeface="Arial Narrow" panose="020B0606020202030204" pitchFamily="34" charset="0"/>
                      </a:endParaRPr>
                    </a:p>
                    <a:p>
                      <a:pPr marL="285750" marR="0" lvl="0" indent="-285750" algn="l" defTabSz="60903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latin typeface="Arial Narrow" panose="020B0606020202030204" pitchFamily="34" charset="0"/>
                        </a:rPr>
                        <a:t>After 9</a:t>
                      </a:r>
                      <a:r>
                        <a:rPr lang="en-US" sz="1600" baseline="30000">
                          <a:latin typeface="Arial Narrow" panose="020B0606020202030204" pitchFamily="34" charset="0"/>
                        </a:rPr>
                        <a:t>th</a:t>
                      </a:r>
                      <a:r>
                        <a:rPr lang="en-US" sz="1600">
                          <a:latin typeface="Arial Narrow" panose="020B0606020202030204" pitchFamily="34" charset="0"/>
                        </a:rPr>
                        <a:t> of the month</a:t>
                      </a:r>
                      <a:endParaRPr lang="en-SG" sz="1600">
                        <a:latin typeface="Arial Narrow" panose="020B0606020202030204" pitchFamily="34" charset="0"/>
                      </a:endParaRPr>
                    </a:p>
                    <a:p>
                      <a:pPr>
                        <a:lnSpc>
                          <a:spcPct val="100000"/>
                        </a:lnSpc>
                      </a:pPr>
                      <a:endParaRPr lang="en-US" sz="1600">
                        <a:latin typeface="Arial Narrow" panose="020B0606020202030204" pitchFamily="34" charset="0"/>
                      </a:endParaRPr>
                    </a:p>
                    <a:p>
                      <a:pPr>
                        <a:lnSpc>
                          <a:spcPct val="100000"/>
                        </a:lnSpc>
                      </a:pPr>
                      <a:endParaRPr lang="en-SG" sz="1600">
                        <a:latin typeface="Arial Narrow" panose="020B0606020202030204" pitchFamily="34" charset="0"/>
                        <a:cs typeface="Arial" panose="020B0604020202020204" pitchFamily="34" charset="0"/>
                      </a:endParaRPr>
                    </a:p>
                  </a:txBody>
                  <a:tcPr/>
                </a:tc>
                <a:tc>
                  <a:txBody>
                    <a:bodyPr/>
                    <a:lstStyle/>
                    <a:p>
                      <a:pPr>
                        <a:lnSpc>
                          <a:spcPct val="100000"/>
                        </a:lnSpc>
                      </a:pPr>
                      <a:endParaRPr lang="en-US" sz="1600">
                        <a:latin typeface="Arial Narrow" panose="020B0606020202030204" pitchFamily="34" charset="0"/>
                      </a:endParaRPr>
                    </a:p>
                    <a:p>
                      <a:pPr>
                        <a:lnSpc>
                          <a:spcPct val="100000"/>
                        </a:lnSpc>
                      </a:pPr>
                      <a:endParaRPr lang="en-US" sz="1600">
                        <a:latin typeface="Arial Narrow" panose="020B0606020202030204" pitchFamily="34" charset="0"/>
                      </a:endParaRPr>
                    </a:p>
                    <a:p>
                      <a:pPr>
                        <a:lnSpc>
                          <a:spcPct val="100000"/>
                        </a:lnSpc>
                      </a:pPr>
                      <a:endParaRPr lang="en-US" sz="1600" u="sng">
                        <a:latin typeface="Arial Narrow" panose="020B0606020202030204" pitchFamily="34" charset="0"/>
                      </a:endParaRPr>
                    </a:p>
                    <a:p>
                      <a:pPr>
                        <a:lnSpc>
                          <a:spcPct val="100000"/>
                        </a:lnSpc>
                      </a:pPr>
                      <a:r>
                        <a:rPr lang="en-US" sz="1600" u="sng">
                          <a:latin typeface="Arial Narrow" panose="020B0606020202030204" pitchFamily="34" charset="0"/>
                        </a:rPr>
                        <a:t>Pay date</a:t>
                      </a:r>
                      <a:r>
                        <a:rPr lang="en-US" sz="1600">
                          <a:latin typeface="Arial Narrow" panose="020B0606020202030204" pitchFamily="34" charset="0"/>
                        </a:rPr>
                        <a:t>:</a:t>
                      </a:r>
                    </a:p>
                    <a:p>
                      <a:pPr marL="0" indent="0">
                        <a:lnSpc>
                          <a:spcPct val="100000"/>
                        </a:lnSpc>
                        <a:buFont typeface="Arial" panose="020B0604020202020204" pitchFamily="34" charset="0"/>
                        <a:buNone/>
                      </a:pPr>
                      <a:r>
                        <a:rPr lang="en-US" sz="1600">
                          <a:latin typeface="Arial Narrow" panose="020B0606020202030204" pitchFamily="34" charset="0"/>
                        </a:rPr>
                        <a:t>&gt;  24</a:t>
                      </a:r>
                      <a:r>
                        <a:rPr lang="en-US" sz="1600" baseline="30000">
                          <a:latin typeface="Arial Narrow" panose="020B0606020202030204" pitchFamily="34" charset="0"/>
                        </a:rPr>
                        <a:t>th</a:t>
                      </a:r>
                      <a:r>
                        <a:rPr lang="en-US" sz="1600">
                          <a:latin typeface="Arial Narrow" panose="020B0606020202030204" pitchFamily="34" charset="0"/>
                        </a:rPr>
                        <a:t> of the joining month</a:t>
                      </a:r>
                    </a:p>
                    <a:p>
                      <a:pPr marL="0" marR="0" lvl="0" indent="0" algn="l" defTabSz="609036" rtl="0" eaLnBrk="1" fontAlgn="auto" latinLnBrk="0" hangingPunct="1">
                        <a:lnSpc>
                          <a:spcPct val="100000"/>
                        </a:lnSpc>
                        <a:spcBef>
                          <a:spcPts val="0"/>
                        </a:spcBef>
                        <a:spcAft>
                          <a:spcPts val="0"/>
                        </a:spcAft>
                        <a:buClrTx/>
                        <a:buSzTx/>
                        <a:buFont typeface="Arial" panose="020B0604020202020204" pitchFamily="34" charset="0"/>
                        <a:buNone/>
                        <a:tabLst/>
                        <a:defRPr/>
                      </a:pPr>
                      <a:br>
                        <a:rPr lang="en-US" sz="1600">
                          <a:latin typeface="Arial Narrow" panose="020B0606020202030204" pitchFamily="34" charset="0"/>
                        </a:rPr>
                      </a:br>
                      <a:r>
                        <a:rPr lang="en-US" sz="1600">
                          <a:latin typeface="Arial Narrow" panose="020B0606020202030204" pitchFamily="34" charset="0"/>
                        </a:rPr>
                        <a:t>&gt;  Last day of the month or Within 7 days of the following month</a:t>
                      </a:r>
                      <a:endParaRPr lang="en-SG" sz="1600">
                        <a:latin typeface="Arial Narrow" panose="020B0606020202030204" pitchFamily="34" charset="0"/>
                      </a:endParaRPr>
                    </a:p>
                    <a:p>
                      <a:pPr>
                        <a:lnSpc>
                          <a:spcPct val="100000"/>
                        </a:lnSpc>
                      </a:pPr>
                      <a:endParaRPr lang="en-SG" sz="1600">
                        <a:solidFill>
                          <a:sysClr val="windowText" lastClr="000000"/>
                        </a:solidFill>
                        <a:latin typeface="Arial Narrow" panose="020B0606020202030204" pitchFamily="34" charset="0"/>
                        <a:cs typeface="Arial" panose="020B0604020202020204" pitchFamily="34" charset="0"/>
                      </a:endParaRPr>
                    </a:p>
                  </a:txBody>
                  <a:tcPr/>
                </a:tc>
                <a:extLst>
                  <a:ext uri="{0D108BD9-81ED-4DB2-BD59-A6C34878D82A}">
                    <a16:rowId xmlns:a16="http://schemas.microsoft.com/office/drawing/2014/main" val="1159756802"/>
                  </a:ext>
                </a:extLst>
              </a:tr>
              <a:tr h="370840">
                <a:tc>
                  <a:txBody>
                    <a:bodyPr/>
                    <a:lstStyle/>
                    <a:p>
                      <a:pPr>
                        <a:lnSpc>
                          <a:spcPct val="100000"/>
                        </a:lnSpc>
                      </a:pPr>
                      <a:r>
                        <a:rPr lang="en-US" sz="1600">
                          <a:latin typeface="Arial Narrow" panose="020B0606020202030204" pitchFamily="34" charset="0"/>
                        </a:rPr>
                        <a:t>Lunch Time: 11:30am onwards</a:t>
                      </a:r>
                    </a:p>
                    <a:p>
                      <a:pPr>
                        <a:lnSpc>
                          <a:spcPct val="100000"/>
                        </a:lnSpc>
                      </a:pPr>
                      <a:r>
                        <a:rPr lang="en-US" sz="1600">
                          <a:latin typeface="Arial Narrow" panose="020B0606020202030204" pitchFamily="34" charset="0"/>
                        </a:rPr>
                        <a:t>Lunch Break: 1 hour</a:t>
                      </a:r>
                      <a:endParaRPr lang="en-SG" sz="1600">
                        <a:latin typeface="Arial Narrow" panose="020B0606020202030204" pitchFamily="34" charset="0"/>
                      </a:endParaRPr>
                    </a:p>
                    <a:p>
                      <a:pPr>
                        <a:lnSpc>
                          <a:spcPct val="100000"/>
                        </a:lnSpc>
                      </a:pPr>
                      <a:endParaRPr lang="en-SG" sz="1600">
                        <a:latin typeface="Arial Narrow" panose="020B0606020202030204" pitchFamily="34" charset="0"/>
                        <a:cs typeface="Arial" panose="020B0604020202020204" pitchFamily="34" charset="0"/>
                      </a:endParaRPr>
                    </a:p>
                  </a:txBody>
                  <a:tcPr/>
                </a:tc>
                <a:tc>
                  <a:txBody>
                    <a:bodyPr/>
                    <a:lstStyle/>
                    <a:p>
                      <a:pPr marL="0" marR="0" lvl="0" indent="0" algn="l" defTabSz="609036"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a:latin typeface="Arial Narrow" panose="020B0606020202030204" pitchFamily="34" charset="0"/>
                        </a:rPr>
                        <a:t>Operating Hours</a:t>
                      </a:r>
                    </a:p>
                    <a:p>
                      <a:pPr marL="285750" marR="0" lvl="0" indent="-285750" algn="l" defTabSz="60903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latin typeface="Arial Narrow" panose="020B0606020202030204" pitchFamily="34" charset="0"/>
                        </a:rPr>
                        <a:t>7 Tractor Road  7:00am to 4:30pm</a:t>
                      </a:r>
                      <a:endParaRPr lang="en-SG" sz="1600">
                        <a:latin typeface="Arial Narrow" panose="020B0606020202030204" pitchFamily="34" charset="0"/>
                      </a:endParaRPr>
                    </a:p>
                    <a:p>
                      <a:pPr marL="285750" marR="0" lvl="0" indent="-285750" algn="l" defTabSz="60903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latin typeface="Arial Narrow" panose="020B0606020202030204" pitchFamily="34" charset="0"/>
                        </a:rPr>
                        <a:t>14 Tractor Road^  7:00am to 6:15pm</a:t>
                      </a:r>
                    </a:p>
                    <a:p>
                      <a:pPr marL="271463" marR="0" lvl="0" indent="0" algn="l" defTabSz="609036" rtl="0" eaLnBrk="1" fontAlgn="auto" latinLnBrk="0" hangingPunct="1">
                        <a:lnSpc>
                          <a:spcPct val="100000"/>
                        </a:lnSpc>
                        <a:spcBef>
                          <a:spcPts val="0"/>
                        </a:spcBef>
                        <a:spcAft>
                          <a:spcPts val="0"/>
                        </a:spcAft>
                        <a:buClrTx/>
                        <a:buSzTx/>
                        <a:buFontTx/>
                        <a:buNone/>
                        <a:tabLst/>
                        <a:defRPr/>
                      </a:pPr>
                      <a:r>
                        <a:rPr lang="en-US" sz="1600">
                          <a:latin typeface="Arial Narrow" panose="020B0606020202030204" pitchFamily="34" charset="0"/>
                        </a:rPr>
                        <a:t>(^no pork &amp; lard</a:t>
                      </a:r>
                      <a:r>
                        <a:rPr lang="en-SG" sz="1600">
                          <a:latin typeface="Arial Narrow" panose="020B0606020202030204" pitchFamily="34" charset="0"/>
                        </a:rPr>
                        <a:t>)</a:t>
                      </a:r>
                      <a:endParaRPr lang="en-SG" sz="1600" i="1">
                        <a:solidFill>
                          <a:sysClr val="windowText" lastClr="000000"/>
                        </a:solidFill>
                        <a:latin typeface="Arial Narrow" panose="020B0606020202030204" pitchFamily="34" charset="0"/>
                        <a:cs typeface="Arial" panose="020B0604020202020204" pitchFamily="34" charset="0"/>
                      </a:endParaRPr>
                    </a:p>
                  </a:txBody>
                  <a:tcPr/>
                </a:tc>
                <a:tc gridSpan="2">
                  <a:txBody>
                    <a:bodyPr/>
                    <a:lstStyle/>
                    <a:p>
                      <a:pPr marL="285750" indent="-285750">
                        <a:lnSpc>
                          <a:spcPct val="100000"/>
                        </a:lnSpc>
                        <a:buFont typeface="Arial" panose="020B0604020202020204" pitchFamily="34" charset="0"/>
                        <a:buChar char="•"/>
                      </a:pPr>
                      <a:r>
                        <a:rPr lang="en-US" sz="1600">
                          <a:latin typeface="Arial Narrow" panose="020B0606020202030204" pitchFamily="34" charset="0"/>
                        </a:rPr>
                        <a:t>Deduction and reimbursement of expenses incurred will be processed via payroll</a:t>
                      </a:r>
                      <a:endParaRPr lang="en-US" sz="1600">
                        <a:solidFill>
                          <a:schemeClr val="tx1"/>
                        </a:solidFill>
                        <a:latin typeface="Arial Narrow" panose="020B0606020202030204" pitchFamily="34" charset="0"/>
                      </a:endParaRPr>
                    </a:p>
                    <a:p>
                      <a:pPr marL="0" indent="0">
                        <a:lnSpc>
                          <a:spcPct val="100000"/>
                        </a:lnSpc>
                        <a:buFont typeface="Arial" panose="020B0604020202020204" pitchFamily="34" charset="0"/>
                        <a:buNone/>
                      </a:pPr>
                      <a:endParaRPr lang="en-US" sz="1600">
                        <a:solidFill>
                          <a:schemeClr val="tx1"/>
                        </a:solidFill>
                        <a:latin typeface="Arial Narrow" panose="020B0606020202030204" pitchFamily="34" charset="0"/>
                      </a:endParaRPr>
                    </a:p>
                    <a:p>
                      <a:pPr marL="285750" indent="-285750">
                        <a:lnSpc>
                          <a:spcPct val="100000"/>
                        </a:lnSpc>
                        <a:buFont typeface="Arial" panose="020B0604020202020204" pitchFamily="34" charset="0"/>
                        <a:buChar char="•"/>
                      </a:pPr>
                      <a:r>
                        <a:rPr lang="en-US" sz="1600">
                          <a:solidFill>
                            <a:schemeClr val="tx1"/>
                          </a:solidFill>
                          <a:latin typeface="Arial Narrow" panose="020B0606020202030204" pitchFamily="34" charset="0"/>
                          <a:hlinkClick r:id="rId2">
                            <a:extLst>
                              <a:ext uri="{A12FA001-AC4F-418D-AE19-62706E023703}">
                                <ahyp:hlinkClr xmlns:ahyp="http://schemas.microsoft.com/office/drawing/2018/hyperlinkcolor" val="tx"/>
                              </a:ext>
                            </a:extLst>
                          </a:hlinkClick>
                        </a:rPr>
                        <a:t>E-</a:t>
                      </a:r>
                      <a:r>
                        <a:rPr lang="en-US" sz="1600" err="1">
                          <a:solidFill>
                            <a:schemeClr val="tx1"/>
                          </a:solidFill>
                          <a:latin typeface="Arial Narrow" panose="020B0606020202030204" pitchFamily="34" charset="0"/>
                          <a:hlinkClick r:id="rId2">
                            <a:extLst>
                              <a:ext uri="{A12FA001-AC4F-418D-AE19-62706E023703}">
                                <ahyp:hlinkClr xmlns:ahyp="http://schemas.microsoft.com/office/drawing/2018/hyperlinkcolor" val="tx"/>
                              </a:ext>
                            </a:extLst>
                          </a:hlinkClick>
                        </a:rPr>
                        <a:t>Payslip</a:t>
                      </a:r>
                      <a:r>
                        <a:rPr lang="en-US" sz="1600">
                          <a:solidFill>
                            <a:schemeClr val="tx1"/>
                          </a:solidFill>
                          <a:latin typeface="Arial Narrow" panose="020B0606020202030204" pitchFamily="34" charset="0"/>
                        </a:rPr>
                        <a:t> is available online</a:t>
                      </a:r>
                    </a:p>
                    <a:p>
                      <a:pPr>
                        <a:lnSpc>
                          <a:spcPct val="100000"/>
                        </a:lnSpc>
                      </a:pPr>
                      <a:endParaRPr lang="en-SG" sz="1600">
                        <a:latin typeface="Arial Narrow" panose="020B0606020202030204" pitchFamily="34" charset="0"/>
                        <a:cs typeface="Arial" panose="020B0604020202020204" pitchFamily="34" charset="0"/>
                      </a:endParaRPr>
                    </a:p>
                  </a:txBody>
                  <a:tcPr/>
                </a:tc>
                <a:tc hMerge="1">
                  <a:txBody>
                    <a:bodyPr/>
                    <a:lstStyle/>
                    <a:p>
                      <a:endParaRPr lang="en-SG" sz="2200">
                        <a:solidFill>
                          <a:sysClr val="windowText" lastClr="000000"/>
                        </a:solidFill>
                      </a:endParaRPr>
                    </a:p>
                  </a:txBody>
                  <a:tcPr/>
                </a:tc>
                <a:extLst>
                  <a:ext uri="{0D108BD9-81ED-4DB2-BD59-A6C34878D82A}">
                    <a16:rowId xmlns:a16="http://schemas.microsoft.com/office/drawing/2014/main" val="2788061880"/>
                  </a:ext>
                </a:extLst>
              </a:tr>
            </a:tbl>
          </a:graphicData>
        </a:graphic>
      </p:graphicFrame>
    </p:spTree>
    <p:extLst>
      <p:ext uri="{BB962C8B-B14F-4D97-AF65-F5344CB8AC3E}">
        <p14:creationId xmlns:p14="http://schemas.microsoft.com/office/powerpoint/2010/main" val="29162749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0DA673-AEAA-4179-8CE7-50DBB6063218}"/>
              </a:ext>
            </a:extLst>
          </p:cNvPr>
          <p:cNvSpPr>
            <a:spLocks noGrp="1"/>
          </p:cNvSpPr>
          <p:nvPr>
            <p:ph type="title" idx="4294967295"/>
          </p:nvPr>
        </p:nvSpPr>
        <p:spPr>
          <a:xfrm>
            <a:off x="285750" y="681355"/>
            <a:ext cx="10515600" cy="777875"/>
          </a:xfrm>
        </p:spPr>
        <p:txBody>
          <a:bodyPr>
            <a:noAutofit/>
          </a:bodyPr>
          <a:lstStyle/>
          <a:p>
            <a:r>
              <a:rPr lang="en-US" sz="3600"/>
              <a:t>Employee Access Pass, Visitor Access</a:t>
            </a:r>
          </a:p>
        </p:txBody>
      </p:sp>
      <p:graphicFrame>
        <p:nvGraphicFramePr>
          <p:cNvPr id="2" name="Table 2">
            <a:extLst>
              <a:ext uri="{FF2B5EF4-FFF2-40B4-BE49-F238E27FC236}">
                <a16:creationId xmlns:a16="http://schemas.microsoft.com/office/drawing/2014/main" id="{001BAFAB-2D4F-4649-8A41-E2DCB6CC6F4B}"/>
              </a:ext>
            </a:extLst>
          </p:cNvPr>
          <p:cNvGraphicFramePr>
            <a:graphicFrameLocks noGrp="1"/>
          </p:cNvGraphicFramePr>
          <p:nvPr>
            <p:extLst>
              <p:ext uri="{D42A27DB-BD31-4B8C-83A1-F6EECF244321}">
                <p14:modId xmlns:p14="http://schemas.microsoft.com/office/powerpoint/2010/main" val="2756979781"/>
              </p:ext>
            </p:extLst>
          </p:nvPr>
        </p:nvGraphicFramePr>
        <p:xfrm>
          <a:off x="371474" y="1583055"/>
          <a:ext cx="11134726" cy="4206240"/>
        </p:xfrm>
        <a:graphic>
          <a:graphicData uri="http://schemas.openxmlformats.org/drawingml/2006/table">
            <a:tbl>
              <a:tblPr firstRow="1" bandRow="1">
                <a:tableStyleId>{7DF18680-E054-41AD-8BC1-D1AEF772440D}</a:tableStyleId>
              </a:tblPr>
              <a:tblGrid>
                <a:gridCol w="5567363">
                  <a:extLst>
                    <a:ext uri="{9D8B030D-6E8A-4147-A177-3AD203B41FA5}">
                      <a16:colId xmlns:a16="http://schemas.microsoft.com/office/drawing/2014/main" val="1080845311"/>
                    </a:ext>
                  </a:extLst>
                </a:gridCol>
                <a:gridCol w="5567363">
                  <a:extLst>
                    <a:ext uri="{9D8B030D-6E8A-4147-A177-3AD203B41FA5}">
                      <a16:colId xmlns:a16="http://schemas.microsoft.com/office/drawing/2014/main" val="2614610712"/>
                    </a:ext>
                  </a:extLst>
                </a:gridCol>
              </a:tblGrid>
              <a:tr h="370840">
                <a:tc>
                  <a:txBody>
                    <a:bodyPr/>
                    <a:lstStyle/>
                    <a:p>
                      <a:pPr algn="ctr"/>
                      <a:r>
                        <a:rPr lang="en-US" sz="2400">
                          <a:latin typeface="Arial Narrow" panose="020B0606020202030204" pitchFamily="34" charset="0"/>
                        </a:rPr>
                        <a:t>Employee Access Pass</a:t>
                      </a:r>
                      <a:endParaRPr lang="en-SG" sz="2400">
                        <a:latin typeface="Arial Narrow" panose="020B0606020202030204" pitchFamily="34" charset="0"/>
                      </a:endParaRPr>
                    </a:p>
                  </a:txBody>
                  <a:tcPr/>
                </a:tc>
                <a:tc>
                  <a:txBody>
                    <a:bodyPr/>
                    <a:lstStyle/>
                    <a:p>
                      <a:pPr algn="ctr"/>
                      <a:r>
                        <a:rPr lang="en-SG" sz="2400">
                          <a:latin typeface="Arial Narrow" panose="020B0606020202030204" pitchFamily="34" charset="0"/>
                        </a:rPr>
                        <a:t>Visitor Access</a:t>
                      </a:r>
                    </a:p>
                  </a:txBody>
                  <a:tcPr/>
                </a:tc>
                <a:extLst>
                  <a:ext uri="{0D108BD9-81ED-4DB2-BD59-A6C34878D82A}">
                    <a16:rowId xmlns:a16="http://schemas.microsoft.com/office/drawing/2014/main" val="1231938479"/>
                  </a:ext>
                </a:extLst>
              </a:tr>
              <a:tr h="370840">
                <a:tc>
                  <a:txBody>
                    <a:bodyPr/>
                    <a:lstStyle/>
                    <a:p>
                      <a:pPr marL="285750" indent="-285750">
                        <a:buFont typeface="Arial" panose="020B0604020202020204" pitchFamily="34" charset="0"/>
                        <a:buChar char="•"/>
                      </a:pPr>
                      <a:r>
                        <a:rPr lang="en-SG" sz="1600">
                          <a:latin typeface="Arial Narrow" panose="020B0606020202030204" pitchFamily="34" charset="0"/>
                        </a:rPr>
                        <a:t>Employee Access Pass to be worn prominently at all times</a:t>
                      </a:r>
                    </a:p>
                    <a:p>
                      <a:pPr marL="285750" indent="-285750">
                        <a:buFont typeface="Arial" panose="020B0604020202020204" pitchFamily="34" charset="0"/>
                        <a:buChar char="•"/>
                      </a:pPr>
                      <a:r>
                        <a:rPr lang="en-SG" sz="1600">
                          <a:latin typeface="Arial Narrow" panose="020B0606020202030204" pitchFamily="34" charset="0"/>
                        </a:rPr>
                        <a:t>Employee Access Pass is non-transferable; to be used by employee only</a:t>
                      </a:r>
                    </a:p>
                    <a:p>
                      <a:pPr>
                        <a:tabLst>
                          <a:tab pos="269875" algn="l"/>
                        </a:tabLst>
                      </a:pPr>
                      <a:r>
                        <a:rPr lang="en-SG" sz="1600">
                          <a:latin typeface="Arial Narrow" panose="020B0606020202030204" pitchFamily="34" charset="0"/>
                        </a:rPr>
                        <a:t>	Access restrictions apply on:</a:t>
                      </a:r>
                    </a:p>
                    <a:p>
                      <a:pPr marL="555625" lvl="1" indent="-285750">
                        <a:buFont typeface="Courier New" panose="02070309020205020404" pitchFamily="49" charset="0"/>
                        <a:buChar char="o"/>
                      </a:pPr>
                      <a:r>
                        <a:rPr lang="en-SG" sz="1600">
                          <a:latin typeface="Arial Narrow" panose="020B0606020202030204" pitchFamily="34" charset="0"/>
                        </a:rPr>
                        <a:t>Saturdays - 5pm onwards</a:t>
                      </a:r>
                    </a:p>
                    <a:p>
                      <a:pPr marL="555625" lvl="1" indent="-285750">
                        <a:buFont typeface="Courier New" panose="02070309020205020404" pitchFamily="49" charset="0"/>
                        <a:buChar char="o"/>
                      </a:pPr>
                      <a:r>
                        <a:rPr lang="en-SG" sz="1600">
                          <a:latin typeface="Arial Narrow" panose="020B0606020202030204" pitchFamily="34" charset="0"/>
                        </a:rPr>
                        <a:t>Sundays - whole day</a:t>
                      </a:r>
                    </a:p>
                    <a:p>
                      <a:pPr marL="269875" indent="-269875">
                        <a:tabLst>
                          <a:tab pos="269875" algn="l"/>
                        </a:tabLst>
                      </a:pPr>
                      <a:r>
                        <a:rPr lang="en-SG" sz="1600">
                          <a:latin typeface="Arial Narrow" panose="020B0606020202030204" pitchFamily="34" charset="0"/>
                        </a:rPr>
                        <a:t>	For weekends access, send email notification to Security (</a:t>
                      </a:r>
                      <a:r>
                        <a:rPr lang="en-SG" sz="1600">
                          <a:latin typeface="Arial Narrow" panose="020B0606020202030204" pitchFamily="34" charset="0"/>
                          <a:hlinkClick r:id="rId2"/>
                        </a:rPr>
                        <a:t>SECURITY_TRACTOR_CAMPUS@cat.com</a:t>
                      </a:r>
                      <a:r>
                        <a:rPr lang="en-SG" sz="1600">
                          <a:latin typeface="Arial Narrow" panose="020B0606020202030204" pitchFamily="34" charset="0"/>
                        </a:rPr>
                        <a:t>/ </a:t>
                      </a:r>
                      <a:r>
                        <a:rPr lang="en-SG" sz="1600">
                          <a:latin typeface="Arial Narrow" panose="020B0606020202030204" pitchFamily="34" charset="0"/>
                          <a:hlinkClick r:id="rId3"/>
                        </a:rPr>
                        <a:t>TUKANG_SECURITY@CAT.COM</a:t>
                      </a:r>
                      <a:r>
                        <a:rPr lang="en-SG" sz="1600">
                          <a:latin typeface="Arial Narrow" panose="020B0606020202030204" pitchFamily="34" charset="0"/>
                        </a:rPr>
                        <a:t>), one day in advance</a:t>
                      </a:r>
                    </a:p>
                    <a:p>
                      <a:pPr marL="285750" indent="-285750">
                        <a:buFont typeface="Arial" panose="020B0604020202020204" pitchFamily="34" charset="0"/>
                        <a:buChar char="•"/>
                      </a:pPr>
                      <a:r>
                        <a:rPr lang="en-SG" sz="1600">
                          <a:latin typeface="Arial Narrow" panose="020B0606020202030204" pitchFamily="34" charset="0"/>
                        </a:rPr>
                        <a:t>If employee pass is lost, inform Office Services (Rahim at Ext 7358 / </a:t>
                      </a:r>
                      <a:r>
                        <a:rPr lang="en-SG" sz="1600">
                          <a:latin typeface="Arial Narrow" panose="020B0606020202030204" pitchFamily="34" charset="0"/>
                          <a:hlinkClick r:id="rId4"/>
                        </a:rPr>
                        <a:t>Sordy_Abdul_Rahim@cat.com</a:t>
                      </a:r>
                      <a:r>
                        <a:rPr lang="en-SG" sz="1600">
                          <a:latin typeface="Arial Narrow" panose="020B0606020202030204" pitchFamily="34" charset="0"/>
                        </a:rPr>
                        <a:t>) immediately.  A replacement cost of S$15.00 will be applied</a:t>
                      </a:r>
                    </a:p>
                    <a:p>
                      <a:pPr marL="285750" indent="-285750">
                        <a:buFont typeface="Arial" panose="020B0604020202020204" pitchFamily="34" charset="0"/>
                        <a:buChar char="•"/>
                      </a:pPr>
                      <a:r>
                        <a:rPr lang="en-SG" sz="1600">
                          <a:latin typeface="Arial Narrow" panose="020B0606020202030204" pitchFamily="34" charset="0"/>
                        </a:rPr>
                        <a:t>If you did not bring the pass, request for a Temporary Pass at Guard House. </a:t>
                      </a:r>
                      <a:endParaRPr lang="en-US" sz="1600">
                        <a:latin typeface="Arial Narrow" panose="020B0606020202030204" pitchFamily="34" charset="0"/>
                      </a:endParaRPr>
                    </a:p>
                    <a:p>
                      <a:endParaRPr lang="en-US" sz="1600">
                        <a:latin typeface="Arial Narrow" panose="020B0606020202030204" pitchFamily="34" charset="0"/>
                        <a:cs typeface="Arial" panose="020B0604020202020204" pitchFamily="34" charset="0"/>
                      </a:endParaRPr>
                    </a:p>
                  </a:txBody>
                  <a:tcPr/>
                </a:tc>
                <a:tc>
                  <a:txBody>
                    <a:bodyPr/>
                    <a:lstStyle/>
                    <a:p>
                      <a:pPr marL="0" indent="0">
                        <a:spcBef>
                          <a:spcPts val="0"/>
                        </a:spcBef>
                        <a:spcAft>
                          <a:spcPts val="0"/>
                        </a:spcAft>
                        <a:buNone/>
                      </a:pPr>
                      <a:r>
                        <a:rPr lang="en-SG" sz="1600">
                          <a:latin typeface="Arial Narrow" panose="020B0606020202030204" pitchFamily="34" charset="0"/>
                        </a:rPr>
                        <a:t>Notification of visit:</a:t>
                      </a:r>
                    </a:p>
                    <a:p>
                      <a:pPr marL="285750" indent="-285750">
                        <a:spcBef>
                          <a:spcPts val="0"/>
                        </a:spcBef>
                        <a:spcAft>
                          <a:spcPts val="0"/>
                        </a:spcAft>
                        <a:buFont typeface="Arial" panose="020B0604020202020204" pitchFamily="34" charset="0"/>
                        <a:buChar char="•"/>
                      </a:pPr>
                      <a:r>
                        <a:rPr lang="en-SG" sz="1600">
                          <a:latin typeface="Arial Narrow" panose="020B0606020202030204" pitchFamily="34" charset="0"/>
                        </a:rPr>
                        <a:t>Host to send out email notification to Security at </a:t>
                      </a:r>
                      <a:r>
                        <a:rPr lang="en-SG" sz="1600">
                          <a:latin typeface="Arial Narrow" panose="020B0606020202030204" pitchFamily="34" charset="0"/>
                          <a:hlinkClick r:id="rId2"/>
                        </a:rPr>
                        <a:t>SECURITY_TRACTOR_CAMPUS@cat.com</a:t>
                      </a:r>
                      <a:r>
                        <a:rPr lang="en-SG" sz="1600">
                          <a:latin typeface="Arial Narrow" panose="020B0606020202030204" pitchFamily="34" charset="0"/>
                        </a:rPr>
                        <a:t> or  </a:t>
                      </a:r>
                      <a:r>
                        <a:rPr lang="en-SG" sz="1600">
                          <a:latin typeface="Arial Narrow" panose="020B0606020202030204" pitchFamily="34" charset="0"/>
                          <a:hlinkClick r:id="rId3"/>
                        </a:rPr>
                        <a:t>TUKANG_SECURITY@CAT.COM</a:t>
                      </a:r>
                      <a:r>
                        <a:rPr lang="en-SG" sz="1600">
                          <a:latin typeface="Arial Narrow" panose="020B0606020202030204" pitchFamily="34" charset="0"/>
                          <a:hlinkClick r:id="rId3">
                            <a:extLst>
                              <a:ext uri="{A12FA001-AC4F-418D-AE19-62706E023703}">
                                <ahyp:hlinkClr xmlns:ahyp="http://schemas.microsoft.com/office/drawing/2018/hyperlinkcolor" val="tx"/>
                              </a:ext>
                            </a:extLst>
                          </a:hlinkClick>
                        </a:rPr>
                        <a:t> </a:t>
                      </a:r>
                      <a:r>
                        <a:rPr lang="en-SG" sz="1600">
                          <a:latin typeface="Arial Narrow" panose="020B0606020202030204" pitchFamily="34" charset="0"/>
                        </a:rPr>
                        <a:t>at least 1 day in advance.  </a:t>
                      </a:r>
                    </a:p>
                    <a:p>
                      <a:pPr marL="285750" indent="-285750">
                        <a:spcBef>
                          <a:spcPts val="0"/>
                        </a:spcBef>
                        <a:spcAft>
                          <a:spcPts val="0"/>
                        </a:spcAft>
                        <a:buFont typeface="Arial" panose="020B0604020202020204" pitchFamily="34" charset="0"/>
                        <a:buChar char="•"/>
                      </a:pPr>
                      <a:r>
                        <a:rPr lang="en-SG" sz="1600">
                          <a:latin typeface="Arial Narrow" panose="020B0606020202030204" pitchFamily="34" charset="0"/>
                        </a:rPr>
                        <a:t>Information required in email includes: </a:t>
                      </a:r>
                    </a:p>
                    <a:p>
                      <a:pPr marL="539750" lvl="1" indent="-273050">
                        <a:spcBef>
                          <a:spcPts val="0"/>
                        </a:spcBef>
                        <a:spcAft>
                          <a:spcPts val="0"/>
                        </a:spcAft>
                        <a:buFont typeface="Courier New" panose="02070309020205020404" pitchFamily="49" charset="0"/>
                        <a:buChar char="o"/>
                      </a:pPr>
                      <a:r>
                        <a:rPr lang="en-SG" sz="1600">
                          <a:latin typeface="Arial Narrow" panose="020B0606020202030204" pitchFamily="34" charset="0"/>
                        </a:rPr>
                        <a:t>Visitor’s full name</a:t>
                      </a:r>
                    </a:p>
                    <a:p>
                      <a:pPr marL="539750" lvl="1" indent="-273050">
                        <a:spcBef>
                          <a:spcPts val="0"/>
                        </a:spcBef>
                        <a:spcAft>
                          <a:spcPts val="0"/>
                        </a:spcAft>
                        <a:buFont typeface="Courier New" panose="02070309020205020404" pitchFamily="49" charset="0"/>
                        <a:buChar char="o"/>
                      </a:pPr>
                      <a:r>
                        <a:rPr lang="en-SG" sz="1600">
                          <a:latin typeface="Arial Narrow" panose="020B0606020202030204" pitchFamily="34" charset="0"/>
                        </a:rPr>
                        <a:t>Name of company</a:t>
                      </a:r>
                    </a:p>
                    <a:p>
                      <a:pPr marL="539750" lvl="1" indent="-273050">
                        <a:spcBef>
                          <a:spcPts val="0"/>
                        </a:spcBef>
                        <a:spcAft>
                          <a:spcPts val="0"/>
                        </a:spcAft>
                        <a:buFont typeface="Courier New" panose="02070309020205020404" pitchFamily="49" charset="0"/>
                        <a:buChar char="o"/>
                      </a:pPr>
                      <a:r>
                        <a:rPr lang="en-SG" sz="1600">
                          <a:latin typeface="Arial Narrow" panose="020B0606020202030204" pitchFamily="34" charset="0"/>
                        </a:rPr>
                        <a:t>Date and time of visit </a:t>
                      </a:r>
                    </a:p>
                    <a:p>
                      <a:pPr marL="539750" lvl="1" indent="-273050" defTabSz="609036" eaLnBrk="1" fontAlgn="auto" hangingPunct="1">
                        <a:spcBef>
                          <a:spcPts val="0"/>
                        </a:spcBef>
                        <a:spcAft>
                          <a:spcPts val="0"/>
                        </a:spcAft>
                        <a:buFont typeface="Courier New" panose="02070309020205020404" pitchFamily="49" charset="0"/>
                        <a:buChar char="o"/>
                        <a:defRPr/>
                      </a:pPr>
                      <a:r>
                        <a:rPr lang="en-SG" sz="1600">
                          <a:latin typeface="Arial Narrow" panose="020B0606020202030204" pitchFamily="34" charset="0"/>
                        </a:rPr>
                        <a:t>Host’s office contact and mobile number</a:t>
                      </a:r>
                    </a:p>
                    <a:p>
                      <a:pPr marL="457200" indent="-457200">
                        <a:spcBef>
                          <a:spcPts val="0"/>
                        </a:spcBef>
                        <a:spcAft>
                          <a:spcPts val="0"/>
                        </a:spcAft>
                        <a:buFont typeface="+mj-lt"/>
                        <a:buAutoNum type="arabicPeriod"/>
                      </a:pPr>
                      <a:endParaRPr lang="en-SG" sz="1600">
                        <a:latin typeface="Arial Narrow" panose="020B0606020202030204" pitchFamily="34" charset="0"/>
                      </a:endParaRPr>
                    </a:p>
                    <a:p>
                      <a:pPr marL="0" indent="0">
                        <a:spcBef>
                          <a:spcPts val="0"/>
                        </a:spcBef>
                        <a:spcAft>
                          <a:spcPts val="0"/>
                        </a:spcAft>
                        <a:buFont typeface="+mj-lt"/>
                        <a:buNone/>
                      </a:pPr>
                      <a:r>
                        <a:rPr lang="en-SG" sz="1600">
                          <a:latin typeface="Arial Narrow" panose="020B0606020202030204" pitchFamily="34" charset="0"/>
                        </a:rPr>
                        <a:t>Note:  Host to remind visitor to bring along their personal photo identification card, applicable to both local and foreign visitors.</a:t>
                      </a:r>
                    </a:p>
                    <a:p>
                      <a:endParaRPr lang="en-SG" sz="1600">
                        <a:latin typeface="Arial Narrow" panose="020B0606020202030204" pitchFamily="34" charset="0"/>
                        <a:cs typeface="Arial" panose="020B0604020202020204" pitchFamily="34" charset="0"/>
                      </a:endParaRPr>
                    </a:p>
                  </a:txBody>
                  <a:tcPr/>
                </a:tc>
                <a:extLst>
                  <a:ext uri="{0D108BD9-81ED-4DB2-BD59-A6C34878D82A}">
                    <a16:rowId xmlns:a16="http://schemas.microsoft.com/office/drawing/2014/main" val="1159756802"/>
                  </a:ext>
                </a:extLst>
              </a:tr>
            </a:tbl>
          </a:graphicData>
        </a:graphic>
      </p:graphicFrame>
    </p:spTree>
    <p:extLst>
      <p:ext uri="{BB962C8B-B14F-4D97-AF65-F5344CB8AC3E}">
        <p14:creationId xmlns:p14="http://schemas.microsoft.com/office/powerpoint/2010/main" val="9248799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0DA673-AEAA-4179-8CE7-50DBB6063218}"/>
              </a:ext>
            </a:extLst>
          </p:cNvPr>
          <p:cNvSpPr>
            <a:spLocks noGrp="1"/>
          </p:cNvSpPr>
          <p:nvPr>
            <p:ph type="title" idx="4294967295"/>
          </p:nvPr>
        </p:nvSpPr>
        <p:spPr>
          <a:xfrm>
            <a:off x="238104" y="502902"/>
            <a:ext cx="10515600" cy="777875"/>
          </a:xfrm>
        </p:spPr>
        <p:txBody>
          <a:bodyPr>
            <a:noAutofit/>
          </a:bodyPr>
          <a:lstStyle/>
          <a:p>
            <a:r>
              <a:rPr lang="en-US" sz="3600" dirty="0"/>
              <a:t>Dress Code </a:t>
            </a:r>
          </a:p>
        </p:txBody>
      </p:sp>
      <p:sp>
        <p:nvSpPr>
          <p:cNvPr id="5" name="TextBox 4">
            <a:extLst>
              <a:ext uri="{FF2B5EF4-FFF2-40B4-BE49-F238E27FC236}">
                <a16:creationId xmlns:a16="http://schemas.microsoft.com/office/drawing/2014/main" id="{62D0C6A9-6231-4520-863F-9BDE6C375090}"/>
              </a:ext>
            </a:extLst>
          </p:cNvPr>
          <p:cNvSpPr txBox="1"/>
          <p:nvPr/>
        </p:nvSpPr>
        <p:spPr>
          <a:xfrm>
            <a:off x="511528" y="1349304"/>
            <a:ext cx="11277600" cy="4893647"/>
          </a:xfrm>
          <a:prstGeom prst="rect">
            <a:avLst/>
          </a:prstGeom>
          <a:noFill/>
        </p:spPr>
        <p:txBody>
          <a:bodyPr wrap="square">
            <a:spAutoFit/>
          </a:bodyPr>
          <a:lstStyle/>
          <a:p>
            <a:pPr algn="just"/>
            <a:r>
              <a:rPr lang="en-SG" sz="2000" b="1" dirty="0"/>
              <a:t>Employees are expected to use their professional judgment in determining the appropriate work attire, and should strive to positively represent Caterpillar and themselves through appearance, </a:t>
            </a:r>
            <a:r>
              <a:rPr lang="en-SG" sz="2000" b="1" dirty="0" err="1"/>
              <a:t>behavior</a:t>
            </a:r>
            <a:r>
              <a:rPr lang="en-SG" sz="2000" b="1" dirty="0"/>
              <a:t>, and work. </a:t>
            </a:r>
          </a:p>
          <a:p>
            <a:endParaRPr lang="en-SG" dirty="0"/>
          </a:p>
          <a:p>
            <a:pPr lvl="1" algn="just"/>
            <a:r>
              <a:rPr lang="en-SG" b="1" dirty="0"/>
              <a:t>The following provides a foundation for employees to determine how they should dress in the workplaces:</a:t>
            </a:r>
          </a:p>
          <a:p>
            <a:pPr lvl="1"/>
            <a:endParaRPr lang="en-SG" dirty="0"/>
          </a:p>
          <a:p>
            <a:pPr lvl="1" algn="just"/>
            <a:r>
              <a:rPr lang="en-SG" b="1" dirty="0"/>
              <a:t>Keep safety in mind</a:t>
            </a:r>
            <a:r>
              <a:rPr lang="en-SG" dirty="0"/>
              <a:t>: Attire, including footwear, must adhere to facility safety guidelines for both offices, warehouse, and job site environments.</a:t>
            </a:r>
          </a:p>
          <a:p>
            <a:pPr lvl="1" algn="just"/>
            <a:endParaRPr lang="en-SG" dirty="0"/>
          </a:p>
          <a:p>
            <a:pPr lvl="1" algn="just"/>
            <a:r>
              <a:rPr lang="en-SG" b="1" dirty="0"/>
              <a:t>Dress appropriately for audience expectations</a:t>
            </a:r>
            <a:r>
              <a:rPr lang="en-SG" dirty="0"/>
              <a:t>: including customers, dealers, suppliers or any Caterpillar internal meetings. </a:t>
            </a:r>
          </a:p>
          <a:p>
            <a:pPr lvl="1" algn="just"/>
            <a:endParaRPr lang="en-SG" dirty="0"/>
          </a:p>
          <a:p>
            <a:pPr lvl="1" algn="just"/>
            <a:r>
              <a:rPr lang="en-SG" b="1" dirty="0"/>
              <a:t>Attire choices</a:t>
            </a:r>
            <a:r>
              <a:rPr lang="en-SG" dirty="0"/>
              <a:t>: Attire to be appropriate in length, fit and coverage for various situations and environments. Attire should be free of holes, tears, or rips and not be too revealing. Attire should be without offensive language or inappropriate designs, especially in the context of religion, ethnicity or disability. </a:t>
            </a:r>
          </a:p>
        </p:txBody>
      </p:sp>
      <p:pic>
        <p:nvPicPr>
          <p:cNvPr id="3" name="Graphic 2" descr="Construction worker female with solid fill">
            <a:extLst>
              <a:ext uri="{FF2B5EF4-FFF2-40B4-BE49-F238E27FC236}">
                <a16:creationId xmlns:a16="http://schemas.microsoft.com/office/drawing/2014/main" id="{B14116C9-4C6D-16D6-67A5-B281BF7FF7E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5137" y="3429000"/>
            <a:ext cx="457200" cy="457200"/>
          </a:xfrm>
          <a:prstGeom prst="rect">
            <a:avLst/>
          </a:prstGeom>
        </p:spPr>
      </p:pic>
      <p:pic>
        <p:nvPicPr>
          <p:cNvPr id="7" name="Graphic 6" descr="Construction worker male with solid fill">
            <a:extLst>
              <a:ext uri="{FF2B5EF4-FFF2-40B4-BE49-F238E27FC236}">
                <a16:creationId xmlns:a16="http://schemas.microsoft.com/office/drawing/2014/main" id="{096E4F4C-B513-45BA-7FB7-5318D25EA11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1528" y="3429000"/>
            <a:ext cx="457200" cy="457200"/>
          </a:xfrm>
          <a:prstGeom prst="rect">
            <a:avLst/>
          </a:prstGeom>
        </p:spPr>
      </p:pic>
      <p:pic>
        <p:nvPicPr>
          <p:cNvPr id="9" name="Graphic 8" descr="Clothes hanger with solid fill">
            <a:extLst>
              <a:ext uri="{FF2B5EF4-FFF2-40B4-BE49-F238E27FC236}">
                <a16:creationId xmlns:a16="http://schemas.microsoft.com/office/drawing/2014/main" id="{EBC47EB0-78F3-D65C-CA5F-9F3A2BFD43A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3466" y="5157958"/>
            <a:ext cx="546847" cy="546847"/>
          </a:xfrm>
          <a:prstGeom prst="rect">
            <a:avLst/>
          </a:prstGeom>
        </p:spPr>
      </p:pic>
      <p:pic>
        <p:nvPicPr>
          <p:cNvPr id="11" name="Graphic 10" descr="Target Audience with solid fill">
            <a:extLst>
              <a:ext uri="{FF2B5EF4-FFF2-40B4-BE49-F238E27FC236}">
                <a16:creationId xmlns:a16="http://schemas.microsoft.com/office/drawing/2014/main" id="{8E99B978-FD53-4FCE-1374-7E3ACA791C2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47010" y="4252540"/>
            <a:ext cx="619760" cy="619760"/>
          </a:xfrm>
          <a:prstGeom prst="rect">
            <a:avLst/>
          </a:prstGeom>
        </p:spPr>
      </p:pic>
    </p:spTree>
    <p:extLst>
      <p:ext uri="{BB962C8B-B14F-4D97-AF65-F5344CB8AC3E}">
        <p14:creationId xmlns:p14="http://schemas.microsoft.com/office/powerpoint/2010/main" val="24793384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0DA673-AEAA-4179-8CE7-50DBB6063218}"/>
              </a:ext>
            </a:extLst>
          </p:cNvPr>
          <p:cNvSpPr>
            <a:spLocks noGrp="1"/>
          </p:cNvSpPr>
          <p:nvPr>
            <p:ph type="title" idx="4294967295"/>
          </p:nvPr>
        </p:nvSpPr>
        <p:spPr>
          <a:xfrm>
            <a:off x="310515" y="612775"/>
            <a:ext cx="10515600" cy="777875"/>
          </a:xfrm>
        </p:spPr>
        <p:txBody>
          <a:bodyPr>
            <a:noAutofit/>
          </a:bodyPr>
          <a:lstStyle/>
          <a:p>
            <a:r>
              <a:rPr lang="en-US" sz="3200">
                <a:latin typeface="Arial Narrow" panose="020B0606020202030204" pitchFamily="34" charset="0"/>
              </a:rPr>
              <a:t>Business Travel, Travel Security</a:t>
            </a:r>
          </a:p>
        </p:txBody>
      </p:sp>
      <p:graphicFrame>
        <p:nvGraphicFramePr>
          <p:cNvPr id="2" name="Table 2">
            <a:extLst>
              <a:ext uri="{FF2B5EF4-FFF2-40B4-BE49-F238E27FC236}">
                <a16:creationId xmlns:a16="http://schemas.microsoft.com/office/drawing/2014/main" id="{001BAFAB-2D4F-4649-8A41-E2DCB6CC6F4B}"/>
              </a:ext>
            </a:extLst>
          </p:cNvPr>
          <p:cNvGraphicFramePr>
            <a:graphicFrameLocks noGrp="1"/>
          </p:cNvGraphicFramePr>
          <p:nvPr>
            <p:extLst>
              <p:ext uri="{D42A27DB-BD31-4B8C-83A1-F6EECF244321}">
                <p14:modId xmlns:p14="http://schemas.microsoft.com/office/powerpoint/2010/main" val="3228977937"/>
              </p:ext>
            </p:extLst>
          </p:nvPr>
        </p:nvGraphicFramePr>
        <p:xfrm>
          <a:off x="400049" y="1738046"/>
          <a:ext cx="11306176" cy="3230880"/>
        </p:xfrm>
        <a:graphic>
          <a:graphicData uri="http://schemas.openxmlformats.org/drawingml/2006/table">
            <a:tbl>
              <a:tblPr firstRow="1" bandRow="1">
                <a:tableStyleId>{7DF18680-E054-41AD-8BC1-D1AEF772440D}</a:tableStyleId>
              </a:tblPr>
              <a:tblGrid>
                <a:gridCol w="5653088">
                  <a:extLst>
                    <a:ext uri="{9D8B030D-6E8A-4147-A177-3AD203B41FA5}">
                      <a16:colId xmlns:a16="http://schemas.microsoft.com/office/drawing/2014/main" val="2614610712"/>
                    </a:ext>
                  </a:extLst>
                </a:gridCol>
                <a:gridCol w="5653088">
                  <a:extLst>
                    <a:ext uri="{9D8B030D-6E8A-4147-A177-3AD203B41FA5}">
                      <a16:colId xmlns:a16="http://schemas.microsoft.com/office/drawing/2014/main" val="1072354852"/>
                    </a:ext>
                  </a:extLst>
                </a:gridCol>
              </a:tblGrid>
              <a:tr h="370840">
                <a:tc>
                  <a:txBody>
                    <a:bodyPr/>
                    <a:lstStyle/>
                    <a:p>
                      <a:pPr algn="ctr"/>
                      <a:r>
                        <a:rPr lang="en-SG" sz="2400">
                          <a:latin typeface="Arial Narrow" panose="020B0606020202030204" pitchFamily="34" charset="0"/>
                        </a:rPr>
                        <a:t>Business Travel </a:t>
                      </a:r>
                    </a:p>
                  </a:txBody>
                  <a:tcPr/>
                </a:tc>
                <a:tc>
                  <a:txBody>
                    <a:bodyPr/>
                    <a:lstStyle/>
                    <a:p>
                      <a:pPr marL="0" marR="0" lvl="0" indent="0" algn="ctr" defTabSz="609036" rtl="0" eaLnBrk="1" fontAlgn="auto" latinLnBrk="0" hangingPunct="1">
                        <a:lnSpc>
                          <a:spcPct val="100000"/>
                        </a:lnSpc>
                        <a:spcBef>
                          <a:spcPts val="0"/>
                        </a:spcBef>
                        <a:spcAft>
                          <a:spcPts val="0"/>
                        </a:spcAft>
                        <a:buClrTx/>
                        <a:buSzTx/>
                        <a:buFontTx/>
                        <a:buNone/>
                        <a:tabLst/>
                        <a:defRPr/>
                      </a:pPr>
                      <a:r>
                        <a:rPr lang="en-US" sz="2400">
                          <a:latin typeface="Arial Narrow" panose="020B0606020202030204" pitchFamily="34" charset="0"/>
                        </a:rPr>
                        <a:t>Travel Security</a:t>
                      </a:r>
                      <a:endParaRPr lang="en-SG" sz="2400">
                        <a:latin typeface="Arial Narrow" panose="020B0606020202030204" pitchFamily="34" charset="0"/>
                      </a:endParaRPr>
                    </a:p>
                  </a:txBody>
                  <a:tcPr/>
                </a:tc>
                <a:extLst>
                  <a:ext uri="{0D108BD9-81ED-4DB2-BD59-A6C34878D82A}">
                    <a16:rowId xmlns:a16="http://schemas.microsoft.com/office/drawing/2014/main" val="1231938479"/>
                  </a:ext>
                </a:extLst>
              </a:tr>
              <a:tr h="173008">
                <a:tc>
                  <a:txBody>
                    <a:bodyPr/>
                    <a:lstStyle/>
                    <a:p>
                      <a:pPr marL="269875" indent="-269875">
                        <a:lnSpc>
                          <a:spcPct val="100000"/>
                        </a:lnSpc>
                        <a:buFont typeface="Arial" panose="020B0604020202020204" pitchFamily="34" charset="0"/>
                        <a:buChar char="•"/>
                      </a:pPr>
                      <a:r>
                        <a:rPr lang="en-SG" sz="1600">
                          <a:latin typeface="Arial Narrow" panose="020B0606020202030204" pitchFamily="34" charset="0"/>
                        </a:rPr>
                        <a:t>Contact BCD Travel </a:t>
                      </a:r>
                    </a:p>
                    <a:p>
                      <a:pPr marL="538163" lvl="1" indent="-268288">
                        <a:lnSpc>
                          <a:spcPct val="100000"/>
                        </a:lnSpc>
                        <a:buFont typeface="Arial" panose="020B0604020202020204" pitchFamily="34" charset="0"/>
                        <a:buChar char="•"/>
                      </a:pPr>
                      <a:r>
                        <a:rPr lang="en-SG" sz="1600">
                          <a:latin typeface="Arial Narrow" panose="020B0606020202030204" pitchFamily="34" charset="0"/>
                        </a:rPr>
                        <a:t>Email: </a:t>
                      </a:r>
                      <a:r>
                        <a:rPr lang="en-SG" sz="1600">
                          <a:latin typeface="Arial Narrow" panose="020B0606020202030204" pitchFamily="34" charset="0"/>
                          <a:hlinkClick r:id="rId3"/>
                        </a:rPr>
                        <a:t>caterpillar@bcdtravel.sg </a:t>
                      </a:r>
                      <a:r>
                        <a:rPr lang="en-SG" sz="1600">
                          <a:latin typeface="Arial Narrow" panose="020B0606020202030204" pitchFamily="34" charset="0"/>
                        </a:rPr>
                        <a:t>for air ticket bookings, travels &amp; visa process</a:t>
                      </a:r>
                    </a:p>
                    <a:p>
                      <a:pPr marL="538163" lvl="1" indent="-268288">
                        <a:lnSpc>
                          <a:spcPct val="100000"/>
                        </a:lnSpc>
                        <a:buFont typeface="Arial" panose="020B0604020202020204" pitchFamily="34" charset="0"/>
                        <a:buChar char="•"/>
                      </a:pPr>
                      <a:r>
                        <a:rPr lang="en-SG" sz="1600">
                          <a:latin typeface="Arial Narrow" panose="020B0606020202030204" pitchFamily="34" charset="0"/>
                        </a:rPr>
                        <a:t>Tel:  6496 5418 (9am to 6pm, After business hours, service fees apply)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SG" sz="1600">
                          <a:latin typeface="Arial Narrow" panose="020B0606020202030204" pitchFamily="34" charset="0"/>
                        </a:rPr>
                        <a:t>Contact respective Business Unit HR for travel related letters (</a:t>
                      </a:r>
                      <a:r>
                        <a:rPr lang="en-SG" sz="1600" err="1">
                          <a:latin typeface="Arial Narrow" panose="020B0606020202030204" pitchFamily="34" charset="0"/>
                        </a:rPr>
                        <a:t>e.g</a:t>
                      </a:r>
                      <a:r>
                        <a:rPr lang="en-SG" sz="1600">
                          <a:latin typeface="Arial Narrow" panose="020B0606020202030204" pitchFamily="34" charset="0"/>
                        </a:rPr>
                        <a:t> visa application)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SG" sz="1600">
                          <a:latin typeface="Arial Narrow" panose="020B0606020202030204" pitchFamily="34" charset="0"/>
                        </a:rPr>
                        <a:t>Use of Corporate credit card for travel related expenses only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SG" sz="1600">
                          <a:latin typeface="Arial Narrow" panose="020B0606020202030204" pitchFamily="34" charset="0"/>
                        </a:rPr>
                        <a:t>For hotel booking, refer to </a:t>
                      </a:r>
                      <a:r>
                        <a:rPr lang="en-SG" sz="1600">
                          <a:solidFill>
                            <a:srgbClr val="0070C0"/>
                          </a:solidFill>
                          <a:latin typeface="Arial Narrow" panose="020B0606020202030204" pitchFamily="34" charset="0"/>
                          <a:hlinkClick r:id="rId4">
                            <a:extLst>
                              <a:ext uri="{A12FA001-AC4F-418D-AE19-62706E023703}">
                                <ahyp:hlinkClr xmlns:ahyp="http://schemas.microsoft.com/office/drawing/2018/hyperlinkcolor" val="tx"/>
                              </a:ext>
                            </a:extLst>
                          </a:hlinkClick>
                        </a:rPr>
                        <a:t>Caterpillar Global Preferred Hotel Directory </a:t>
                      </a:r>
                      <a:endParaRPr lang="en-SG" sz="1600">
                        <a:solidFill>
                          <a:srgbClr val="0070C0"/>
                        </a:solidFill>
                        <a:latin typeface="Arial Narrow" panose="020B0606020202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SG" sz="1600">
                          <a:latin typeface="Arial Narrow" panose="020B0606020202030204" pitchFamily="34" charset="0"/>
                        </a:rPr>
                        <a:t>For more information, read the </a:t>
                      </a:r>
                      <a:r>
                        <a:rPr lang="en-SG" sz="1600">
                          <a:latin typeface="Arial Narrow" panose="020B0606020202030204" pitchFamily="34" charset="0"/>
                          <a:hlinkClick r:id="rId5"/>
                        </a:rPr>
                        <a:t>Global Travel Policy</a:t>
                      </a:r>
                      <a:endParaRPr lang="en-SG" sz="1600">
                        <a:latin typeface="Arial Narrow" panose="020B0606020202030204" pitchFamily="34" charset="0"/>
                      </a:endParaRPr>
                    </a:p>
                    <a:p>
                      <a:pPr>
                        <a:lnSpc>
                          <a:spcPct val="100000"/>
                        </a:lnSpc>
                      </a:pPr>
                      <a:endParaRPr lang="en-US" sz="1600">
                        <a:latin typeface="Arial Narrow" panose="020B0606020202030204" pitchFamily="34" charset="0"/>
                        <a:cs typeface="Arial" panose="020B0604020202020204" pitchFamily="34" charset="0"/>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SG" sz="1600">
                          <a:latin typeface="Arial Narrow" panose="020B0606020202030204" pitchFamily="34" charset="0"/>
                        </a:rPr>
                        <a:t>Update Emergency Contact via </a:t>
                      </a:r>
                      <a:r>
                        <a:rPr lang="en-SG" sz="1600">
                          <a:latin typeface="Arial Narrow" panose="020B0606020202030204" pitchFamily="34" charset="0"/>
                          <a:hlinkClick r:id="rId6"/>
                        </a:rPr>
                        <a:t>Workday</a:t>
                      </a:r>
                      <a:endParaRPr lang="en-SG" sz="1600">
                        <a:latin typeface="Arial Narrow" panose="020B0606020202030204" pitchFamily="34" charset="0"/>
                      </a:endParaRPr>
                    </a:p>
                    <a:p>
                      <a:pPr marL="285750" indent="-285750">
                        <a:lnSpc>
                          <a:spcPct val="100000"/>
                        </a:lnSpc>
                        <a:buFont typeface="Arial" panose="020B0604020202020204" pitchFamily="34" charset="0"/>
                        <a:buChar char="•"/>
                      </a:pPr>
                      <a:r>
                        <a:rPr lang="en-SG" sz="1600" b="0" kern="1200">
                          <a:solidFill>
                            <a:schemeClr val="dk1"/>
                          </a:solidFill>
                          <a:effectLst/>
                          <a:latin typeface="Arial Narrow" panose="020B0606020202030204" pitchFamily="34" charset="0"/>
                        </a:rPr>
                        <a:t>Risk Fusion Center (RFC) serves as the “one-stop shop” for all things Caterpillar related. You can contact the RFC for high risk travel, workplace violence, medical assistance, travel assistance, any severe weather or natural disaster, civil unrest or protest, serious injury or fatality, environmental spills or releases, etc.</a:t>
                      </a:r>
                      <a:endParaRPr lang="en-SG" sz="1600">
                        <a:latin typeface="Arial Narrow" panose="020B0606020202030204" pitchFamily="34" charset="0"/>
                      </a:endParaRPr>
                    </a:p>
                    <a:p>
                      <a:pPr marL="271463" indent="0">
                        <a:lnSpc>
                          <a:spcPct val="100000"/>
                        </a:lnSpc>
                        <a:buFont typeface="Courier New" panose="02070309020205020404" pitchFamily="49" charset="0"/>
                        <a:buChar char="o"/>
                        <a:tabLst>
                          <a:tab pos="449263" algn="l"/>
                        </a:tabLst>
                      </a:pPr>
                      <a:r>
                        <a:rPr lang="en-SG" sz="1600">
                          <a:latin typeface="Arial Narrow" panose="020B0606020202030204" pitchFamily="34" charset="0"/>
                        </a:rPr>
                        <a:t>	Tel : + 1 309 494 4460</a:t>
                      </a:r>
                    </a:p>
                    <a:p>
                      <a:pPr marL="271463" indent="0">
                        <a:lnSpc>
                          <a:spcPct val="100000"/>
                        </a:lnSpc>
                        <a:buFont typeface="Courier New" panose="02070309020205020404" pitchFamily="49" charset="0"/>
                        <a:buChar char="o"/>
                        <a:tabLst>
                          <a:tab pos="449263" algn="l"/>
                        </a:tabLst>
                      </a:pPr>
                      <a:r>
                        <a:rPr lang="en-SG" sz="1600">
                          <a:latin typeface="Arial Narrow" panose="020B0606020202030204" pitchFamily="34" charset="0"/>
                        </a:rPr>
                        <a:t>	Email:  </a:t>
                      </a:r>
                      <a:r>
                        <a:rPr lang="en-SG" sz="1600">
                          <a:latin typeface="Arial Narrow" panose="020B0606020202030204" pitchFamily="34" charset="0"/>
                          <a:hlinkClick r:id="rId7"/>
                        </a:rPr>
                        <a:t>Risk Fusion Center</a:t>
                      </a:r>
                      <a:r>
                        <a:rPr lang="en-SG" sz="1600">
                          <a:latin typeface="Arial Narrow" panose="020B0606020202030204" pitchFamily="34" charset="0"/>
                          <a:sym typeface="Wingdings" panose="05000000000000000000" pitchFamily="2" charset="2"/>
                          <a:hlinkClick r:id="rId7"/>
                        </a:rPr>
                        <a:t> </a:t>
                      </a:r>
                      <a:endParaRPr lang="en-SG" sz="1600">
                        <a:latin typeface="Arial Narrow" panose="020B0606020202030204" pitchFamily="34" charset="0"/>
                        <a:sym typeface="Wingdings" panose="05000000000000000000" pitchFamily="2" charset="2"/>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SG" sz="1600">
                          <a:latin typeface="Arial Narrow" panose="020B0606020202030204" pitchFamily="34" charset="0"/>
                        </a:rPr>
                        <a:t>For more information: </a:t>
                      </a:r>
                      <a:r>
                        <a:rPr lang="en-SG" sz="1600">
                          <a:latin typeface="Arial Narrow" panose="020B0606020202030204" pitchFamily="34" charset="0"/>
                          <a:hlinkClick r:id="rId8"/>
                        </a:rPr>
                        <a:t>Travel Security Information</a:t>
                      </a:r>
                      <a:endParaRPr lang="en-SG" sz="1600">
                        <a:latin typeface="Arial Narrow" panose="020B0606020202030204" pitchFamily="34" charset="0"/>
                        <a:cs typeface="Arial" panose="020B0604020202020204" pitchFamily="34" charset="0"/>
                      </a:endParaRPr>
                    </a:p>
                  </a:txBody>
                  <a:tcPr/>
                </a:tc>
                <a:extLst>
                  <a:ext uri="{0D108BD9-81ED-4DB2-BD59-A6C34878D82A}">
                    <a16:rowId xmlns:a16="http://schemas.microsoft.com/office/drawing/2014/main" val="1159756802"/>
                  </a:ext>
                </a:extLst>
              </a:tr>
            </a:tbl>
          </a:graphicData>
        </a:graphic>
      </p:graphicFrame>
    </p:spTree>
    <p:extLst>
      <p:ext uri="{BB962C8B-B14F-4D97-AF65-F5344CB8AC3E}">
        <p14:creationId xmlns:p14="http://schemas.microsoft.com/office/powerpoint/2010/main" val="27837024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0DA673-AEAA-4179-8CE7-50DBB6063218}"/>
              </a:ext>
            </a:extLst>
          </p:cNvPr>
          <p:cNvSpPr>
            <a:spLocks noGrp="1"/>
          </p:cNvSpPr>
          <p:nvPr>
            <p:ph type="title" idx="4294967295"/>
          </p:nvPr>
        </p:nvSpPr>
        <p:spPr>
          <a:xfrm>
            <a:off x="447932" y="323578"/>
            <a:ext cx="10515600" cy="777875"/>
          </a:xfrm>
        </p:spPr>
        <p:txBody>
          <a:bodyPr>
            <a:normAutofit/>
          </a:bodyPr>
          <a:lstStyle/>
          <a:p>
            <a:r>
              <a:rPr lang="en-US" sz="3200"/>
              <a:t>Shuttle Bus, Parking</a:t>
            </a:r>
          </a:p>
        </p:txBody>
      </p:sp>
      <p:graphicFrame>
        <p:nvGraphicFramePr>
          <p:cNvPr id="2" name="Table 2">
            <a:extLst>
              <a:ext uri="{FF2B5EF4-FFF2-40B4-BE49-F238E27FC236}">
                <a16:creationId xmlns:a16="http://schemas.microsoft.com/office/drawing/2014/main" id="{001BAFAB-2D4F-4649-8A41-E2DCB6CC6F4B}"/>
              </a:ext>
            </a:extLst>
          </p:cNvPr>
          <p:cNvGraphicFramePr>
            <a:graphicFrameLocks noGrp="1"/>
          </p:cNvGraphicFramePr>
          <p:nvPr>
            <p:extLst>
              <p:ext uri="{D42A27DB-BD31-4B8C-83A1-F6EECF244321}">
                <p14:modId xmlns:p14="http://schemas.microsoft.com/office/powerpoint/2010/main" val="2226468902"/>
              </p:ext>
            </p:extLst>
          </p:nvPr>
        </p:nvGraphicFramePr>
        <p:xfrm>
          <a:off x="505597" y="1115511"/>
          <a:ext cx="4852087" cy="4656636"/>
        </p:xfrm>
        <a:graphic>
          <a:graphicData uri="http://schemas.openxmlformats.org/drawingml/2006/table">
            <a:tbl>
              <a:tblPr firstRow="1" bandRow="1">
                <a:tableStyleId>{7DF18680-E054-41AD-8BC1-D1AEF772440D}</a:tableStyleId>
              </a:tblPr>
              <a:tblGrid>
                <a:gridCol w="1875734">
                  <a:extLst>
                    <a:ext uri="{9D8B030D-6E8A-4147-A177-3AD203B41FA5}">
                      <a16:colId xmlns:a16="http://schemas.microsoft.com/office/drawing/2014/main" val="1080845311"/>
                    </a:ext>
                  </a:extLst>
                </a:gridCol>
                <a:gridCol w="1555610">
                  <a:extLst>
                    <a:ext uri="{9D8B030D-6E8A-4147-A177-3AD203B41FA5}">
                      <a16:colId xmlns:a16="http://schemas.microsoft.com/office/drawing/2014/main" val="2614610712"/>
                    </a:ext>
                  </a:extLst>
                </a:gridCol>
                <a:gridCol w="1420743">
                  <a:extLst>
                    <a:ext uri="{9D8B030D-6E8A-4147-A177-3AD203B41FA5}">
                      <a16:colId xmlns:a16="http://schemas.microsoft.com/office/drawing/2014/main" val="3657431639"/>
                    </a:ext>
                  </a:extLst>
                </a:gridCol>
              </a:tblGrid>
              <a:tr h="294703">
                <a:tc gridSpan="3">
                  <a:txBody>
                    <a:bodyPr/>
                    <a:lstStyle/>
                    <a:p>
                      <a:pPr algn="ctr"/>
                      <a:r>
                        <a:rPr lang="en-US" sz="1600">
                          <a:latin typeface="Arial Narrow" panose="020B0606020202030204" pitchFamily="34" charset="0"/>
                        </a:rPr>
                        <a:t>Shuttle Bus</a:t>
                      </a:r>
                      <a:endParaRPr lang="en-SG" sz="1600">
                        <a:latin typeface="Arial Narrow" panose="020B0606020202030204" pitchFamily="34" charset="0"/>
                      </a:endParaRPr>
                    </a:p>
                  </a:txBody>
                  <a:tcPr anchor="ctr"/>
                </a:tc>
                <a:tc hMerge="1">
                  <a:txBody>
                    <a:bodyPr/>
                    <a:lstStyle/>
                    <a:p>
                      <a:endParaRPr lang="en-SG" sz="1600"/>
                    </a:p>
                  </a:txBody>
                  <a:tcPr/>
                </a:tc>
                <a:tc hMerge="1">
                  <a:txBody>
                    <a:bodyPr/>
                    <a:lstStyle/>
                    <a:p>
                      <a:endParaRPr lang="en-SG" sz="1600"/>
                    </a:p>
                  </a:txBody>
                  <a:tcPr/>
                </a:tc>
                <a:extLst>
                  <a:ext uri="{0D108BD9-81ED-4DB2-BD59-A6C34878D82A}">
                    <a16:rowId xmlns:a16="http://schemas.microsoft.com/office/drawing/2014/main" val="1231938479"/>
                  </a:ext>
                </a:extLst>
              </a:tr>
              <a:tr h="257917">
                <a:tc gridSpan="3">
                  <a:txBody>
                    <a:bodyPr/>
                    <a:lstStyle/>
                    <a:p>
                      <a:pPr marL="0" marR="0" lvl="0" indent="0" algn="l" defTabSz="609036" rtl="0" eaLnBrk="1" fontAlgn="auto" latinLnBrk="0" hangingPunct="1">
                        <a:lnSpc>
                          <a:spcPct val="100000"/>
                        </a:lnSpc>
                        <a:spcBef>
                          <a:spcPts val="0"/>
                        </a:spcBef>
                        <a:spcAft>
                          <a:spcPts val="0"/>
                        </a:spcAft>
                        <a:buClrTx/>
                        <a:buSzTx/>
                        <a:buFontTx/>
                        <a:buNone/>
                        <a:tabLst/>
                        <a:defRPr/>
                      </a:pPr>
                      <a:r>
                        <a:rPr lang="en-SG" sz="1400">
                          <a:latin typeface="Arial Narrow" panose="020B0606020202030204" pitchFamily="34" charset="0"/>
                        </a:rPr>
                        <a:t>Free transport to and from Boon Lay MRT station</a:t>
                      </a:r>
                      <a:endParaRPr lang="en-US" sz="1400">
                        <a:latin typeface="Arial Narrow" panose="020B0606020202030204" pitchFamily="34" charset="0"/>
                        <a:cs typeface="Arial" panose="020B0604020202020204" pitchFamily="34" charset="0"/>
                      </a:endParaRPr>
                    </a:p>
                  </a:txBody>
                  <a:tcPr/>
                </a:tc>
                <a:tc hMerge="1">
                  <a:txBody>
                    <a:bodyPr/>
                    <a:lstStyle/>
                    <a:p>
                      <a:endParaRPr lang="en-US" sz="1600">
                        <a:latin typeface="+mn-lt"/>
                      </a:endParaRPr>
                    </a:p>
                  </a:txBody>
                  <a:tcPr/>
                </a:tc>
                <a:tc hMerge="1">
                  <a:txBody>
                    <a:bodyPr/>
                    <a:lstStyle/>
                    <a:p>
                      <a:endParaRPr lang="en-US" sz="1600">
                        <a:latin typeface="+mn-lt"/>
                      </a:endParaRPr>
                    </a:p>
                  </a:txBody>
                  <a:tcPr/>
                </a:tc>
                <a:extLst>
                  <a:ext uri="{0D108BD9-81ED-4DB2-BD59-A6C34878D82A}">
                    <a16:rowId xmlns:a16="http://schemas.microsoft.com/office/drawing/2014/main" val="1159756802"/>
                  </a:ext>
                </a:extLst>
              </a:tr>
              <a:tr h="325959">
                <a:tc>
                  <a:txBody>
                    <a:bodyPr/>
                    <a:lstStyle/>
                    <a:p>
                      <a:pPr algn="l">
                        <a:lnSpc>
                          <a:spcPct val="100000"/>
                        </a:lnSpc>
                      </a:pPr>
                      <a:r>
                        <a:rPr lang="en-US" sz="1400" b="1">
                          <a:latin typeface="Arial Narrow" panose="020B0606020202030204" pitchFamily="34" charset="0"/>
                        </a:rPr>
                        <a:t>From Boon Lay MRT to:</a:t>
                      </a:r>
                      <a:endParaRPr lang="en-SG" sz="1400" b="1">
                        <a:solidFill>
                          <a:schemeClr val="tx1"/>
                        </a:solidFill>
                        <a:latin typeface="Arial Narrow" panose="020B0606020202030204" pitchFamily="34" charset="0"/>
                        <a:cs typeface="Arial" panose="020B0604020202020204" pitchFamily="34" charset="0"/>
                      </a:endParaRPr>
                    </a:p>
                  </a:txBody>
                  <a:tcPr/>
                </a:tc>
                <a:tc>
                  <a:txBody>
                    <a:bodyPr/>
                    <a:lstStyle/>
                    <a:p>
                      <a:pPr algn="l">
                        <a:lnSpc>
                          <a:spcPct val="100000"/>
                        </a:lnSpc>
                      </a:pPr>
                      <a:r>
                        <a:rPr lang="en-US" sz="1400" b="1">
                          <a:latin typeface="Arial Narrow" panose="020B0606020202030204" pitchFamily="34" charset="0"/>
                        </a:rPr>
                        <a:t> Mon to Fri</a:t>
                      </a:r>
                      <a:endParaRPr lang="en-SG" sz="1400" b="1">
                        <a:solidFill>
                          <a:schemeClr val="tx1"/>
                        </a:solidFill>
                        <a:latin typeface="Arial Narrow" panose="020B0606020202030204" pitchFamily="34" charset="0"/>
                        <a:cs typeface="Arial" panose="020B0604020202020204" pitchFamily="34" charset="0"/>
                      </a:endParaRPr>
                    </a:p>
                  </a:txBody>
                  <a:tcPr/>
                </a:tc>
                <a:tc>
                  <a:txBody>
                    <a:bodyPr/>
                    <a:lstStyle/>
                    <a:p>
                      <a:pPr algn="l">
                        <a:lnSpc>
                          <a:spcPct val="100000"/>
                        </a:lnSpc>
                      </a:pPr>
                      <a:r>
                        <a:rPr lang="en-US" sz="1400" b="1">
                          <a:latin typeface="Arial Narrow" panose="020B0606020202030204" pitchFamily="34" charset="0"/>
                        </a:rPr>
                        <a:t>Sat</a:t>
                      </a:r>
                      <a:endParaRPr lang="en-SG" sz="1400" b="1">
                        <a:solidFill>
                          <a:schemeClr val="tx1"/>
                        </a:solidFill>
                        <a:latin typeface="Arial Narrow" panose="020B0606020202030204" pitchFamily="34" charset="0"/>
                        <a:cs typeface="Arial" panose="020B0604020202020204" pitchFamily="34" charset="0"/>
                      </a:endParaRPr>
                    </a:p>
                  </a:txBody>
                  <a:tcPr/>
                </a:tc>
                <a:extLst>
                  <a:ext uri="{0D108BD9-81ED-4DB2-BD59-A6C34878D82A}">
                    <a16:rowId xmlns:a16="http://schemas.microsoft.com/office/drawing/2014/main" val="2788061880"/>
                  </a:ext>
                </a:extLst>
              </a:tr>
              <a:tr h="642987">
                <a:tc>
                  <a:txBody>
                    <a:bodyPr/>
                    <a:lstStyle/>
                    <a:p>
                      <a:pPr algn="l">
                        <a:lnSpc>
                          <a:spcPct val="100000"/>
                        </a:lnSpc>
                      </a:pPr>
                      <a:r>
                        <a:rPr lang="en-US" sz="1400">
                          <a:latin typeface="Arial Narrow" panose="020B0606020202030204" pitchFamily="34" charset="0"/>
                        </a:rPr>
                        <a:t>7 &amp; 14 Tractor Road</a:t>
                      </a:r>
                      <a:endParaRPr lang="en-SG" sz="1400">
                        <a:solidFill>
                          <a:schemeClr val="tx1"/>
                        </a:solidFill>
                        <a:latin typeface="Arial Narrow" panose="020B0606020202030204" pitchFamily="34" charset="0"/>
                        <a:cs typeface="Arial" panose="020B0604020202020204" pitchFamily="34" charset="0"/>
                      </a:endParaRPr>
                    </a:p>
                  </a:txBody>
                  <a:tcPr/>
                </a:tc>
                <a:tc>
                  <a:txBody>
                    <a:bodyPr/>
                    <a:lstStyle/>
                    <a:p>
                      <a:pPr marL="0" marR="0" lvl="0" indent="0" algn="l" defTabSz="609036" rtl="0" eaLnBrk="1" fontAlgn="auto" latinLnBrk="0" hangingPunct="1">
                        <a:lnSpc>
                          <a:spcPct val="100000"/>
                        </a:lnSpc>
                        <a:spcBef>
                          <a:spcPts val="0"/>
                        </a:spcBef>
                        <a:spcAft>
                          <a:spcPts val="0"/>
                        </a:spcAft>
                        <a:buClrTx/>
                        <a:buSzTx/>
                        <a:buFontTx/>
                        <a:buNone/>
                        <a:tabLst/>
                        <a:defRPr/>
                      </a:pPr>
                      <a:r>
                        <a:rPr lang="en-SG" sz="1400">
                          <a:latin typeface="Arial Narrow" panose="020B0606020202030204" pitchFamily="34" charset="0"/>
                        </a:rPr>
                        <a:t>0640, 0720, 0740, 0800, 0810,0820, 0830, 1245,1345</a:t>
                      </a:r>
                      <a:endParaRPr lang="en-SG" sz="1400">
                        <a:solidFill>
                          <a:schemeClr val="tx1"/>
                        </a:solidFill>
                        <a:latin typeface="Arial Narrow" panose="020B0606020202030204" pitchFamily="34" charset="0"/>
                        <a:cs typeface="Arial" panose="020B0604020202020204" pitchFamily="34" charset="0"/>
                      </a:endParaRPr>
                    </a:p>
                  </a:txBody>
                  <a:tcPr/>
                </a:tc>
                <a:tc>
                  <a:txBody>
                    <a:bodyPr/>
                    <a:lstStyle/>
                    <a:p>
                      <a:pPr algn="l">
                        <a:lnSpc>
                          <a:spcPct val="100000"/>
                        </a:lnSpc>
                      </a:pPr>
                      <a:r>
                        <a:rPr lang="en-US" sz="1400">
                          <a:latin typeface="Arial Narrow" panose="020B0606020202030204" pitchFamily="34" charset="0"/>
                        </a:rPr>
                        <a:t>0740</a:t>
                      </a:r>
                      <a:endParaRPr lang="en-SG" sz="1400">
                        <a:solidFill>
                          <a:schemeClr val="tx1"/>
                        </a:solidFill>
                        <a:latin typeface="Arial Narrow" panose="020B0606020202030204" pitchFamily="34" charset="0"/>
                        <a:cs typeface="Arial" panose="020B0604020202020204" pitchFamily="34" charset="0"/>
                      </a:endParaRPr>
                    </a:p>
                  </a:txBody>
                  <a:tcPr/>
                </a:tc>
                <a:extLst>
                  <a:ext uri="{0D108BD9-81ED-4DB2-BD59-A6C34878D82A}">
                    <a16:rowId xmlns:a16="http://schemas.microsoft.com/office/drawing/2014/main" val="2231414335"/>
                  </a:ext>
                </a:extLst>
              </a:tr>
              <a:tr h="325959">
                <a:tc>
                  <a:txBody>
                    <a:bodyPr/>
                    <a:lstStyle/>
                    <a:p>
                      <a:pPr algn="l">
                        <a:lnSpc>
                          <a:spcPct val="100000"/>
                        </a:lnSpc>
                      </a:pPr>
                      <a:r>
                        <a:rPr lang="en-US" sz="1400">
                          <a:solidFill>
                            <a:schemeClr val="tx1"/>
                          </a:solidFill>
                          <a:latin typeface="Arial Narrow" panose="020B0606020202030204" pitchFamily="34" charset="0"/>
                          <a:cs typeface="Arial" panose="020B0604020202020204" pitchFamily="34" charset="0"/>
                        </a:rPr>
                        <a:t>14 Tractor Road</a:t>
                      </a:r>
                      <a:endParaRPr lang="en-SG" sz="1400">
                        <a:solidFill>
                          <a:schemeClr val="tx1"/>
                        </a:solidFill>
                        <a:latin typeface="Arial Narrow" panose="020B0606020202030204" pitchFamily="34" charset="0"/>
                        <a:cs typeface="Arial" panose="020B0604020202020204" pitchFamily="34" charset="0"/>
                      </a:endParaRPr>
                    </a:p>
                  </a:txBody>
                  <a:tcPr/>
                </a:tc>
                <a:tc>
                  <a:txBody>
                    <a:bodyPr/>
                    <a:lstStyle/>
                    <a:p>
                      <a:pPr algn="l">
                        <a:lnSpc>
                          <a:spcPct val="100000"/>
                        </a:lnSpc>
                      </a:pPr>
                      <a:r>
                        <a:rPr lang="en-US" sz="1400">
                          <a:solidFill>
                            <a:schemeClr val="tx1"/>
                          </a:solidFill>
                          <a:latin typeface="Arial Narrow" panose="020B0606020202030204" pitchFamily="34" charset="0"/>
                          <a:cs typeface="Arial" panose="020B0604020202020204" pitchFamily="34" charset="0"/>
                        </a:rPr>
                        <a:t>2240</a:t>
                      </a:r>
                      <a:endParaRPr lang="en-SG" sz="1400">
                        <a:solidFill>
                          <a:schemeClr val="tx1"/>
                        </a:solidFill>
                        <a:latin typeface="Arial Narrow" panose="020B0606020202030204" pitchFamily="34" charset="0"/>
                        <a:cs typeface="Arial" panose="020B0604020202020204" pitchFamily="34" charset="0"/>
                      </a:endParaRPr>
                    </a:p>
                  </a:txBody>
                  <a:tcPr/>
                </a:tc>
                <a:tc>
                  <a:txBody>
                    <a:bodyPr/>
                    <a:lstStyle/>
                    <a:p>
                      <a:pPr algn="l">
                        <a:lnSpc>
                          <a:spcPct val="100000"/>
                        </a:lnSpc>
                      </a:pPr>
                      <a:endParaRPr lang="en-SG" sz="1400">
                        <a:solidFill>
                          <a:schemeClr val="tx1"/>
                        </a:solidFill>
                        <a:latin typeface="Arial Narrow" panose="020B0606020202030204" pitchFamily="34" charset="0"/>
                        <a:cs typeface="Arial" panose="020B0604020202020204" pitchFamily="34" charset="0"/>
                      </a:endParaRPr>
                    </a:p>
                  </a:txBody>
                  <a:tcPr/>
                </a:tc>
                <a:extLst>
                  <a:ext uri="{0D108BD9-81ED-4DB2-BD59-A6C34878D82A}">
                    <a16:rowId xmlns:a16="http://schemas.microsoft.com/office/drawing/2014/main" val="2746497926"/>
                  </a:ext>
                </a:extLst>
              </a:tr>
              <a:tr h="325959">
                <a:tc>
                  <a:txBody>
                    <a:bodyPr/>
                    <a:lstStyle/>
                    <a:p>
                      <a:pPr algn="l">
                        <a:lnSpc>
                          <a:spcPct val="100000"/>
                        </a:lnSpc>
                      </a:pPr>
                      <a:r>
                        <a:rPr lang="en-US" sz="1400">
                          <a:latin typeface="Arial Narrow" panose="020B0606020202030204" pitchFamily="34" charset="0"/>
                        </a:rPr>
                        <a:t>5 </a:t>
                      </a:r>
                      <a:r>
                        <a:rPr lang="en-US" sz="1400" err="1">
                          <a:latin typeface="Arial Narrow" panose="020B0606020202030204" pitchFamily="34" charset="0"/>
                        </a:rPr>
                        <a:t>Tukang</a:t>
                      </a:r>
                      <a:r>
                        <a:rPr lang="en-US" sz="1400">
                          <a:latin typeface="Arial Narrow" panose="020B0606020202030204" pitchFamily="34" charset="0"/>
                        </a:rPr>
                        <a:t> Innovation Grove</a:t>
                      </a:r>
                      <a:endParaRPr lang="en-SG" sz="1400">
                        <a:solidFill>
                          <a:schemeClr val="tx1"/>
                        </a:solidFill>
                        <a:latin typeface="Arial Narrow" panose="020B0606020202030204" pitchFamily="34" charset="0"/>
                        <a:cs typeface="Arial" panose="020B0604020202020204" pitchFamily="34" charset="0"/>
                      </a:endParaRPr>
                    </a:p>
                  </a:txBody>
                  <a:tcPr/>
                </a:tc>
                <a:tc>
                  <a:txBody>
                    <a:bodyPr/>
                    <a:lstStyle/>
                    <a:p>
                      <a:pPr algn="l">
                        <a:lnSpc>
                          <a:spcPct val="100000"/>
                        </a:lnSpc>
                      </a:pPr>
                      <a:r>
                        <a:rPr lang="en-US" sz="1400">
                          <a:latin typeface="Arial Narrow" panose="020B0606020202030204" pitchFamily="34" charset="0"/>
                        </a:rPr>
                        <a:t>0720, 0745</a:t>
                      </a:r>
                      <a:endParaRPr lang="en-SG" sz="1400">
                        <a:solidFill>
                          <a:schemeClr val="tx1"/>
                        </a:solidFill>
                        <a:latin typeface="Arial Narrow" panose="020B0606020202030204" pitchFamily="34" charset="0"/>
                        <a:cs typeface="Arial" panose="020B0604020202020204" pitchFamily="34" charset="0"/>
                      </a:endParaRPr>
                    </a:p>
                  </a:txBody>
                  <a:tcPr/>
                </a:tc>
                <a:tc>
                  <a:txBody>
                    <a:bodyPr/>
                    <a:lstStyle/>
                    <a:p>
                      <a:pPr algn="l">
                        <a:lnSpc>
                          <a:spcPct val="100000"/>
                        </a:lnSpc>
                      </a:pPr>
                      <a:r>
                        <a:rPr lang="en-US" sz="1400">
                          <a:latin typeface="Arial Narrow" panose="020B0606020202030204" pitchFamily="34" charset="0"/>
                        </a:rPr>
                        <a:t>Nil</a:t>
                      </a:r>
                      <a:endParaRPr lang="en-SG" sz="1400">
                        <a:solidFill>
                          <a:schemeClr val="tx1"/>
                        </a:solidFill>
                        <a:latin typeface="Arial Narrow" panose="020B0606020202030204" pitchFamily="34" charset="0"/>
                        <a:cs typeface="Arial" panose="020B0604020202020204" pitchFamily="34" charset="0"/>
                      </a:endParaRPr>
                    </a:p>
                  </a:txBody>
                  <a:tcPr/>
                </a:tc>
                <a:extLst>
                  <a:ext uri="{0D108BD9-81ED-4DB2-BD59-A6C34878D82A}">
                    <a16:rowId xmlns:a16="http://schemas.microsoft.com/office/drawing/2014/main" val="2136719862"/>
                  </a:ext>
                </a:extLst>
              </a:tr>
              <a:tr h="325959">
                <a:tc>
                  <a:txBody>
                    <a:bodyPr/>
                    <a:lstStyle/>
                    <a:p>
                      <a:pPr algn="l">
                        <a:lnSpc>
                          <a:spcPct val="100000"/>
                        </a:lnSpc>
                      </a:pPr>
                      <a:r>
                        <a:rPr lang="en-US" sz="1400" b="1">
                          <a:latin typeface="Arial Narrow" panose="020B0606020202030204" pitchFamily="34" charset="0"/>
                        </a:rPr>
                        <a:t>To Boon Lay MRT From:</a:t>
                      </a:r>
                      <a:endParaRPr lang="en-SG" sz="1400" b="1">
                        <a:solidFill>
                          <a:schemeClr val="tx1"/>
                        </a:solidFill>
                        <a:latin typeface="Arial Narrow" panose="020B0606020202030204" pitchFamily="34" charset="0"/>
                        <a:cs typeface="Arial" panose="020B0604020202020204" pitchFamily="34" charset="0"/>
                      </a:endParaRPr>
                    </a:p>
                  </a:txBody>
                  <a:tcPr/>
                </a:tc>
                <a:tc>
                  <a:txBody>
                    <a:bodyPr/>
                    <a:lstStyle/>
                    <a:p>
                      <a:pPr algn="l">
                        <a:lnSpc>
                          <a:spcPct val="100000"/>
                        </a:lnSpc>
                      </a:pPr>
                      <a:r>
                        <a:rPr lang="en-US" sz="1400" b="1">
                          <a:latin typeface="Arial Narrow" panose="020B0606020202030204" pitchFamily="34" charset="0"/>
                        </a:rPr>
                        <a:t>Mon to Fri</a:t>
                      </a:r>
                      <a:endParaRPr lang="en-SG" sz="1400" b="1">
                        <a:solidFill>
                          <a:schemeClr val="tx1"/>
                        </a:solidFill>
                        <a:latin typeface="Arial Narrow" panose="020B0606020202030204" pitchFamily="34" charset="0"/>
                        <a:cs typeface="Arial" panose="020B0604020202020204" pitchFamily="34" charset="0"/>
                      </a:endParaRPr>
                    </a:p>
                  </a:txBody>
                  <a:tcPr/>
                </a:tc>
                <a:tc>
                  <a:txBody>
                    <a:bodyPr/>
                    <a:lstStyle/>
                    <a:p>
                      <a:pPr algn="l">
                        <a:lnSpc>
                          <a:spcPct val="100000"/>
                        </a:lnSpc>
                      </a:pPr>
                      <a:r>
                        <a:rPr lang="en-US" sz="1400" b="1">
                          <a:latin typeface="Arial Narrow" panose="020B0606020202030204" pitchFamily="34" charset="0"/>
                        </a:rPr>
                        <a:t>Sat</a:t>
                      </a:r>
                      <a:endParaRPr lang="en-SG" sz="1400" b="1">
                        <a:solidFill>
                          <a:schemeClr val="tx1"/>
                        </a:solidFill>
                        <a:latin typeface="Arial Narrow" panose="020B0606020202030204" pitchFamily="34" charset="0"/>
                        <a:cs typeface="Arial" panose="020B0604020202020204" pitchFamily="34" charset="0"/>
                      </a:endParaRPr>
                    </a:p>
                  </a:txBody>
                  <a:tcPr/>
                </a:tc>
                <a:extLst>
                  <a:ext uri="{0D108BD9-81ED-4DB2-BD59-A6C34878D82A}">
                    <a16:rowId xmlns:a16="http://schemas.microsoft.com/office/drawing/2014/main" val="1729066269"/>
                  </a:ext>
                </a:extLst>
              </a:tr>
              <a:tr h="642987">
                <a:tc>
                  <a:txBody>
                    <a:bodyPr/>
                    <a:lstStyle/>
                    <a:p>
                      <a:pPr algn="l">
                        <a:lnSpc>
                          <a:spcPct val="100000"/>
                        </a:lnSpc>
                      </a:pPr>
                      <a:r>
                        <a:rPr lang="en-US" sz="1400">
                          <a:latin typeface="Arial Narrow" panose="020B0606020202030204" pitchFamily="34" charset="0"/>
                        </a:rPr>
                        <a:t>7 &amp; 14 Tractor Road</a:t>
                      </a:r>
                      <a:endParaRPr lang="en-SG" sz="1400">
                        <a:solidFill>
                          <a:schemeClr val="tx1"/>
                        </a:solidFill>
                        <a:latin typeface="Arial Narrow" panose="020B0606020202030204" pitchFamily="34" charset="0"/>
                        <a:cs typeface="Arial" panose="020B0604020202020204" pitchFamily="34" charset="0"/>
                      </a:endParaRPr>
                    </a:p>
                  </a:txBody>
                  <a:tcPr/>
                </a:tc>
                <a:tc>
                  <a:txBody>
                    <a:bodyPr/>
                    <a:lstStyle/>
                    <a:p>
                      <a:pPr marL="0" marR="0" lvl="0" indent="0" algn="l" defTabSz="609036" rtl="0" eaLnBrk="1" fontAlgn="auto" latinLnBrk="0" hangingPunct="1">
                        <a:lnSpc>
                          <a:spcPct val="100000"/>
                        </a:lnSpc>
                        <a:spcBef>
                          <a:spcPts val="0"/>
                        </a:spcBef>
                        <a:spcAft>
                          <a:spcPts val="0"/>
                        </a:spcAft>
                        <a:buClrTx/>
                        <a:buSzTx/>
                        <a:buFontTx/>
                        <a:buNone/>
                        <a:tabLst/>
                        <a:defRPr/>
                      </a:pPr>
                      <a:r>
                        <a:rPr lang="en-US" sz="1400">
                          <a:latin typeface="Arial Narrow" panose="020B0606020202030204" pitchFamily="34" charset="0"/>
                        </a:rPr>
                        <a:t>1205, 1450, 1545, 1640, 1715, 1730, 1740, 1800, 1830, 1900, 2300</a:t>
                      </a:r>
                      <a:endParaRPr lang="en-SG" sz="1400">
                        <a:solidFill>
                          <a:schemeClr val="tx1"/>
                        </a:solidFill>
                        <a:latin typeface="Arial Narrow" panose="020B0606020202030204" pitchFamily="34" charset="0"/>
                        <a:cs typeface="Arial" panose="020B0604020202020204" pitchFamily="34" charset="0"/>
                      </a:endParaRPr>
                    </a:p>
                  </a:txBody>
                  <a:tcPr/>
                </a:tc>
                <a:tc>
                  <a:txBody>
                    <a:bodyPr/>
                    <a:lstStyle/>
                    <a:p>
                      <a:pPr algn="l">
                        <a:lnSpc>
                          <a:spcPct val="100000"/>
                        </a:lnSpc>
                      </a:pPr>
                      <a:r>
                        <a:rPr lang="en-US" sz="1400">
                          <a:latin typeface="Arial Narrow" panose="020B0606020202030204" pitchFamily="34" charset="0"/>
                        </a:rPr>
                        <a:t>1650</a:t>
                      </a:r>
                      <a:endParaRPr lang="en-SG" sz="1400">
                        <a:solidFill>
                          <a:schemeClr val="tx1"/>
                        </a:solidFill>
                        <a:latin typeface="Arial Narrow" panose="020B0606020202030204" pitchFamily="34" charset="0"/>
                        <a:cs typeface="Arial" panose="020B0604020202020204" pitchFamily="34" charset="0"/>
                      </a:endParaRPr>
                    </a:p>
                  </a:txBody>
                  <a:tcPr/>
                </a:tc>
                <a:extLst>
                  <a:ext uri="{0D108BD9-81ED-4DB2-BD59-A6C34878D82A}">
                    <a16:rowId xmlns:a16="http://schemas.microsoft.com/office/drawing/2014/main" val="3269054704"/>
                  </a:ext>
                </a:extLst>
              </a:tr>
              <a:tr h="325959">
                <a:tc>
                  <a:txBody>
                    <a:bodyPr/>
                    <a:lstStyle/>
                    <a:p>
                      <a:pPr algn="l">
                        <a:lnSpc>
                          <a:spcPct val="100000"/>
                        </a:lnSpc>
                      </a:pPr>
                      <a:r>
                        <a:rPr lang="en-US" sz="1400">
                          <a:solidFill>
                            <a:schemeClr val="tx1"/>
                          </a:solidFill>
                          <a:latin typeface="Arial Narrow" panose="020B0606020202030204" pitchFamily="34" charset="0"/>
                          <a:cs typeface="Arial" panose="020B0604020202020204" pitchFamily="34" charset="0"/>
                        </a:rPr>
                        <a:t>14 Tractor Road</a:t>
                      </a:r>
                      <a:endParaRPr lang="en-SG" sz="1400">
                        <a:solidFill>
                          <a:schemeClr val="tx1"/>
                        </a:solidFill>
                        <a:latin typeface="Arial Narrow" panose="020B0606020202030204" pitchFamily="34" charset="0"/>
                        <a:cs typeface="Arial" panose="020B0604020202020204" pitchFamily="34" charset="0"/>
                      </a:endParaRPr>
                    </a:p>
                  </a:txBody>
                  <a:tcPr/>
                </a:tc>
                <a:tc>
                  <a:txBody>
                    <a:bodyPr/>
                    <a:lstStyle/>
                    <a:p>
                      <a:pPr algn="l">
                        <a:lnSpc>
                          <a:spcPct val="100000"/>
                        </a:lnSpc>
                      </a:pPr>
                      <a:r>
                        <a:rPr lang="en-US" sz="1400">
                          <a:solidFill>
                            <a:schemeClr val="tx1"/>
                          </a:solidFill>
                          <a:latin typeface="Arial Narrow" panose="020B0606020202030204" pitchFamily="34" charset="0"/>
                          <a:cs typeface="Arial" panose="020B0604020202020204" pitchFamily="34" charset="0"/>
                        </a:rPr>
                        <a:t>0715</a:t>
                      </a:r>
                      <a:endParaRPr lang="en-SG" sz="1400">
                        <a:solidFill>
                          <a:schemeClr val="tx1"/>
                        </a:solidFill>
                        <a:latin typeface="Arial Narrow" panose="020B0606020202030204" pitchFamily="34" charset="0"/>
                        <a:cs typeface="Arial" panose="020B0604020202020204" pitchFamily="34" charset="0"/>
                      </a:endParaRPr>
                    </a:p>
                  </a:txBody>
                  <a:tcPr/>
                </a:tc>
                <a:tc>
                  <a:txBody>
                    <a:bodyPr/>
                    <a:lstStyle/>
                    <a:p>
                      <a:pPr algn="l">
                        <a:lnSpc>
                          <a:spcPct val="100000"/>
                        </a:lnSpc>
                      </a:pPr>
                      <a:r>
                        <a:rPr lang="en-US" sz="1400">
                          <a:solidFill>
                            <a:schemeClr val="tx1"/>
                          </a:solidFill>
                          <a:latin typeface="Arial Narrow" panose="020B0606020202030204" pitchFamily="34" charset="0"/>
                          <a:cs typeface="Arial" panose="020B0604020202020204" pitchFamily="34" charset="0"/>
                        </a:rPr>
                        <a:t>Nil</a:t>
                      </a:r>
                      <a:endParaRPr lang="en-SG" sz="1400">
                        <a:solidFill>
                          <a:schemeClr val="tx1"/>
                        </a:solidFill>
                        <a:latin typeface="Arial Narrow" panose="020B0606020202030204" pitchFamily="34" charset="0"/>
                        <a:cs typeface="Arial" panose="020B0604020202020204" pitchFamily="34" charset="0"/>
                      </a:endParaRPr>
                    </a:p>
                  </a:txBody>
                  <a:tcPr/>
                </a:tc>
                <a:extLst>
                  <a:ext uri="{0D108BD9-81ED-4DB2-BD59-A6C34878D82A}">
                    <a16:rowId xmlns:a16="http://schemas.microsoft.com/office/drawing/2014/main" val="4288750493"/>
                  </a:ext>
                </a:extLst>
              </a:tr>
              <a:tr h="325959">
                <a:tc>
                  <a:txBody>
                    <a:bodyPr/>
                    <a:lstStyle/>
                    <a:p>
                      <a:pPr algn="l">
                        <a:lnSpc>
                          <a:spcPct val="100000"/>
                        </a:lnSpc>
                      </a:pPr>
                      <a:r>
                        <a:rPr lang="en-US" sz="1400">
                          <a:latin typeface="Arial Narrow" panose="020B0606020202030204" pitchFamily="34" charset="0"/>
                        </a:rPr>
                        <a:t>5 </a:t>
                      </a:r>
                      <a:r>
                        <a:rPr lang="en-US" sz="1400" err="1">
                          <a:latin typeface="Arial Narrow" panose="020B0606020202030204" pitchFamily="34" charset="0"/>
                        </a:rPr>
                        <a:t>Tukang</a:t>
                      </a:r>
                      <a:r>
                        <a:rPr lang="en-US" sz="1400">
                          <a:latin typeface="Arial Narrow" panose="020B0606020202030204" pitchFamily="34" charset="0"/>
                        </a:rPr>
                        <a:t> Innovation Grove</a:t>
                      </a:r>
                      <a:endParaRPr lang="en-SG" sz="1400">
                        <a:solidFill>
                          <a:schemeClr val="tx1"/>
                        </a:solidFill>
                        <a:latin typeface="Arial Narrow" panose="020B0606020202030204" pitchFamily="34" charset="0"/>
                        <a:cs typeface="Arial" panose="020B0604020202020204" pitchFamily="34" charset="0"/>
                      </a:endParaRPr>
                    </a:p>
                  </a:txBody>
                  <a:tcPr/>
                </a:tc>
                <a:tc>
                  <a:txBody>
                    <a:bodyPr/>
                    <a:lstStyle/>
                    <a:p>
                      <a:pPr algn="l">
                        <a:lnSpc>
                          <a:spcPct val="100000"/>
                        </a:lnSpc>
                      </a:pPr>
                      <a:r>
                        <a:rPr lang="en-US" sz="1400">
                          <a:latin typeface="Arial Narrow" panose="020B0606020202030204" pitchFamily="34" charset="0"/>
                        </a:rPr>
                        <a:t>1635, 1715</a:t>
                      </a:r>
                      <a:endParaRPr lang="en-SG" sz="1400">
                        <a:solidFill>
                          <a:schemeClr val="tx1"/>
                        </a:solidFill>
                        <a:latin typeface="Arial Narrow" panose="020B0606020202030204" pitchFamily="34" charset="0"/>
                        <a:cs typeface="Arial" panose="020B0604020202020204" pitchFamily="34" charset="0"/>
                      </a:endParaRPr>
                    </a:p>
                  </a:txBody>
                  <a:tcPr/>
                </a:tc>
                <a:tc>
                  <a:txBody>
                    <a:bodyPr/>
                    <a:lstStyle/>
                    <a:p>
                      <a:pPr algn="l">
                        <a:lnSpc>
                          <a:spcPct val="100000"/>
                        </a:lnSpc>
                      </a:pPr>
                      <a:r>
                        <a:rPr lang="en-US" sz="1400">
                          <a:latin typeface="Arial Narrow" panose="020B0606020202030204" pitchFamily="34" charset="0"/>
                        </a:rPr>
                        <a:t>Nil</a:t>
                      </a:r>
                      <a:endParaRPr lang="en-SG" sz="1400">
                        <a:solidFill>
                          <a:schemeClr val="tx1"/>
                        </a:solidFill>
                        <a:latin typeface="Arial Narrow" panose="020B0606020202030204" pitchFamily="34" charset="0"/>
                        <a:cs typeface="Arial" panose="020B0604020202020204" pitchFamily="34" charset="0"/>
                      </a:endParaRPr>
                    </a:p>
                  </a:txBody>
                  <a:tcPr/>
                </a:tc>
                <a:extLst>
                  <a:ext uri="{0D108BD9-81ED-4DB2-BD59-A6C34878D82A}">
                    <a16:rowId xmlns:a16="http://schemas.microsoft.com/office/drawing/2014/main" val="1330659612"/>
                  </a:ext>
                </a:extLst>
              </a:tr>
            </a:tbl>
          </a:graphicData>
        </a:graphic>
      </p:graphicFrame>
      <p:pic>
        <p:nvPicPr>
          <p:cNvPr id="8" name="Picture 7" descr="Diagram&#10;&#10;Description automatically generated">
            <a:extLst>
              <a:ext uri="{FF2B5EF4-FFF2-40B4-BE49-F238E27FC236}">
                <a16:creationId xmlns:a16="http://schemas.microsoft.com/office/drawing/2014/main" id="{906B684B-D3C4-7177-31AE-A5976D23002D}"/>
              </a:ext>
            </a:extLst>
          </p:cNvPr>
          <p:cNvPicPr>
            <a:picLocks noChangeAspect="1"/>
          </p:cNvPicPr>
          <p:nvPr/>
        </p:nvPicPr>
        <p:blipFill>
          <a:blip r:embed="rId2"/>
          <a:stretch>
            <a:fillRect/>
          </a:stretch>
        </p:blipFill>
        <p:spPr>
          <a:xfrm>
            <a:off x="5778963" y="945626"/>
            <a:ext cx="4542138" cy="3177800"/>
          </a:xfrm>
          <a:prstGeom prst="rect">
            <a:avLst/>
          </a:prstGeom>
        </p:spPr>
      </p:pic>
      <p:graphicFrame>
        <p:nvGraphicFramePr>
          <p:cNvPr id="9" name="Table 8">
            <a:extLst>
              <a:ext uri="{FF2B5EF4-FFF2-40B4-BE49-F238E27FC236}">
                <a16:creationId xmlns:a16="http://schemas.microsoft.com/office/drawing/2014/main" id="{B7F69D79-62EC-169A-FC38-B82A02ECD327}"/>
              </a:ext>
            </a:extLst>
          </p:cNvPr>
          <p:cNvGraphicFramePr>
            <a:graphicFrameLocks noGrp="1"/>
          </p:cNvGraphicFramePr>
          <p:nvPr>
            <p:extLst>
              <p:ext uri="{D42A27DB-BD31-4B8C-83A1-F6EECF244321}">
                <p14:modId xmlns:p14="http://schemas.microsoft.com/office/powerpoint/2010/main" val="2653519516"/>
              </p:ext>
            </p:extLst>
          </p:nvPr>
        </p:nvGraphicFramePr>
        <p:xfrm>
          <a:off x="5866575" y="4033584"/>
          <a:ext cx="5096957" cy="2344319"/>
        </p:xfrm>
        <a:graphic>
          <a:graphicData uri="http://schemas.openxmlformats.org/drawingml/2006/table">
            <a:tbl>
              <a:tblPr firstRow="1" bandRow="1">
                <a:tableStyleId>{7DF18680-E054-41AD-8BC1-D1AEF772440D}</a:tableStyleId>
              </a:tblPr>
              <a:tblGrid>
                <a:gridCol w="5096957">
                  <a:extLst>
                    <a:ext uri="{9D8B030D-6E8A-4147-A177-3AD203B41FA5}">
                      <a16:colId xmlns:a16="http://schemas.microsoft.com/office/drawing/2014/main" val="528004890"/>
                    </a:ext>
                  </a:extLst>
                </a:gridCol>
              </a:tblGrid>
              <a:tr h="332639">
                <a:tc>
                  <a:txBody>
                    <a:bodyPr/>
                    <a:lstStyle/>
                    <a:p>
                      <a:pPr algn="ctr"/>
                      <a:r>
                        <a:rPr lang="en-SG" sz="1400">
                          <a:latin typeface="Arial Narrow" panose="020B0606020202030204" pitchFamily="34" charset="0"/>
                        </a:rPr>
                        <a:t>Parking</a:t>
                      </a:r>
                    </a:p>
                  </a:txBody>
                  <a:tcPr/>
                </a:tc>
                <a:extLst>
                  <a:ext uri="{0D108BD9-81ED-4DB2-BD59-A6C34878D82A}">
                    <a16:rowId xmlns:a16="http://schemas.microsoft.com/office/drawing/2014/main" val="3087640649"/>
                  </a:ext>
                </a:extLst>
              </a:tr>
              <a:tr h="159252">
                <a:tc>
                  <a:txBody>
                    <a:bodyPr/>
                    <a:lstStyle/>
                    <a:p>
                      <a:pPr marL="285750" indent="-285750">
                        <a:lnSpc>
                          <a:spcPct val="100000"/>
                        </a:lnSpc>
                        <a:buFont typeface="Arial" panose="020B0604020202020204" pitchFamily="34" charset="0"/>
                        <a:buChar char="•"/>
                        <a:tabLst/>
                      </a:pPr>
                      <a:r>
                        <a:rPr lang="en-SG" sz="1400">
                          <a:latin typeface="Arial Narrow" panose="020B0606020202030204" pitchFamily="34" charset="0"/>
                        </a:rPr>
                        <a:t>Free!</a:t>
                      </a:r>
                    </a:p>
                    <a:p>
                      <a:pPr marL="285750" indent="-285750">
                        <a:lnSpc>
                          <a:spcPct val="100000"/>
                        </a:lnSpc>
                        <a:buFont typeface="Arial" panose="020B0604020202020204" pitchFamily="34" charset="0"/>
                        <a:buChar char="•"/>
                        <a:tabLst/>
                      </a:pPr>
                      <a:r>
                        <a:rPr lang="en-SG" sz="1400">
                          <a:latin typeface="Arial Narrow" panose="020B0606020202030204" pitchFamily="34" charset="0"/>
                        </a:rPr>
                        <a:t>Register license plate and IU with Security Office </a:t>
                      </a:r>
                    </a:p>
                    <a:p>
                      <a:pPr marL="539750" lvl="2" indent="-273050">
                        <a:lnSpc>
                          <a:spcPct val="100000"/>
                        </a:lnSpc>
                        <a:buFont typeface="Courier New" panose="02070309020205020404" pitchFamily="49" charset="0"/>
                        <a:buChar char="o"/>
                        <a:tabLst/>
                      </a:pPr>
                      <a:r>
                        <a:rPr lang="en-SG" sz="1400">
                          <a:latin typeface="Arial Narrow" panose="020B0606020202030204" pitchFamily="34" charset="0"/>
                        </a:rPr>
                        <a:t>7 &amp; 14 Tractor Road – Send email to: </a:t>
                      </a:r>
                      <a:r>
                        <a:rPr lang="en-SG" sz="1400">
                          <a:latin typeface="Arial Narrow" panose="020B0606020202030204" pitchFamily="34" charset="0"/>
                          <a:hlinkClick r:id="rId3"/>
                        </a:rPr>
                        <a:t>SECURITY_TRACTOR_CAMPUS@cat.com</a:t>
                      </a:r>
                      <a:endParaRPr lang="en-SG" sz="1400">
                        <a:latin typeface="Arial Narrow" panose="020B0606020202030204" pitchFamily="34" charset="0"/>
                      </a:endParaRPr>
                    </a:p>
                    <a:p>
                      <a:pPr marL="539750" lvl="2" indent="-273050">
                        <a:lnSpc>
                          <a:spcPct val="100000"/>
                        </a:lnSpc>
                        <a:buFont typeface="Courier New" panose="02070309020205020404" pitchFamily="49" charset="0"/>
                        <a:buChar char="o"/>
                        <a:tabLst/>
                      </a:pPr>
                      <a:r>
                        <a:rPr lang="en-SG" sz="1400">
                          <a:latin typeface="Arial Narrow" panose="020B0606020202030204" pitchFamily="34" charset="0"/>
                        </a:rPr>
                        <a:t>5 </a:t>
                      </a:r>
                      <a:r>
                        <a:rPr lang="en-SG" sz="1400" err="1">
                          <a:latin typeface="Arial Narrow" panose="020B0606020202030204" pitchFamily="34" charset="0"/>
                        </a:rPr>
                        <a:t>Tukang</a:t>
                      </a:r>
                      <a:r>
                        <a:rPr lang="en-SG" sz="1400">
                          <a:latin typeface="Arial Narrow" panose="020B0606020202030204" pitchFamily="34" charset="0"/>
                        </a:rPr>
                        <a:t> Innovation Grove – Send email to: </a:t>
                      </a:r>
                      <a:r>
                        <a:rPr lang="en-SG" sz="1400">
                          <a:latin typeface="Arial Narrow" panose="020B0606020202030204" pitchFamily="34" charset="0"/>
                          <a:hlinkClick r:id="rId4"/>
                        </a:rPr>
                        <a:t>TUKANG_SECURITY@CAT.COM</a:t>
                      </a:r>
                      <a:br>
                        <a:rPr lang="en-SG" sz="1400">
                          <a:latin typeface="Arial Narrow" panose="020B0606020202030204" pitchFamily="34" charset="0"/>
                        </a:rPr>
                      </a:br>
                      <a:endParaRPr lang="en-SG" sz="1400">
                        <a:latin typeface="Arial Narrow" panose="020B0606020202030204" pitchFamily="34" charset="0"/>
                      </a:endParaRPr>
                    </a:p>
                    <a:p>
                      <a:pPr marL="285750" indent="-285750">
                        <a:lnSpc>
                          <a:spcPct val="100000"/>
                        </a:lnSpc>
                        <a:buFont typeface="Arial" panose="020B0604020202020204" pitchFamily="34" charset="0"/>
                        <a:buChar char="•"/>
                        <a:tabLst/>
                      </a:pPr>
                      <a:r>
                        <a:rPr lang="en-SG" sz="1400">
                          <a:latin typeface="Arial Narrow" panose="020B0606020202030204" pitchFamily="34" charset="0"/>
                        </a:rPr>
                        <a:t>Park at designated areas</a:t>
                      </a:r>
                    </a:p>
                    <a:p>
                      <a:pPr>
                        <a:lnSpc>
                          <a:spcPct val="100000"/>
                        </a:lnSpc>
                        <a:tabLst/>
                      </a:pPr>
                      <a:endParaRPr lang="en-SG" sz="1400">
                        <a:latin typeface="Arial Narrow" panose="020B0606020202030204" pitchFamily="34" charset="0"/>
                        <a:cs typeface="Arial" panose="020B0604020202020204" pitchFamily="34" charset="0"/>
                      </a:endParaRPr>
                    </a:p>
                  </a:txBody>
                  <a:tcPr/>
                </a:tc>
                <a:extLst>
                  <a:ext uri="{0D108BD9-81ED-4DB2-BD59-A6C34878D82A}">
                    <a16:rowId xmlns:a16="http://schemas.microsoft.com/office/drawing/2014/main" val="1529844085"/>
                  </a:ext>
                </a:extLst>
              </a:tr>
            </a:tbl>
          </a:graphicData>
        </a:graphic>
      </p:graphicFrame>
    </p:spTree>
    <p:extLst>
      <p:ext uri="{BB962C8B-B14F-4D97-AF65-F5344CB8AC3E}">
        <p14:creationId xmlns:p14="http://schemas.microsoft.com/office/powerpoint/2010/main" val="8196363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6AE8D-7464-4E53-B819-A70EE9069842}"/>
              </a:ext>
            </a:extLst>
          </p:cNvPr>
          <p:cNvSpPr>
            <a:spLocks noGrp="1"/>
          </p:cNvSpPr>
          <p:nvPr>
            <p:ph type="title" idx="4294967295"/>
          </p:nvPr>
        </p:nvSpPr>
        <p:spPr>
          <a:xfrm>
            <a:off x="832253" y="454025"/>
            <a:ext cx="10515600" cy="933450"/>
          </a:xfrm>
        </p:spPr>
        <p:txBody>
          <a:bodyPr vert="horz" lIns="91440" tIns="45720" rIns="91440" bIns="45720" rtlCol="0" anchor="b">
            <a:normAutofit/>
          </a:bodyPr>
          <a:lstStyle/>
          <a:p>
            <a:r>
              <a:rPr lang="en-US" sz="2800">
                <a:latin typeface="Arial Narrow" panose="020B0606020202030204" pitchFamily="34" charset="0"/>
              </a:rPr>
              <a:t>Designated smoking areas – Tractor 7 and 14 </a:t>
            </a:r>
          </a:p>
        </p:txBody>
      </p:sp>
      <p:pic>
        <p:nvPicPr>
          <p:cNvPr id="4" name="Picture 3">
            <a:extLst>
              <a:ext uri="{FF2B5EF4-FFF2-40B4-BE49-F238E27FC236}">
                <a16:creationId xmlns:a16="http://schemas.microsoft.com/office/drawing/2014/main" id="{A43D1605-F02A-4DD8-9DEF-84BCA40B38F2}"/>
              </a:ext>
            </a:extLst>
          </p:cNvPr>
          <p:cNvPicPr>
            <a:picLocks noChangeAspect="1"/>
          </p:cNvPicPr>
          <p:nvPr/>
        </p:nvPicPr>
        <p:blipFill>
          <a:blip r:embed="rId2"/>
          <a:stretch>
            <a:fillRect/>
          </a:stretch>
        </p:blipFill>
        <p:spPr>
          <a:xfrm>
            <a:off x="822728" y="1416036"/>
            <a:ext cx="10256237" cy="4461463"/>
          </a:xfrm>
          <a:prstGeom prst="rect">
            <a:avLst/>
          </a:prstGeom>
        </p:spPr>
      </p:pic>
      <p:sp>
        <p:nvSpPr>
          <p:cNvPr id="6" name="TextBox 5">
            <a:extLst>
              <a:ext uri="{FF2B5EF4-FFF2-40B4-BE49-F238E27FC236}">
                <a16:creationId xmlns:a16="http://schemas.microsoft.com/office/drawing/2014/main" id="{27C55F9A-40C9-4541-997E-CA07C9E9B410}"/>
              </a:ext>
            </a:extLst>
          </p:cNvPr>
          <p:cNvSpPr txBox="1"/>
          <p:nvPr/>
        </p:nvSpPr>
        <p:spPr>
          <a:xfrm>
            <a:off x="822728" y="5894541"/>
            <a:ext cx="2350323" cy="261610"/>
          </a:xfrm>
          <a:prstGeom prst="rect">
            <a:avLst/>
          </a:prstGeom>
          <a:noFill/>
        </p:spPr>
        <p:txBody>
          <a:bodyPr wrap="none" rtlCol="0">
            <a:spAutoFit/>
          </a:bodyPr>
          <a:lstStyle/>
          <a:p>
            <a:r>
              <a:rPr lang="en-US" sz="1100" b="1"/>
              <a:t>Location : Opposite to Main building </a:t>
            </a:r>
            <a:endParaRPr lang="en-SG" sz="1100" b="1"/>
          </a:p>
        </p:txBody>
      </p:sp>
      <p:sp>
        <p:nvSpPr>
          <p:cNvPr id="7" name="TextBox 6">
            <a:extLst>
              <a:ext uri="{FF2B5EF4-FFF2-40B4-BE49-F238E27FC236}">
                <a16:creationId xmlns:a16="http://schemas.microsoft.com/office/drawing/2014/main" id="{7C3B8443-BC64-445E-82A6-ACF06A53732A}"/>
              </a:ext>
            </a:extLst>
          </p:cNvPr>
          <p:cNvSpPr txBox="1"/>
          <p:nvPr/>
        </p:nvSpPr>
        <p:spPr>
          <a:xfrm>
            <a:off x="7614006" y="5843547"/>
            <a:ext cx="1747594" cy="261610"/>
          </a:xfrm>
          <a:prstGeom prst="rect">
            <a:avLst/>
          </a:prstGeom>
          <a:noFill/>
        </p:spPr>
        <p:txBody>
          <a:bodyPr wrap="none" rtlCol="0">
            <a:spAutoFit/>
          </a:bodyPr>
          <a:lstStyle/>
          <a:p>
            <a:r>
              <a:rPr lang="en-US" sz="1100" b="1"/>
              <a:t>Location Next to Cafeteria </a:t>
            </a:r>
            <a:endParaRPr lang="en-SG" sz="1100" b="1"/>
          </a:p>
        </p:txBody>
      </p:sp>
    </p:spTree>
    <p:extLst>
      <p:ext uri="{BB962C8B-B14F-4D97-AF65-F5344CB8AC3E}">
        <p14:creationId xmlns:p14="http://schemas.microsoft.com/office/powerpoint/2010/main" val="1476745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923D3-3240-421A-9B29-529792BF9CD5}"/>
              </a:ext>
            </a:extLst>
          </p:cNvPr>
          <p:cNvSpPr>
            <a:spLocks noGrp="1"/>
          </p:cNvSpPr>
          <p:nvPr>
            <p:ph type="title"/>
          </p:nvPr>
        </p:nvSpPr>
        <p:spPr>
          <a:xfrm>
            <a:off x="838200" y="568930"/>
            <a:ext cx="10515600" cy="878096"/>
          </a:xfrm>
        </p:spPr>
        <p:txBody>
          <a:bodyPr>
            <a:normAutofit/>
          </a:bodyPr>
          <a:lstStyle/>
          <a:p>
            <a:r>
              <a:rPr lang="en-US" b="1">
                <a:latin typeface="Arial Narrow" panose="020B0606020202030204" pitchFamily="34" charset="0"/>
              </a:rPr>
              <a:t>Agenda</a:t>
            </a:r>
            <a:endParaRPr lang="en-SG" b="1">
              <a:latin typeface="Arial Narrow" panose="020B0606020202030204" pitchFamily="34" charset="0"/>
            </a:endParaRPr>
          </a:p>
        </p:txBody>
      </p:sp>
      <p:sp>
        <p:nvSpPr>
          <p:cNvPr id="3" name="Content Placeholder 2">
            <a:extLst>
              <a:ext uri="{FF2B5EF4-FFF2-40B4-BE49-F238E27FC236}">
                <a16:creationId xmlns:a16="http://schemas.microsoft.com/office/drawing/2014/main" id="{182E8D82-8060-469D-92F1-8EFD1D51861F}"/>
              </a:ext>
            </a:extLst>
          </p:cNvPr>
          <p:cNvSpPr>
            <a:spLocks noGrp="1"/>
          </p:cNvSpPr>
          <p:nvPr>
            <p:ph idx="1"/>
          </p:nvPr>
        </p:nvSpPr>
        <p:spPr>
          <a:xfrm>
            <a:off x="954153" y="1828702"/>
            <a:ext cx="10515600" cy="4460368"/>
          </a:xfrm>
        </p:spPr>
        <p:txBody>
          <a:bodyPr>
            <a:normAutofit/>
          </a:bodyPr>
          <a:lstStyle/>
          <a:p>
            <a:pPr marL="514350" indent="-514350">
              <a:buAutoNum type="arabicPeriod"/>
              <a:tabLst>
                <a:tab pos="542925" algn="l"/>
              </a:tabLst>
            </a:pPr>
            <a:r>
              <a:rPr lang="en-SG" sz="2400">
                <a:latin typeface="Arial Narrow" panose="020B0606020202030204" pitchFamily="34" charset="0"/>
                <a:cs typeface="Arial" panose="020B0604020202020204" pitchFamily="34" charset="0"/>
              </a:rPr>
              <a:t>Safety Briefing</a:t>
            </a:r>
          </a:p>
          <a:p>
            <a:pPr marL="514350" indent="-514350">
              <a:buAutoNum type="arabicPeriod"/>
              <a:tabLst>
                <a:tab pos="542925" algn="l"/>
              </a:tabLst>
            </a:pPr>
            <a:r>
              <a:rPr lang="en-SG" sz="2400">
                <a:latin typeface="Arial Narrow" panose="020B0606020202030204" pitchFamily="34" charset="0"/>
                <a:cs typeface="Arial" panose="020B0604020202020204" pitchFamily="34" charset="0"/>
              </a:rPr>
              <a:t>History of Caterpillar Inc. and Caterpillar Singapore</a:t>
            </a:r>
          </a:p>
          <a:p>
            <a:pPr marL="514350" indent="-514350">
              <a:buAutoNum type="arabicPeriod"/>
              <a:tabLst>
                <a:tab pos="542925" algn="l"/>
              </a:tabLst>
            </a:pPr>
            <a:r>
              <a:rPr lang="en-SG" sz="2400">
                <a:latin typeface="Arial Narrow" panose="020B0606020202030204" pitchFamily="34" charset="0"/>
                <a:cs typeface="Arial" panose="020B0604020202020204" pitchFamily="34" charset="0"/>
              </a:rPr>
              <a:t>Introduction to Caterpillar </a:t>
            </a:r>
            <a:endParaRPr lang="en-SG" sz="2000">
              <a:latin typeface="Arial Narrow" panose="020B0606020202030204" pitchFamily="34" charset="0"/>
              <a:cs typeface="Arial" panose="020B0604020202020204" pitchFamily="34" charset="0"/>
            </a:endParaRPr>
          </a:p>
          <a:p>
            <a:pPr marL="893763" lvl="1" indent="-361950">
              <a:tabLst>
                <a:tab pos="542925" algn="l"/>
              </a:tabLst>
            </a:pPr>
            <a:r>
              <a:rPr lang="en-US" sz="2400">
                <a:latin typeface="Arial Narrow" panose="020B0606020202030204" pitchFamily="34" charset="0"/>
                <a:cs typeface="Arial" panose="020B0604020202020204" pitchFamily="34" charset="0"/>
              </a:rPr>
              <a:t>Caterpillar Overview </a:t>
            </a:r>
          </a:p>
          <a:p>
            <a:pPr marL="893763" lvl="1" indent="-361950">
              <a:tabLst>
                <a:tab pos="542925" algn="l"/>
              </a:tabLst>
            </a:pPr>
            <a:r>
              <a:rPr lang="en-US" sz="2400">
                <a:latin typeface="Arial Narrow" panose="020B0606020202030204" pitchFamily="34" charset="0"/>
                <a:cs typeface="Arial" panose="020B0604020202020204" pitchFamily="34" charset="0"/>
              </a:rPr>
              <a:t>O</a:t>
            </a:r>
            <a:r>
              <a:rPr lang="en-SG" sz="2400" err="1">
                <a:latin typeface="Arial Narrow" panose="020B0606020202030204" pitchFamily="34" charset="0"/>
                <a:cs typeface="Arial" panose="020B0604020202020204" pitchFamily="34" charset="0"/>
              </a:rPr>
              <a:t>ur</a:t>
            </a:r>
            <a:r>
              <a:rPr lang="en-SG" sz="2400">
                <a:latin typeface="Arial Narrow" panose="020B0606020202030204" pitchFamily="34" charset="0"/>
                <a:cs typeface="Arial" panose="020B0604020202020204" pitchFamily="34" charset="0"/>
              </a:rPr>
              <a:t> Strategy</a:t>
            </a:r>
          </a:p>
          <a:p>
            <a:pPr marL="893763" lvl="1" indent="-361950">
              <a:tabLst>
                <a:tab pos="542925" algn="l"/>
              </a:tabLst>
            </a:pPr>
            <a:r>
              <a:rPr lang="en-SG">
                <a:latin typeface="Arial Narrow" panose="020B0606020202030204" pitchFamily="34" charset="0"/>
                <a:cs typeface="Arial"/>
              </a:rPr>
              <a:t>Our Values in Action – Caterpillar’s Code of Conduct </a:t>
            </a:r>
          </a:p>
          <a:p>
            <a:pPr marL="514350" indent="-514350">
              <a:buFont typeface="+mj-lt"/>
              <a:buAutoNum type="arabicPeriod" startAt="4"/>
            </a:pPr>
            <a:r>
              <a:rPr lang="en-SG" sz="2400">
                <a:latin typeface="Arial Narrow" panose="020B0606020202030204" pitchFamily="34" charset="0"/>
                <a:cs typeface="Arial" panose="020B0604020202020204" pitchFamily="34" charset="0"/>
              </a:rPr>
              <a:t>Essentials To Know </a:t>
            </a:r>
          </a:p>
          <a:p>
            <a:pPr marL="875807" lvl="1" indent="-342900">
              <a:buFont typeface="Arial" panose="020B0604020202020204" pitchFamily="34" charset="0"/>
              <a:buChar char="•"/>
            </a:pPr>
            <a:r>
              <a:rPr lang="en-SG" sz="2400">
                <a:latin typeface="Arial Narrow" panose="020B0606020202030204" pitchFamily="34" charset="0"/>
                <a:cs typeface="Arial" panose="020B0604020202020204" pitchFamily="34" charset="0"/>
              </a:rPr>
              <a:t>Singapore Employee Handbook</a:t>
            </a:r>
          </a:p>
          <a:p>
            <a:pPr marL="875807" lvl="1" indent="-342900"/>
            <a:r>
              <a:rPr lang="en-US">
                <a:latin typeface="Arial Narrow" panose="020B0606020202030204" pitchFamily="34" charset="0"/>
                <a:cs typeface="Arial" panose="020B0604020202020204" pitchFamily="34" charset="0"/>
              </a:rPr>
              <a:t>Getting Involved Around Caterpillar</a:t>
            </a:r>
          </a:p>
          <a:p>
            <a:pPr marL="875807" lvl="1" indent="-342900"/>
            <a:r>
              <a:rPr lang="en-SG">
                <a:latin typeface="Arial Narrow" panose="020B0606020202030204" pitchFamily="34" charset="0"/>
                <a:cs typeface="Arial" panose="020B0604020202020204" pitchFamily="34" charset="0"/>
              </a:rPr>
              <a:t>Useful Contact List and Links</a:t>
            </a:r>
          </a:p>
        </p:txBody>
      </p:sp>
    </p:spTree>
    <p:extLst>
      <p:ext uri="{BB962C8B-B14F-4D97-AF65-F5344CB8AC3E}">
        <p14:creationId xmlns:p14="http://schemas.microsoft.com/office/powerpoint/2010/main" val="36198295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6AE8D-7464-4E53-B819-A70EE9069842}"/>
              </a:ext>
            </a:extLst>
          </p:cNvPr>
          <p:cNvSpPr>
            <a:spLocks noGrp="1"/>
          </p:cNvSpPr>
          <p:nvPr>
            <p:ph type="title"/>
          </p:nvPr>
        </p:nvSpPr>
        <p:spPr>
          <a:xfrm>
            <a:off x="838200" y="876565"/>
            <a:ext cx="10972801" cy="368657"/>
          </a:xfrm>
        </p:spPr>
        <p:txBody>
          <a:bodyPr vert="horz" lIns="91440" tIns="45720" rIns="91440" bIns="45720" rtlCol="0" anchor="b">
            <a:normAutofit fontScale="90000"/>
          </a:bodyPr>
          <a:lstStyle/>
          <a:p>
            <a:r>
              <a:rPr lang="en-US" sz="3200">
                <a:latin typeface="Arial Narrow" panose="020B0606020202030204" pitchFamily="34" charset="0"/>
              </a:rPr>
              <a:t>Designated smoking areas – 5 Tukang </a:t>
            </a:r>
          </a:p>
        </p:txBody>
      </p:sp>
      <p:pic>
        <p:nvPicPr>
          <p:cNvPr id="8" name="Picture 7">
            <a:extLst>
              <a:ext uri="{FF2B5EF4-FFF2-40B4-BE49-F238E27FC236}">
                <a16:creationId xmlns:a16="http://schemas.microsoft.com/office/drawing/2014/main" id="{018A41EE-AD9C-40E3-A648-BB1A603BC87D}"/>
              </a:ext>
            </a:extLst>
          </p:cNvPr>
          <p:cNvPicPr>
            <a:picLocks noChangeAspect="1"/>
          </p:cNvPicPr>
          <p:nvPr/>
        </p:nvPicPr>
        <p:blipFill>
          <a:blip r:embed="rId2"/>
          <a:stretch>
            <a:fillRect/>
          </a:stretch>
        </p:blipFill>
        <p:spPr>
          <a:xfrm>
            <a:off x="2017267" y="1438690"/>
            <a:ext cx="8374508" cy="4642390"/>
          </a:xfrm>
          <a:prstGeom prst="rect">
            <a:avLst/>
          </a:prstGeom>
        </p:spPr>
      </p:pic>
      <p:sp>
        <p:nvSpPr>
          <p:cNvPr id="9" name="TextBox 8">
            <a:extLst>
              <a:ext uri="{FF2B5EF4-FFF2-40B4-BE49-F238E27FC236}">
                <a16:creationId xmlns:a16="http://schemas.microsoft.com/office/drawing/2014/main" id="{BB004D2D-EAD9-4F85-85B4-6B8D18249312}"/>
              </a:ext>
            </a:extLst>
          </p:cNvPr>
          <p:cNvSpPr txBox="1"/>
          <p:nvPr/>
        </p:nvSpPr>
        <p:spPr>
          <a:xfrm>
            <a:off x="2147299" y="4078840"/>
            <a:ext cx="2223686" cy="261610"/>
          </a:xfrm>
          <a:prstGeom prst="rect">
            <a:avLst/>
          </a:prstGeom>
          <a:noFill/>
        </p:spPr>
        <p:txBody>
          <a:bodyPr wrap="none" rtlCol="0">
            <a:spAutoFit/>
          </a:bodyPr>
          <a:lstStyle/>
          <a:p>
            <a:r>
              <a:rPr lang="en-US" sz="1100" b="1"/>
              <a:t>Location : Near to 5T –guardhouse </a:t>
            </a:r>
            <a:endParaRPr lang="en-SG" sz="1100" b="1"/>
          </a:p>
        </p:txBody>
      </p:sp>
    </p:spTree>
    <p:extLst>
      <p:ext uri="{BB962C8B-B14F-4D97-AF65-F5344CB8AC3E}">
        <p14:creationId xmlns:p14="http://schemas.microsoft.com/office/powerpoint/2010/main" val="8800367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4B142-492A-4306-B6DD-790496CA44A2}"/>
              </a:ext>
            </a:extLst>
          </p:cNvPr>
          <p:cNvSpPr>
            <a:spLocks noGrp="1"/>
          </p:cNvSpPr>
          <p:nvPr>
            <p:ph type="title"/>
          </p:nvPr>
        </p:nvSpPr>
        <p:spPr>
          <a:xfrm>
            <a:off x="927100" y="879824"/>
            <a:ext cx="10972801" cy="368657"/>
          </a:xfrm>
        </p:spPr>
        <p:txBody>
          <a:bodyPr>
            <a:noAutofit/>
          </a:bodyPr>
          <a:lstStyle/>
          <a:p>
            <a:r>
              <a:rPr lang="en-US" sz="2800">
                <a:latin typeface="Arial Narrow" panose="020B0606020202030204" pitchFamily="34" charset="0"/>
              </a:rPr>
              <a:t>Workday Update</a:t>
            </a:r>
            <a:endParaRPr lang="en-SG" sz="2800">
              <a:latin typeface="Arial Narrow" panose="020B0606020202030204" pitchFamily="34" charset="0"/>
            </a:endParaRPr>
          </a:p>
        </p:txBody>
      </p:sp>
      <p:sp>
        <p:nvSpPr>
          <p:cNvPr id="3" name="Content Placeholder 2">
            <a:extLst>
              <a:ext uri="{FF2B5EF4-FFF2-40B4-BE49-F238E27FC236}">
                <a16:creationId xmlns:a16="http://schemas.microsoft.com/office/drawing/2014/main" id="{8DE320F3-6E00-4C1C-A44D-51879B3369AC}"/>
              </a:ext>
            </a:extLst>
          </p:cNvPr>
          <p:cNvSpPr>
            <a:spLocks noGrp="1"/>
          </p:cNvSpPr>
          <p:nvPr>
            <p:ph idx="1"/>
          </p:nvPr>
        </p:nvSpPr>
        <p:spPr>
          <a:xfrm>
            <a:off x="755650" y="1640599"/>
            <a:ext cx="10515600" cy="4351338"/>
          </a:xfrm>
        </p:spPr>
        <p:txBody>
          <a:bodyPr>
            <a:noAutofit/>
          </a:bodyPr>
          <a:lstStyle/>
          <a:p>
            <a:pPr>
              <a:lnSpc>
                <a:spcPct val="150000"/>
              </a:lnSpc>
              <a:spcBef>
                <a:spcPts val="0"/>
              </a:spcBef>
            </a:pPr>
            <a:r>
              <a:rPr lang="en-US" sz="2000">
                <a:latin typeface="Arial" panose="020B0604020202020204" pitchFamily="34" charset="0"/>
                <a:cs typeface="Arial" panose="020B0604020202020204" pitchFamily="34" charset="0"/>
              </a:rPr>
              <a:t>Add Emergency Contacts</a:t>
            </a:r>
          </a:p>
          <a:p>
            <a:pPr>
              <a:lnSpc>
                <a:spcPct val="150000"/>
              </a:lnSpc>
              <a:spcBef>
                <a:spcPts val="0"/>
              </a:spcBef>
            </a:pPr>
            <a:r>
              <a:rPr lang="en-US" sz="2000">
                <a:latin typeface="Arial" panose="020B0604020202020204" pitchFamily="34" charset="0"/>
                <a:cs typeface="Arial" panose="020B0604020202020204" pitchFamily="34" charset="0"/>
              </a:rPr>
              <a:t>Add Photo</a:t>
            </a:r>
          </a:p>
          <a:p>
            <a:pPr>
              <a:lnSpc>
                <a:spcPct val="150000"/>
              </a:lnSpc>
              <a:spcBef>
                <a:spcPts val="0"/>
              </a:spcBef>
            </a:pPr>
            <a:r>
              <a:rPr lang="en-US" sz="2000">
                <a:latin typeface="Arial" panose="020B0604020202020204" pitchFamily="34" charset="0"/>
                <a:cs typeface="Arial" panose="020B0604020202020204" pitchFamily="34" charset="0"/>
              </a:rPr>
              <a:t>Update Worker Profile</a:t>
            </a:r>
          </a:p>
          <a:p>
            <a:pPr>
              <a:lnSpc>
                <a:spcPct val="150000"/>
              </a:lnSpc>
              <a:spcBef>
                <a:spcPts val="0"/>
              </a:spcBef>
            </a:pPr>
            <a:r>
              <a:rPr lang="en-US" sz="2000">
                <a:latin typeface="Arial" panose="020B0604020202020204" pitchFamily="34" charset="0"/>
                <a:cs typeface="Arial" panose="020B0604020202020204" pitchFamily="34" charset="0"/>
              </a:rPr>
              <a:t>Update bank account details</a:t>
            </a:r>
          </a:p>
          <a:p>
            <a:pPr>
              <a:lnSpc>
                <a:spcPct val="150000"/>
              </a:lnSpc>
              <a:spcBef>
                <a:spcPts val="0"/>
              </a:spcBef>
            </a:pPr>
            <a:r>
              <a:rPr lang="en-US" sz="2000">
                <a:latin typeface="Arial" panose="020B0604020202020204" pitchFamily="34" charset="0"/>
                <a:cs typeface="Arial" panose="020B0604020202020204" pitchFamily="34" charset="0"/>
              </a:rPr>
              <a:t>Access to </a:t>
            </a:r>
          </a:p>
          <a:p>
            <a:pPr lvl="1">
              <a:lnSpc>
                <a:spcPct val="150000"/>
              </a:lnSpc>
              <a:spcBef>
                <a:spcPts val="0"/>
              </a:spcBef>
              <a:buFont typeface="Courier New" panose="02070309020205020404" pitchFamily="49" charset="0"/>
              <a:buChar char="o"/>
            </a:pPr>
            <a:r>
              <a:rPr lang="en-US" sz="2000">
                <a:latin typeface="Arial" panose="020B0604020202020204" pitchFamily="34" charset="0"/>
                <a:cs typeface="Arial" panose="020B0604020202020204" pitchFamily="34" charset="0"/>
                <a:hlinkClick r:id="rId3"/>
              </a:rPr>
              <a:t>Workday</a:t>
            </a:r>
            <a:endParaRPr lang="en-US" sz="2000">
              <a:latin typeface="Arial" panose="020B0604020202020204" pitchFamily="34" charset="0"/>
              <a:cs typeface="Arial" panose="020B0604020202020204" pitchFamily="34" charset="0"/>
            </a:endParaRPr>
          </a:p>
          <a:p>
            <a:pPr lvl="1">
              <a:lnSpc>
                <a:spcPct val="150000"/>
              </a:lnSpc>
              <a:spcBef>
                <a:spcPts val="0"/>
              </a:spcBef>
              <a:buFont typeface="Courier New" panose="02070309020205020404" pitchFamily="49" charset="0"/>
              <a:buChar char="o"/>
            </a:pPr>
            <a:r>
              <a:rPr lang="en-US" sz="2000">
                <a:solidFill>
                  <a:srgbClr val="0070C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Human Capital Management (HCM)/Workday Hub</a:t>
            </a:r>
            <a:endParaRPr lang="en-US" sz="2000">
              <a:solidFill>
                <a:srgbClr val="0070C0"/>
              </a:solidFill>
              <a:latin typeface="Arial" panose="020B0604020202020204" pitchFamily="34" charset="0"/>
              <a:cs typeface="Arial" panose="020B0604020202020204" pitchFamily="34" charset="0"/>
            </a:endParaRPr>
          </a:p>
          <a:p>
            <a:pPr lvl="1">
              <a:lnSpc>
                <a:spcPct val="150000"/>
              </a:lnSpc>
              <a:spcBef>
                <a:spcPts val="0"/>
              </a:spcBef>
              <a:buFont typeface="Courier New" panose="02070309020205020404" pitchFamily="49" charset="0"/>
              <a:buChar char="o"/>
            </a:pPr>
            <a:r>
              <a:rPr lang="en-US" sz="2000">
                <a:solidFill>
                  <a:srgbClr val="0070C0"/>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Workday Payroll Help Guide Singapore</a:t>
            </a:r>
            <a:endParaRPr lang="en-US" sz="2000">
              <a:solidFill>
                <a:srgbClr val="0070C0"/>
              </a:solidFill>
              <a:latin typeface="Arial" panose="020B0604020202020204" pitchFamily="34" charset="0"/>
              <a:cs typeface="Arial" panose="020B0604020202020204" pitchFamily="34" charset="0"/>
            </a:endParaRPr>
          </a:p>
          <a:p>
            <a:pPr>
              <a:lnSpc>
                <a:spcPct val="150000"/>
              </a:lnSpc>
              <a:spcBef>
                <a:spcPts val="0"/>
              </a:spcBef>
            </a:pPr>
            <a:endParaRPr lang="en-US" sz="2000">
              <a:latin typeface="Arial" panose="020B0604020202020204" pitchFamily="34" charset="0"/>
              <a:cs typeface="Arial" panose="020B0604020202020204" pitchFamily="34" charset="0"/>
            </a:endParaRPr>
          </a:p>
          <a:p>
            <a:pPr>
              <a:lnSpc>
                <a:spcPct val="150000"/>
              </a:lnSpc>
              <a:spcBef>
                <a:spcPts val="0"/>
              </a:spcBef>
            </a:pPr>
            <a:endParaRPr lang="en-US" sz="2000">
              <a:latin typeface="Arial" panose="020B0604020202020204" pitchFamily="34" charset="0"/>
              <a:cs typeface="Arial" panose="020B0604020202020204" pitchFamily="34" charset="0"/>
            </a:endParaRPr>
          </a:p>
          <a:p>
            <a:pPr>
              <a:lnSpc>
                <a:spcPct val="150000"/>
              </a:lnSpc>
              <a:spcBef>
                <a:spcPts val="0"/>
              </a:spcBef>
            </a:pPr>
            <a:endParaRPr lang="en-US" sz="2000">
              <a:solidFill>
                <a:srgbClr val="0070C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0A9DC2E3-0998-479B-9BB1-F26009F84CE3}"/>
              </a:ext>
            </a:extLst>
          </p:cNvPr>
          <p:cNvPicPr>
            <a:picLocks noChangeAspect="1"/>
          </p:cNvPicPr>
          <p:nvPr/>
        </p:nvPicPr>
        <p:blipFill rotWithShape="1">
          <a:blip r:embed="rId6"/>
          <a:srcRect l="3898" r="387" b="347"/>
          <a:stretch/>
        </p:blipFill>
        <p:spPr>
          <a:xfrm>
            <a:off x="6938318" y="1423084"/>
            <a:ext cx="4117780" cy="2402170"/>
          </a:xfrm>
          <a:prstGeom prst="rect">
            <a:avLst/>
          </a:prstGeom>
        </p:spPr>
      </p:pic>
    </p:spTree>
    <p:extLst>
      <p:ext uri="{BB962C8B-B14F-4D97-AF65-F5344CB8AC3E}">
        <p14:creationId xmlns:p14="http://schemas.microsoft.com/office/powerpoint/2010/main" val="12591485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9E152-17E1-483B-A568-BC71D79F8DAD}"/>
              </a:ext>
            </a:extLst>
          </p:cNvPr>
          <p:cNvSpPr>
            <a:spLocks noGrp="1"/>
          </p:cNvSpPr>
          <p:nvPr>
            <p:ph type="title"/>
          </p:nvPr>
        </p:nvSpPr>
        <p:spPr>
          <a:xfrm>
            <a:off x="-2139622" y="705865"/>
            <a:ext cx="11480144" cy="580804"/>
          </a:xfrm>
        </p:spPr>
        <p:txBody>
          <a:bodyPr>
            <a:normAutofit/>
          </a:bodyPr>
          <a:lstStyle/>
          <a:p>
            <a:r>
              <a:rPr lang="en-SG" sz="2800">
                <a:latin typeface="Arial Narrow" panose="020B0606020202030204" pitchFamily="34" charset="0"/>
              </a:rPr>
              <a:t>Location of Meeting Rooms at 7 Tractor</a:t>
            </a:r>
          </a:p>
        </p:txBody>
      </p:sp>
      <p:sp>
        <p:nvSpPr>
          <p:cNvPr id="3" name="Content Placeholder 2">
            <a:extLst>
              <a:ext uri="{FF2B5EF4-FFF2-40B4-BE49-F238E27FC236}">
                <a16:creationId xmlns:a16="http://schemas.microsoft.com/office/drawing/2014/main" id="{4C090ACC-D6F0-45CC-AAB2-89077F012532}"/>
              </a:ext>
            </a:extLst>
          </p:cNvPr>
          <p:cNvSpPr>
            <a:spLocks noGrp="1"/>
          </p:cNvSpPr>
          <p:nvPr>
            <p:ph idx="4294967295"/>
          </p:nvPr>
        </p:nvSpPr>
        <p:spPr>
          <a:xfrm>
            <a:off x="790575" y="1192213"/>
            <a:ext cx="10972800" cy="550862"/>
          </a:xfrm>
        </p:spPr>
        <p:txBody>
          <a:bodyPr>
            <a:normAutofit/>
          </a:bodyPr>
          <a:lstStyle/>
          <a:p>
            <a:pPr marL="0" indent="0">
              <a:buNone/>
            </a:pPr>
            <a:r>
              <a:rPr lang="en-SG" sz="2000"/>
              <a:t>Select “SG Singapore CR” when booking a meeting room)</a:t>
            </a:r>
          </a:p>
        </p:txBody>
      </p:sp>
      <p:pic>
        <p:nvPicPr>
          <p:cNvPr id="4" name="Content Placeholder 14">
            <a:extLst>
              <a:ext uri="{FF2B5EF4-FFF2-40B4-BE49-F238E27FC236}">
                <a16:creationId xmlns:a16="http://schemas.microsoft.com/office/drawing/2014/main" id="{1BB81F64-D4BF-4CB9-AF3B-506229EE741E}"/>
              </a:ext>
            </a:extLst>
          </p:cNvPr>
          <p:cNvPicPr>
            <a:picLocks noChangeAspect="1"/>
          </p:cNvPicPr>
          <p:nvPr/>
        </p:nvPicPr>
        <p:blipFill>
          <a:blip r:embed="rId2"/>
          <a:stretch>
            <a:fillRect/>
          </a:stretch>
        </p:blipFill>
        <p:spPr bwMode="auto">
          <a:xfrm>
            <a:off x="870828" y="1657020"/>
            <a:ext cx="8975951" cy="4726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20485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9E6182-5344-485A-B934-7BA9B4B4D6B3}"/>
              </a:ext>
            </a:extLst>
          </p:cNvPr>
          <p:cNvSpPr>
            <a:spLocks noGrp="1"/>
          </p:cNvSpPr>
          <p:nvPr>
            <p:ph idx="4294967295"/>
          </p:nvPr>
        </p:nvSpPr>
        <p:spPr>
          <a:xfrm>
            <a:off x="786819" y="1138109"/>
            <a:ext cx="10972800" cy="468313"/>
          </a:xfrm>
        </p:spPr>
        <p:txBody>
          <a:bodyPr>
            <a:normAutofit/>
          </a:bodyPr>
          <a:lstStyle/>
          <a:p>
            <a:pPr marL="0" indent="0">
              <a:buNone/>
            </a:pPr>
            <a:r>
              <a:rPr lang="en-US" sz="2000"/>
              <a:t>(Select “SG Singapore Tower Lx CR” when booking a meeting room)</a:t>
            </a:r>
          </a:p>
        </p:txBody>
      </p:sp>
      <p:pic>
        <p:nvPicPr>
          <p:cNvPr id="4" name="Content Placeholder 6">
            <a:extLst>
              <a:ext uri="{FF2B5EF4-FFF2-40B4-BE49-F238E27FC236}">
                <a16:creationId xmlns:a16="http://schemas.microsoft.com/office/drawing/2014/main" id="{6AD40688-AA56-47A3-8143-4788499084BB}"/>
              </a:ext>
            </a:extLst>
          </p:cNvPr>
          <p:cNvPicPr>
            <a:picLocks noChangeAspect="1"/>
          </p:cNvPicPr>
          <p:nvPr/>
        </p:nvPicPr>
        <p:blipFill>
          <a:blip r:embed="rId2"/>
          <a:stretch>
            <a:fillRect/>
          </a:stretch>
        </p:blipFill>
        <p:spPr bwMode="auto">
          <a:xfrm>
            <a:off x="835660" y="1559535"/>
            <a:ext cx="5661904" cy="4817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672EBB5C-B15B-483C-8173-996F2A463B5E}"/>
              </a:ext>
            </a:extLst>
          </p:cNvPr>
          <p:cNvSpPr txBox="1">
            <a:spLocks/>
          </p:cNvSpPr>
          <p:nvPr/>
        </p:nvSpPr>
        <p:spPr>
          <a:xfrm>
            <a:off x="-2073460" y="648180"/>
            <a:ext cx="11480144" cy="580804"/>
          </a:xfrm>
          <a:prstGeom prst="rect">
            <a:avLst/>
          </a:prstGeom>
        </p:spPr>
        <p:txBody>
          <a:bodyPr vert="horz" lIns="91440" tIns="45720" rIns="91440" bIns="45720" rtlCol="0" anchor="b" anchorCtr="0">
            <a:normAutofit/>
          </a:bodyPr>
          <a:lstStyle>
            <a:lvl1pPr algn="ctr" defTabSz="914400" rtl="0" eaLnBrk="1" latinLnBrk="0" hangingPunct="1">
              <a:lnSpc>
                <a:spcPct val="90000"/>
              </a:lnSpc>
              <a:spcBef>
                <a:spcPct val="0"/>
              </a:spcBef>
              <a:buNone/>
              <a:defRPr sz="3200" b="1" i="0" kern="1200">
                <a:solidFill>
                  <a:schemeClr val="tx1"/>
                </a:solidFill>
                <a:latin typeface="Arial" panose="020B0604020202020204" pitchFamily="34" charset="0"/>
                <a:ea typeface="+mj-ea"/>
                <a:cs typeface="Arial" panose="020B0604020202020204" pitchFamily="34" charset="0"/>
              </a:defRPr>
            </a:lvl1pPr>
          </a:lstStyle>
          <a:p>
            <a:r>
              <a:rPr lang="en-SG" sz="2800">
                <a:latin typeface="Arial Narrow" panose="020B0606020202030204" pitchFamily="34" charset="0"/>
              </a:rPr>
              <a:t>Location of Meeting Rooms at 14 Tractor</a:t>
            </a:r>
          </a:p>
        </p:txBody>
      </p:sp>
    </p:spTree>
    <p:extLst>
      <p:ext uri="{BB962C8B-B14F-4D97-AF65-F5344CB8AC3E}">
        <p14:creationId xmlns:p14="http://schemas.microsoft.com/office/powerpoint/2010/main" val="18042490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5C1B01-60E0-4623-8A21-97682D76DF8B}"/>
              </a:ext>
            </a:extLst>
          </p:cNvPr>
          <p:cNvSpPr>
            <a:spLocks noGrp="1"/>
          </p:cNvSpPr>
          <p:nvPr>
            <p:ph type="title"/>
          </p:nvPr>
        </p:nvSpPr>
        <p:spPr>
          <a:xfrm>
            <a:off x="-2835088" y="669676"/>
            <a:ext cx="11480144" cy="580804"/>
          </a:xfrm>
        </p:spPr>
        <p:txBody>
          <a:bodyPr/>
          <a:lstStyle/>
          <a:p>
            <a:pPr algn="ctr"/>
            <a:r>
              <a:rPr lang="en-US" sz="2800" dirty="0">
                <a:latin typeface="Arial Narrow" panose="020B0606020202030204" pitchFamily="34" charset="0"/>
              </a:rPr>
              <a:t>Getting involved around Caterpillar</a:t>
            </a:r>
            <a:endParaRPr lang="en-SG" sz="2800" dirty="0">
              <a:latin typeface="Arial Narrow" panose="020B0606020202030204" pitchFamily="34" charset="0"/>
            </a:endParaRPr>
          </a:p>
        </p:txBody>
      </p:sp>
      <p:sp>
        <p:nvSpPr>
          <p:cNvPr id="3" name="Title 3">
            <a:extLst>
              <a:ext uri="{FF2B5EF4-FFF2-40B4-BE49-F238E27FC236}">
                <a16:creationId xmlns:a16="http://schemas.microsoft.com/office/drawing/2014/main" id="{0B1F4F51-7606-47BD-B2B2-413092E4B43F}"/>
              </a:ext>
            </a:extLst>
          </p:cNvPr>
          <p:cNvSpPr txBox="1">
            <a:spLocks/>
          </p:cNvSpPr>
          <p:nvPr/>
        </p:nvSpPr>
        <p:spPr>
          <a:xfrm>
            <a:off x="2620358" y="670016"/>
            <a:ext cx="11480144" cy="580804"/>
          </a:xfrm>
          <a:prstGeom prst="rect">
            <a:avLst/>
          </a:prstGeom>
        </p:spPr>
        <p:txBody>
          <a:bodyPr vert="horz" lIns="91440" tIns="45720" rIns="91440" bIns="45720" rtlCol="0" anchor="b" anchorCtr="0">
            <a:normAutofit/>
          </a:bodyPr>
          <a:lstStyle>
            <a:lvl1pPr algn="ctr" defTabSz="914400" rtl="0" eaLnBrk="1" latinLnBrk="0" hangingPunct="1">
              <a:lnSpc>
                <a:spcPct val="90000"/>
              </a:lnSpc>
              <a:spcBef>
                <a:spcPct val="0"/>
              </a:spcBef>
              <a:buNone/>
              <a:defRPr sz="3200" b="1" i="0" kern="1200">
                <a:solidFill>
                  <a:schemeClr val="tx1"/>
                </a:solidFill>
                <a:latin typeface="Arial" panose="020B0604020202020204" pitchFamily="34" charset="0"/>
                <a:ea typeface="+mj-ea"/>
                <a:cs typeface="Arial" panose="020B0604020202020204" pitchFamily="34" charset="0"/>
              </a:defRPr>
            </a:lvl1pPr>
          </a:lstStyle>
          <a:p>
            <a:r>
              <a:rPr lang="en-US" sz="2800" dirty="0">
                <a:latin typeface="Arial Narrow"/>
                <a:cs typeface="Arial"/>
              </a:rPr>
              <a:t>: Employee Resource Groups in Singapore</a:t>
            </a:r>
            <a:endParaRPr lang="en-SG" sz="2800" dirty="0">
              <a:latin typeface="Arial Narrow"/>
              <a:cs typeface="Arial"/>
            </a:endParaRPr>
          </a:p>
        </p:txBody>
      </p:sp>
      <p:graphicFrame>
        <p:nvGraphicFramePr>
          <p:cNvPr id="5" name="Content Placeholder 5">
            <a:extLst>
              <a:ext uri="{FF2B5EF4-FFF2-40B4-BE49-F238E27FC236}">
                <a16:creationId xmlns:a16="http://schemas.microsoft.com/office/drawing/2014/main" id="{5CAF5DF6-6BB6-4464-BCB7-E02738D210D3}"/>
              </a:ext>
            </a:extLst>
          </p:cNvPr>
          <p:cNvGraphicFramePr>
            <a:graphicFrameLocks/>
          </p:cNvGraphicFramePr>
          <p:nvPr>
            <p:extLst>
              <p:ext uri="{D42A27DB-BD31-4B8C-83A1-F6EECF244321}">
                <p14:modId xmlns:p14="http://schemas.microsoft.com/office/powerpoint/2010/main" val="1854007888"/>
              </p:ext>
            </p:extLst>
          </p:nvPr>
        </p:nvGraphicFramePr>
        <p:xfrm>
          <a:off x="468687" y="1262025"/>
          <a:ext cx="11405133" cy="5012690"/>
        </p:xfrm>
        <a:graphic>
          <a:graphicData uri="http://schemas.openxmlformats.org/drawingml/2006/table">
            <a:tbl>
              <a:tblPr firstRow="1" bandRow="1">
                <a:tableStyleId>{7DF18680-E054-41AD-8BC1-D1AEF772440D}</a:tableStyleId>
              </a:tblPr>
              <a:tblGrid>
                <a:gridCol w="4029354">
                  <a:extLst>
                    <a:ext uri="{9D8B030D-6E8A-4147-A177-3AD203B41FA5}">
                      <a16:colId xmlns:a16="http://schemas.microsoft.com/office/drawing/2014/main" val="2499225201"/>
                    </a:ext>
                  </a:extLst>
                </a:gridCol>
                <a:gridCol w="4410635">
                  <a:extLst>
                    <a:ext uri="{9D8B030D-6E8A-4147-A177-3AD203B41FA5}">
                      <a16:colId xmlns:a16="http://schemas.microsoft.com/office/drawing/2014/main" val="1462203020"/>
                    </a:ext>
                  </a:extLst>
                </a:gridCol>
                <a:gridCol w="2965144">
                  <a:extLst>
                    <a:ext uri="{9D8B030D-6E8A-4147-A177-3AD203B41FA5}">
                      <a16:colId xmlns:a16="http://schemas.microsoft.com/office/drawing/2014/main" val="820952898"/>
                    </a:ext>
                  </a:extLst>
                </a:gridCol>
              </a:tblGrid>
              <a:tr h="501650">
                <a:tc>
                  <a:txBody>
                    <a:bodyPr/>
                    <a:lstStyle/>
                    <a:p>
                      <a:r>
                        <a:rPr lang="en-US" sz="1600" dirty="0">
                          <a:latin typeface="Arial Narrow"/>
                        </a:rPr>
                        <a:t>Group</a:t>
                      </a:r>
                      <a:endParaRPr lang="en-SG" sz="1600" dirty="0">
                        <a:solidFill>
                          <a:schemeClr val="tx1"/>
                        </a:solidFill>
                        <a:latin typeface="Arial Narrow"/>
                      </a:endParaRPr>
                    </a:p>
                  </a:txBody>
                  <a:tcPr/>
                </a:tc>
                <a:tc>
                  <a:txBody>
                    <a:bodyPr/>
                    <a:lstStyle/>
                    <a:p>
                      <a:pPr lvl="0">
                        <a:buNone/>
                      </a:pPr>
                      <a:r>
                        <a:rPr lang="en-US" sz="1600" baseline="0" dirty="0">
                          <a:latin typeface="Arial Narrow"/>
                        </a:rPr>
                        <a:t>Purpose</a:t>
                      </a:r>
                    </a:p>
                  </a:txBody>
                  <a:tcPr/>
                </a:tc>
                <a:tc>
                  <a:txBody>
                    <a:bodyPr/>
                    <a:lstStyle/>
                    <a:p>
                      <a:r>
                        <a:rPr lang="en-US" sz="1600" dirty="0">
                          <a:latin typeface="Arial Narrow"/>
                        </a:rPr>
                        <a:t>Primary</a:t>
                      </a:r>
                      <a:r>
                        <a:rPr lang="en-US" sz="1600" baseline="0" dirty="0">
                          <a:latin typeface="Arial Narrow"/>
                        </a:rPr>
                        <a:t> Contact</a:t>
                      </a:r>
                      <a:endParaRPr lang="en-SG" sz="1600" dirty="0">
                        <a:solidFill>
                          <a:schemeClr val="tx1"/>
                        </a:solidFill>
                        <a:latin typeface="Arial Narrow"/>
                      </a:endParaRPr>
                    </a:p>
                  </a:txBody>
                  <a:tcPr/>
                </a:tc>
                <a:extLst>
                  <a:ext uri="{0D108BD9-81ED-4DB2-BD59-A6C34878D82A}">
                    <a16:rowId xmlns:a16="http://schemas.microsoft.com/office/drawing/2014/main" val="2930792909"/>
                  </a:ext>
                </a:extLst>
              </a:tr>
              <a:tr h="0">
                <a:tc>
                  <a:txBody>
                    <a:bodyPr/>
                    <a:lstStyle/>
                    <a:p>
                      <a:r>
                        <a:rPr lang="en-US" sz="1400">
                          <a:solidFill>
                            <a:schemeClr val="tx1"/>
                          </a:solidFill>
                          <a:latin typeface="Arial Narrow"/>
                          <a:hlinkClick r:id="rId3">
                            <a:extLst>
                              <a:ext uri="{A12FA001-AC4F-418D-AE19-62706E023703}">
                                <ahyp:hlinkClr xmlns:ahyp="http://schemas.microsoft.com/office/drawing/2018/hyperlinkcolor" val="tx"/>
                              </a:ext>
                            </a:extLst>
                          </a:hlinkClick>
                        </a:rPr>
                        <a:t>Corporate Social Initiatives</a:t>
                      </a:r>
                      <a:r>
                        <a:rPr lang="en-US" sz="1400" baseline="0">
                          <a:solidFill>
                            <a:schemeClr val="tx1"/>
                          </a:solidFill>
                          <a:latin typeface="Arial Narrow"/>
                          <a:hlinkClick r:id="rId3">
                            <a:extLst>
                              <a:ext uri="{A12FA001-AC4F-418D-AE19-62706E023703}">
                                <ahyp:hlinkClr xmlns:ahyp="http://schemas.microsoft.com/office/drawing/2018/hyperlinkcolor" val="tx"/>
                              </a:ext>
                            </a:extLst>
                          </a:hlinkClick>
                        </a:rPr>
                        <a:t> Singapore (CSI)</a:t>
                      </a:r>
                      <a:endParaRPr lang="en-US" sz="1400" baseline="0">
                        <a:solidFill>
                          <a:schemeClr val="tx1"/>
                        </a:solidFill>
                        <a:latin typeface="Arial Narrow"/>
                      </a:endParaRPr>
                    </a:p>
                    <a:p>
                      <a:endParaRPr lang="en-SG" sz="1400" i="1">
                        <a:solidFill>
                          <a:schemeClr val="tx1"/>
                        </a:solidFill>
                        <a:latin typeface="Arial Narrow"/>
                        <a:cs typeface="Arial"/>
                      </a:endParaRPr>
                    </a:p>
                  </a:txBody>
                  <a:tcPr anchor="ctr"/>
                </a:tc>
                <a:tc>
                  <a:txBody>
                    <a:bodyPr/>
                    <a:lstStyle/>
                    <a:p>
                      <a:r>
                        <a:rPr lang="en-SG" sz="1400" kern="1200">
                          <a:solidFill>
                            <a:schemeClr val="dk1"/>
                          </a:solidFill>
                          <a:latin typeface="Arial Narrow"/>
                          <a:ea typeface="+mn-ea"/>
                          <a:cs typeface="+mn-cs"/>
                        </a:rPr>
                        <a:t>Corporate Social Innovations (CSI) creates positive community social value proposition through activities focusing on social responsibility, sustainability and community outreach.</a:t>
                      </a:r>
                      <a:r>
                        <a:rPr lang="en-SG" sz="1400" kern="1200">
                          <a:solidFill>
                            <a:schemeClr val="dk1"/>
                          </a:solidFill>
                          <a:effectLst/>
                          <a:latin typeface="+mn-lt"/>
                          <a:ea typeface="+mn-ea"/>
                          <a:cs typeface="+mn-cs"/>
                        </a:rPr>
                        <a:t> </a:t>
                      </a:r>
                      <a:endParaRPr lang="en-SG" sz="1400">
                        <a:solidFill>
                          <a:schemeClr val="tx1"/>
                        </a:solidFill>
                        <a:latin typeface="Arial Narrow"/>
                        <a:cs typeface="Arial"/>
                      </a:endParaRPr>
                    </a:p>
                  </a:txBody>
                  <a:tcPr anchor="ctr"/>
                </a:tc>
                <a:tc>
                  <a:txBody>
                    <a:bodyPr/>
                    <a:lstStyle/>
                    <a:p>
                      <a:r>
                        <a:rPr lang="en-SG" sz="1400">
                          <a:solidFill>
                            <a:srgbClr val="0070C0"/>
                          </a:solidFill>
                          <a:latin typeface="Arial Narrow"/>
                          <a:cs typeface="Arial"/>
                          <a:hlinkClick r:id="rId4">
                            <a:extLst>
                              <a:ext uri="{A12FA001-AC4F-418D-AE19-62706E023703}">
                                <ahyp:hlinkClr xmlns:ahyp="http://schemas.microsoft.com/office/drawing/2018/hyperlinkcolor" val="tx"/>
                              </a:ext>
                            </a:extLst>
                          </a:hlinkClick>
                        </a:rPr>
                        <a:t>An</a:t>
                      </a:r>
                      <a:r>
                        <a:rPr lang="en-SG" sz="1400" kern="1200">
                          <a:solidFill>
                            <a:srgbClr val="0070C0"/>
                          </a:solidFill>
                          <a:latin typeface="Arial Narrow"/>
                          <a:ea typeface="+mn-ea"/>
                          <a:cs typeface="Arial"/>
                          <a:hlinkClick r:id="rId4">
                            <a:extLst>
                              <a:ext uri="{A12FA001-AC4F-418D-AE19-62706E023703}">
                                <ahyp:hlinkClr xmlns:ahyp="http://schemas.microsoft.com/office/drawing/2018/hyperlinkcolor" val="tx"/>
                              </a:ext>
                            </a:extLst>
                          </a:hlinkClick>
                        </a:rPr>
                        <a:t>g_Mor</a:t>
                      </a:r>
                      <a:r>
                        <a:rPr lang="en-SG" sz="1400">
                          <a:solidFill>
                            <a:srgbClr val="0070C0"/>
                          </a:solidFill>
                          <a:latin typeface="Arial Narrow"/>
                          <a:cs typeface="Arial"/>
                          <a:hlinkClick r:id="rId4">
                            <a:extLst>
                              <a:ext uri="{A12FA001-AC4F-418D-AE19-62706E023703}">
                                <ahyp:hlinkClr xmlns:ahyp="http://schemas.microsoft.com/office/drawing/2018/hyperlinkcolor" val="tx"/>
                              </a:ext>
                            </a:extLst>
                          </a:hlinkClick>
                        </a:rPr>
                        <a:t>gan@cat.com</a:t>
                      </a:r>
                      <a:endParaRPr lang="en-SG" sz="1400">
                        <a:solidFill>
                          <a:srgbClr val="0070C0"/>
                        </a:solidFill>
                        <a:latin typeface="Arial Narrow"/>
                        <a:cs typeface="Arial"/>
                      </a:endParaRPr>
                    </a:p>
                  </a:txBody>
                  <a:tcPr anchor="ctr"/>
                </a:tc>
                <a:extLst>
                  <a:ext uri="{0D108BD9-81ED-4DB2-BD59-A6C34878D82A}">
                    <a16:rowId xmlns:a16="http://schemas.microsoft.com/office/drawing/2014/main" val="3102608945"/>
                  </a:ext>
                </a:extLst>
              </a:tr>
              <a:tr h="573714">
                <a:tc>
                  <a:txBody>
                    <a:bodyPr/>
                    <a:lstStyle/>
                    <a:p>
                      <a:r>
                        <a:rPr lang="en-US" sz="1400">
                          <a:solidFill>
                            <a:schemeClr val="tx1"/>
                          </a:solidFill>
                          <a:latin typeface="Arial Narrow"/>
                        </a:rPr>
                        <a:t>Cat Toastmasters</a:t>
                      </a:r>
                      <a:r>
                        <a:rPr lang="en-US" sz="1400" baseline="0">
                          <a:solidFill>
                            <a:schemeClr val="tx1"/>
                          </a:solidFill>
                          <a:latin typeface="Arial Narrow"/>
                        </a:rPr>
                        <a:t> Singapore</a:t>
                      </a:r>
                      <a:endParaRPr lang="en-SG" sz="1400">
                        <a:solidFill>
                          <a:schemeClr val="tx1"/>
                        </a:solidFill>
                        <a:latin typeface="Arial Narrow"/>
                        <a:cs typeface="Arial"/>
                      </a:endParaRPr>
                    </a:p>
                  </a:txBody>
                  <a:tcPr anchor="ctr"/>
                </a:tc>
                <a:tc>
                  <a:txBody>
                    <a:bodyPr/>
                    <a:lstStyle/>
                    <a:p>
                      <a:pPr lvl="0" algn="l">
                        <a:lnSpc>
                          <a:spcPct val="100000"/>
                        </a:lnSpc>
                        <a:spcBef>
                          <a:spcPts val="0"/>
                        </a:spcBef>
                        <a:spcAft>
                          <a:spcPts val="0"/>
                        </a:spcAft>
                        <a:buNone/>
                      </a:pPr>
                      <a:r>
                        <a:rPr lang="en-SG" sz="1400" kern="1200" noProof="0" dirty="0">
                          <a:solidFill>
                            <a:schemeClr val="dk1"/>
                          </a:solidFill>
                          <a:latin typeface="Arial Narrow"/>
                          <a:ea typeface="+mn-ea"/>
                          <a:cs typeface="+mn-cs"/>
                        </a:rPr>
                        <a:t>Cat Toastmasters Singapore provides a mutually supportive and positive learning environment in which every member has the opportunity to improve their communications and leadership skills, which in turn empowers them to achieve their full potential and realize their goals.</a:t>
                      </a:r>
                      <a:endParaRPr lang="en-US" dirty="0"/>
                    </a:p>
                  </a:txBody>
                  <a:tcPr anchor="ctr"/>
                </a:tc>
                <a:tc>
                  <a:txBody>
                    <a:bodyPr/>
                    <a:lstStyle/>
                    <a:p>
                      <a:pPr lvl="0">
                        <a:buNone/>
                      </a:pPr>
                      <a:r>
                        <a:rPr lang="en-SG" sz="1400" kern="1200" noProof="0">
                          <a:solidFill>
                            <a:srgbClr val="0070C0"/>
                          </a:solidFill>
                          <a:latin typeface="Arial Narrow"/>
                          <a:ea typeface="+mn-ea"/>
                          <a:cs typeface="Arial"/>
                          <a:hlinkClick r:id="rId5">
                            <a:extLst>
                              <a:ext uri="{A12FA001-AC4F-418D-AE19-62706E023703}">
                                <ahyp:hlinkClr xmlns:ahyp="http://schemas.microsoft.com/office/drawing/2018/hyperlinkcolor" val="tx"/>
                              </a:ext>
                            </a:extLst>
                          </a:hlinkClick>
                        </a:rPr>
                        <a:t>Sankar_S@cat.com</a:t>
                      </a:r>
                      <a:endParaRPr lang="en-SG" sz="1400" kern="1200" noProof="0">
                        <a:solidFill>
                          <a:srgbClr val="0070C0"/>
                        </a:solidFill>
                        <a:latin typeface="Arial Narrow"/>
                        <a:ea typeface="+mn-ea"/>
                        <a:cs typeface="Arial"/>
                      </a:endParaRPr>
                    </a:p>
                    <a:p>
                      <a:pPr lvl="0">
                        <a:buNone/>
                      </a:pPr>
                      <a:endParaRPr lang="en-SG" sz="1400" b="0" i="0" u="none" strike="noStrike" kern="1200" noProof="0" dirty="0">
                        <a:solidFill>
                          <a:schemeClr val="dk1"/>
                        </a:solidFill>
                        <a:effectLst/>
                      </a:endParaRPr>
                    </a:p>
                  </a:txBody>
                  <a:tcPr anchor="ctr"/>
                </a:tc>
                <a:extLst>
                  <a:ext uri="{0D108BD9-81ED-4DB2-BD59-A6C34878D82A}">
                    <a16:rowId xmlns:a16="http://schemas.microsoft.com/office/drawing/2014/main" val="25434199"/>
                  </a:ext>
                </a:extLst>
              </a:tr>
              <a:tr h="573714">
                <a:tc>
                  <a:txBody>
                    <a:bodyPr/>
                    <a:lstStyle/>
                    <a:p>
                      <a:r>
                        <a:rPr lang="en-US" sz="1400">
                          <a:solidFill>
                            <a:schemeClr val="tx1"/>
                          </a:solidFill>
                          <a:latin typeface="Arial Narrow"/>
                          <a:hlinkClick r:id="rId6">
                            <a:extLst>
                              <a:ext uri="{A12FA001-AC4F-418D-AE19-62706E023703}">
                                <ahyp:hlinkClr xmlns:ahyp="http://schemas.microsoft.com/office/drawing/2018/hyperlinkcolor" val="tx"/>
                              </a:ext>
                            </a:extLst>
                          </a:hlinkClick>
                        </a:rPr>
                        <a:t>Women’s Initiative</a:t>
                      </a:r>
                      <a:r>
                        <a:rPr lang="en-US" sz="1400" baseline="0">
                          <a:solidFill>
                            <a:schemeClr val="tx1"/>
                          </a:solidFill>
                          <a:latin typeface="Arial Narrow"/>
                          <a:hlinkClick r:id="rId6">
                            <a:extLst>
                              <a:ext uri="{A12FA001-AC4F-418D-AE19-62706E023703}">
                                <ahyp:hlinkClr xmlns:ahyp="http://schemas.microsoft.com/office/drawing/2018/hyperlinkcolor" val="tx"/>
                              </a:ext>
                            </a:extLst>
                          </a:hlinkClick>
                        </a:rPr>
                        <a:t> Network Singapore (WINs)</a:t>
                      </a:r>
                      <a:endParaRPr lang="en-SG" sz="1400">
                        <a:solidFill>
                          <a:schemeClr val="tx1"/>
                        </a:solidFill>
                        <a:latin typeface="Arial Narrow"/>
                        <a:cs typeface="Arial"/>
                      </a:endParaRPr>
                    </a:p>
                  </a:txBody>
                  <a:tcPr anchor="ctr"/>
                </a:tc>
                <a:tc>
                  <a:txBody>
                    <a:bodyPr/>
                    <a:lstStyle/>
                    <a:p>
                      <a:pPr lvl="0" algn="l">
                        <a:lnSpc>
                          <a:spcPct val="100000"/>
                        </a:lnSpc>
                        <a:spcBef>
                          <a:spcPts val="0"/>
                        </a:spcBef>
                        <a:spcAft>
                          <a:spcPts val="0"/>
                        </a:spcAft>
                        <a:buNone/>
                      </a:pPr>
                      <a:r>
                        <a:rPr lang="en-US" sz="1400" kern="1200" noProof="0" dirty="0">
                          <a:solidFill>
                            <a:schemeClr val="dk1"/>
                          </a:solidFill>
                          <a:latin typeface="Arial Narrow"/>
                          <a:ea typeface="+mn-ea"/>
                          <a:cs typeface="+mn-cs"/>
                        </a:rPr>
                        <a:t>Women's Initiative Network Singapore(WINs) aims to create a gender balanced and inclusive workplace at Caterpillar.  WINs focus on driving better employees' engagement, professional development and community outreach</a:t>
                      </a:r>
                      <a:endParaRPr lang="en-US" sz="1400" kern="1200" dirty="0">
                        <a:solidFill>
                          <a:schemeClr val="dk1"/>
                        </a:solidFill>
                        <a:latin typeface="Arial Narrow"/>
                        <a:ea typeface="+mn-ea"/>
                        <a:cs typeface="+mn-cs"/>
                      </a:endParaRPr>
                    </a:p>
                  </a:txBody>
                  <a:tcPr anchor="ct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Narrow"/>
                          <a:cs typeface="Arial"/>
                          <a:hlinkClick r:id="rId7"/>
                        </a:rPr>
                        <a:t>Zhiqin_Wu@cat.com</a:t>
                      </a:r>
                      <a:endParaRPr kumimoji="0" lang="en-SG" sz="1400" b="0" i="0" u="none" strike="noStrike" cap="none" normalizeH="0" baseline="0">
                        <a:ln>
                          <a:noFill/>
                        </a:ln>
                        <a:solidFill>
                          <a:schemeClr val="tx1"/>
                        </a:solidFill>
                        <a:effectLst/>
                        <a:latin typeface="Arial Narrow"/>
                        <a:cs typeface="Arial"/>
                      </a:endParaRPr>
                    </a:p>
                  </a:txBody>
                  <a:tcPr anchor="ctr"/>
                </a:tc>
                <a:extLst>
                  <a:ext uri="{0D108BD9-81ED-4DB2-BD59-A6C34878D82A}">
                    <a16:rowId xmlns:a16="http://schemas.microsoft.com/office/drawing/2014/main" val="2196913244"/>
                  </a:ext>
                </a:extLst>
              </a:tr>
              <a:tr h="573714">
                <a:tc>
                  <a:txBody>
                    <a:bodyPr/>
                    <a:lstStyle/>
                    <a:p>
                      <a:r>
                        <a:rPr lang="en-US" sz="1400" dirty="0">
                          <a:solidFill>
                            <a:schemeClr val="tx1"/>
                          </a:solidFill>
                          <a:latin typeface="Arial Narrow"/>
                          <a:hlinkClick r:id="rId8">
                            <a:extLst>
                              <a:ext uri="{A12FA001-AC4F-418D-AE19-62706E023703}">
                                <ahyp:hlinkClr xmlns:ahyp="http://schemas.microsoft.com/office/drawing/2018/hyperlinkcolor" val="tx"/>
                              </a:ext>
                            </a:extLst>
                          </a:hlinkClick>
                        </a:rPr>
                        <a:t>Young Professional</a:t>
                      </a:r>
                      <a:r>
                        <a:rPr lang="en-US" sz="1400" baseline="0" dirty="0">
                          <a:solidFill>
                            <a:schemeClr val="tx1"/>
                          </a:solidFill>
                          <a:latin typeface="Arial Narrow"/>
                          <a:hlinkClick r:id="rId8">
                            <a:extLst>
                              <a:ext uri="{A12FA001-AC4F-418D-AE19-62706E023703}">
                                <ahyp:hlinkClr xmlns:ahyp="http://schemas.microsoft.com/office/drawing/2018/hyperlinkcolor" val="tx"/>
                              </a:ext>
                            </a:extLst>
                          </a:hlinkClick>
                        </a:rPr>
                        <a:t> Singapore (YP)</a:t>
                      </a:r>
                      <a:endParaRPr lang="en-SG" sz="1400" dirty="0">
                        <a:solidFill>
                          <a:schemeClr val="tx1"/>
                        </a:solidFill>
                        <a:latin typeface="Arial Narrow"/>
                        <a:cs typeface="Arial"/>
                      </a:endParaRPr>
                    </a:p>
                  </a:txBody>
                  <a:tcPr anchor="ctr"/>
                </a:tc>
                <a:tc>
                  <a:txBody>
                    <a:bodyPr/>
                    <a:lstStyle/>
                    <a:p>
                      <a:pPr lvl="0">
                        <a:buNone/>
                      </a:pPr>
                      <a:r>
                        <a:rPr lang="en-SG" sz="1400" kern="1200" dirty="0">
                          <a:solidFill>
                            <a:schemeClr val="dk1"/>
                          </a:solidFill>
                          <a:latin typeface="Arial Narrow"/>
                          <a:ea typeface="+mn-ea"/>
                          <a:cs typeface="+mn-cs"/>
                        </a:rPr>
                        <a:t>Young Professionals of Singapore provides a safe platform for all employees who keen in continuous learning and developing themselves. </a:t>
                      </a:r>
                      <a:endParaRPr lang="en-US" sz="1400" dirty="0">
                        <a:solidFill>
                          <a:schemeClr val="tx1"/>
                        </a:solidFill>
                        <a:latin typeface="Arial Narrow"/>
                        <a:cs typeface="Arial"/>
                      </a:endParaRPr>
                    </a:p>
                  </a:txBody>
                  <a:tcPr anchor="ctr"/>
                </a:tc>
                <a:tc>
                  <a:txBody>
                    <a:bodyPr/>
                    <a:lstStyle/>
                    <a:p>
                      <a:r>
                        <a:rPr lang="en-US" sz="1400">
                          <a:solidFill>
                            <a:schemeClr val="tx1"/>
                          </a:solidFill>
                          <a:latin typeface="Arial Narrow"/>
                          <a:cs typeface="Arial"/>
                          <a:hlinkClick r:id="rId9"/>
                        </a:rPr>
                        <a:t>Tan_Eve@cat.com</a:t>
                      </a:r>
                      <a:endParaRPr lang="en-US" sz="1400" dirty="0">
                        <a:solidFill>
                          <a:schemeClr val="tx1"/>
                        </a:solidFill>
                        <a:latin typeface="Arial Narrow"/>
                        <a:cs typeface="Arial"/>
                      </a:endParaRPr>
                    </a:p>
                  </a:txBody>
                  <a:tcPr anchor="ctr"/>
                </a:tc>
                <a:extLst>
                  <a:ext uri="{0D108BD9-81ED-4DB2-BD59-A6C34878D82A}">
                    <a16:rowId xmlns:a16="http://schemas.microsoft.com/office/drawing/2014/main" val="1741925165"/>
                  </a:ext>
                </a:extLst>
              </a:tr>
              <a:tr h="573714">
                <a:tc>
                  <a:txBody>
                    <a:bodyPr/>
                    <a:lstStyle/>
                    <a:p>
                      <a:r>
                        <a:rPr lang="en-US" sz="1400">
                          <a:solidFill>
                            <a:schemeClr val="tx1"/>
                          </a:solidFill>
                          <a:latin typeface="Arial Narrow"/>
                          <a:cs typeface="Arial"/>
                          <a:hlinkClick r:id="rId10">
                            <a:extLst>
                              <a:ext uri="{A12FA001-AC4F-418D-AE19-62706E023703}">
                                <ahyp:hlinkClr xmlns:ahyp="http://schemas.microsoft.com/office/drawing/2018/hyperlinkcolor" val="tx"/>
                              </a:ext>
                            </a:extLst>
                          </a:hlinkClick>
                        </a:rPr>
                        <a:t>LAMBDA Singapore network </a:t>
                      </a:r>
                      <a:endParaRPr lang="en-SG" sz="1400">
                        <a:solidFill>
                          <a:schemeClr val="tx1"/>
                        </a:solidFill>
                        <a:latin typeface="Arial Narrow"/>
                        <a:cs typeface="Arial"/>
                      </a:endParaRPr>
                    </a:p>
                  </a:txBody>
                  <a:tcPr anchor="ctr"/>
                </a:tc>
                <a:tc>
                  <a:txBody>
                    <a:bodyPr/>
                    <a:lstStyle/>
                    <a:p>
                      <a:pPr lvl="0">
                        <a:buNone/>
                      </a:pPr>
                      <a:r>
                        <a:rPr lang="en-SG" sz="1400" b="0" i="0" u="none" strike="noStrike" noProof="0">
                          <a:solidFill>
                            <a:schemeClr val="dk1"/>
                          </a:solidFill>
                          <a:latin typeface="Arial Narrow"/>
                        </a:rPr>
                        <a:t>Lambda is an ERG helping to create an inclusive environment for Caterpillar’s LGBT+ employees &amp; allies.  We conduct trainings to educate employees and try to align policies to promote a culture of inclusion.</a:t>
                      </a:r>
                      <a:endParaRPr lang="en-US" sz="1400"/>
                    </a:p>
                  </a:txBody>
                  <a:tcPr anchor="ctr"/>
                </a:tc>
                <a:tc>
                  <a:txBody>
                    <a:bodyPr/>
                    <a:lstStyle/>
                    <a:p>
                      <a:r>
                        <a:rPr lang="en-US" sz="1400" dirty="0">
                          <a:solidFill>
                            <a:schemeClr val="tx1"/>
                          </a:solidFill>
                          <a:latin typeface="Arial Narrow"/>
                          <a:cs typeface="Arial"/>
                          <a:hlinkClick r:id="rId11"/>
                        </a:rPr>
                        <a:t>Argent_Glenn_E@cat.com</a:t>
                      </a:r>
                      <a:endParaRPr lang="en-US" sz="1400" dirty="0">
                        <a:solidFill>
                          <a:schemeClr val="tx1"/>
                        </a:solidFill>
                        <a:latin typeface="Arial Narrow"/>
                        <a:cs typeface="Arial"/>
                      </a:endParaRPr>
                    </a:p>
                  </a:txBody>
                  <a:tcPr anchor="ctr"/>
                </a:tc>
                <a:extLst>
                  <a:ext uri="{0D108BD9-81ED-4DB2-BD59-A6C34878D82A}">
                    <a16:rowId xmlns:a16="http://schemas.microsoft.com/office/drawing/2014/main" val="2848404317"/>
                  </a:ext>
                </a:extLst>
              </a:tr>
            </a:tbl>
          </a:graphicData>
        </a:graphic>
      </p:graphicFrame>
    </p:spTree>
    <p:extLst>
      <p:ext uri="{BB962C8B-B14F-4D97-AF65-F5344CB8AC3E}">
        <p14:creationId xmlns:p14="http://schemas.microsoft.com/office/powerpoint/2010/main" val="5338351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0D694-3733-4216-ABD8-029333FFDA17}"/>
              </a:ext>
            </a:extLst>
          </p:cNvPr>
          <p:cNvSpPr>
            <a:spLocks noGrp="1"/>
          </p:cNvSpPr>
          <p:nvPr>
            <p:ph type="title"/>
          </p:nvPr>
        </p:nvSpPr>
        <p:spPr>
          <a:xfrm>
            <a:off x="-3800013" y="725106"/>
            <a:ext cx="11480144" cy="580804"/>
          </a:xfrm>
        </p:spPr>
        <p:txBody>
          <a:bodyPr/>
          <a:lstStyle/>
          <a:p>
            <a:r>
              <a:rPr lang="en-US" sz="2800">
                <a:latin typeface="Arial Narrow" panose="020B0606020202030204" pitchFamily="34" charset="0"/>
              </a:rPr>
              <a:t>Useful Contacts</a:t>
            </a:r>
            <a:endParaRPr lang="en-SG" sz="2800">
              <a:latin typeface="Arial Narrow" panose="020B0606020202030204" pitchFamily="34" charset="0"/>
            </a:endParaRPr>
          </a:p>
        </p:txBody>
      </p:sp>
      <p:graphicFrame>
        <p:nvGraphicFramePr>
          <p:cNvPr id="4" name="Content Placeholder 3">
            <a:extLst>
              <a:ext uri="{FF2B5EF4-FFF2-40B4-BE49-F238E27FC236}">
                <a16:creationId xmlns:a16="http://schemas.microsoft.com/office/drawing/2014/main" id="{3E399981-CB0C-41BF-B7B7-D69D6ED7FD2C}"/>
              </a:ext>
            </a:extLst>
          </p:cNvPr>
          <p:cNvGraphicFramePr>
            <a:graphicFrameLocks noGrp="1"/>
          </p:cNvGraphicFramePr>
          <p:nvPr>
            <p:ph idx="4294967295"/>
            <p:extLst>
              <p:ext uri="{D42A27DB-BD31-4B8C-83A1-F6EECF244321}">
                <p14:modId xmlns:p14="http://schemas.microsoft.com/office/powerpoint/2010/main" val="994494519"/>
              </p:ext>
            </p:extLst>
          </p:nvPr>
        </p:nvGraphicFramePr>
        <p:xfrm>
          <a:off x="760244" y="1454285"/>
          <a:ext cx="9453799" cy="4353817"/>
        </p:xfrm>
        <a:graphic>
          <a:graphicData uri="http://schemas.openxmlformats.org/drawingml/2006/table">
            <a:tbl>
              <a:tblPr firstRow="1" bandRow="1">
                <a:tableStyleId>{7DF18680-E054-41AD-8BC1-D1AEF772440D}</a:tableStyleId>
              </a:tblPr>
              <a:tblGrid>
                <a:gridCol w="3442105">
                  <a:extLst>
                    <a:ext uri="{9D8B030D-6E8A-4147-A177-3AD203B41FA5}">
                      <a16:colId xmlns:a16="http://schemas.microsoft.com/office/drawing/2014/main" val="3022300029"/>
                    </a:ext>
                  </a:extLst>
                </a:gridCol>
                <a:gridCol w="6011694">
                  <a:extLst>
                    <a:ext uri="{9D8B030D-6E8A-4147-A177-3AD203B41FA5}">
                      <a16:colId xmlns:a16="http://schemas.microsoft.com/office/drawing/2014/main" val="2738883028"/>
                    </a:ext>
                  </a:extLst>
                </a:gridCol>
              </a:tblGrid>
              <a:tr h="432525">
                <a:tc>
                  <a:txBody>
                    <a:bodyPr/>
                    <a:lstStyle/>
                    <a:p>
                      <a:r>
                        <a:rPr lang="en-US" sz="2050">
                          <a:latin typeface="Arial Narrow" panose="020B0606020202030204" pitchFamily="34" charset="0"/>
                        </a:rPr>
                        <a:t>What</a:t>
                      </a:r>
                      <a:endParaRPr lang="en-SG" sz="2050" b="1">
                        <a:solidFill>
                          <a:sysClr val="windowText" lastClr="000000"/>
                        </a:solidFill>
                        <a:latin typeface="Arial Narrow" panose="020B0606020202030204" pitchFamily="34" charset="0"/>
                      </a:endParaRPr>
                    </a:p>
                  </a:txBody>
                  <a:tcPr/>
                </a:tc>
                <a:tc>
                  <a:txBody>
                    <a:bodyPr/>
                    <a:lstStyle/>
                    <a:p>
                      <a:r>
                        <a:rPr lang="en-US" sz="2050">
                          <a:latin typeface="Arial Narrow" panose="020B0606020202030204" pitchFamily="34" charset="0"/>
                        </a:rPr>
                        <a:t>Contacts</a:t>
                      </a:r>
                      <a:endParaRPr lang="en-SG" sz="2050" b="1">
                        <a:solidFill>
                          <a:sysClr val="windowText" lastClr="000000"/>
                        </a:solidFill>
                        <a:latin typeface="Arial Narrow" panose="020B0606020202030204" pitchFamily="34" charset="0"/>
                      </a:endParaRPr>
                    </a:p>
                  </a:txBody>
                  <a:tcPr/>
                </a:tc>
                <a:extLst>
                  <a:ext uri="{0D108BD9-81ED-4DB2-BD59-A6C34878D82A}">
                    <a16:rowId xmlns:a16="http://schemas.microsoft.com/office/drawing/2014/main" val="1304071800"/>
                  </a:ext>
                </a:extLst>
              </a:tr>
              <a:tr h="457182">
                <a:tc>
                  <a:txBody>
                    <a:bodyPr/>
                    <a:lstStyle>
                      <a:lvl1pPr>
                        <a:spcBef>
                          <a:spcPct val="20000"/>
                        </a:spcBef>
                        <a:defRPr sz="2800">
                          <a:solidFill>
                            <a:schemeClr val="tx1"/>
                          </a:solidFill>
                          <a:latin typeface="Arial Narrow" pitchFamily="34" charset="0"/>
                        </a:defRPr>
                      </a:lvl1pPr>
                      <a:lvl2pPr marL="742950" indent="-285750">
                        <a:spcBef>
                          <a:spcPct val="20000"/>
                        </a:spcBef>
                        <a:defRPr sz="2400">
                          <a:solidFill>
                            <a:schemeClr val="tx1"/>
                          </a:solidFill>
                          <a:latin typeface="Arial Narrow" pitchFamily="34" charset="0"/>
                        </a:defRPr>
                      </a:lvl2pPr>
                      <a:lvl3pPr marL="1143000" indent="-228600">
                        <a:spcBef>
                          <a:spcPct val="20000"/>
                        </a:spcBef>
                        <a:defRPr sz="2000">
                          <a:solidFill>
                            <a:schemeClr val="tx1"/>
                          </a:solidFill>
                          <a:latin typeface="Arial Narrow" pitchFamily="34" charset="0"/>
                        </a:defRPr>
                      </a:lvl3pPr>
                      <a:lvl4pPr marL="1600200" indent="-228600">
                        <a:spcBef>
                          <a:spcPct val="20000"/>
                        </a:spcBef>
                        <a:defRPr>
                          <a:solidFill>
                            <a:schemeClr val="tx1"/>
                          </a:solidFill>
                          <a:latin typeface="Arial Narrow" pitchFamily="34" charset="0"/>
                        </a:defRPr>
                      </a:lvl4pPr>
                      <a:lvl5pPr marL="2057400" indent="-228600">
                        <a:spcBef>
                          <a:spcPct val="20000"/>
                        </a:spcBef>
                        <a:defRPr>
                          <a:solidFill>
                            <a:schemeClr val="tx1"/>
                          </a:solidFill>
                          <a:latin typeface="Arial Narrow" pitchFamily="34" charset="0"/>
                        </a:defRPr>
                      </a:lvl5pPr>
                      <a:lvl6pPr marL="2514600" indent="-228600" eaLnBrk="0" fontAlgn="base" hangingPunct="0">
                        <a:spcBef>
                          <a:spcPct val="20000"/>
                        </a:spcBef>
                        <a:spcAft>
                          <a:spcPct val="0"/>
                        </a:spcAft>
                        <a:defRPr>
                          <a:solidFill>
                            <a:schemeClr val="tx1"/>
                          </a:solidFill>
                          <a:latin typeface="Arial Narrow" pitchFamily="34" charset="0"/>
                        </a:defRPr>
                      </a:lvl6pPr>
                      <a:lvl7pPr marL="2971800" indent="-228600" eaLnBrk="0" fontAlgn="base" hangingPunct="0">
                        <a:spcBef>
                          <a:spcPct val="20000"/>
                        </a:spcBef>
                        <a:spcAft>
                          <a:spcPct val="0"/>
                        </a:spcAft>
                        <a:defRPr>
                          <a:solidFill>
                            <a:schemeClr val="tx1"/>
                          </a:solidFill>
                          <a:latin typeface="Arial Narrow" pitchFamily="34" charset="0"/>
                        </a:defRPr>
                      </a:lvl7pPr>
                      <a:lvl8pPr marL="3429000" indent="-228600" eaLnBrk="0" fontAlgn="base" hangingPunct="0">
                        <a:spcBef>
                          <a:spcPct val="20000"/>
                        </a:spcBef>
                        <a:spcAft>
                          <a:spcPct val="0"/>
                        </a:spcAft>
                        <a:defRPr>
                          <a:solidFill>
                            <a:schemeClr val="tx1"/>
                          </a:solidFill>
                          <a:latin typeface="Arial Narrow" pitchFamily="34" charset="0"/>
                        </a:defRPr>
                      </a:lvl8pPr>
                      <a:lvl9pPr marL="3886200" indent="-228600" eaLnBrk="0" fontAlgn="base" hangingPunct="0">
                        <a:spcBef>
                          <a:spcPct val="20000"/>
                        </a:spcBef>
                        <a:spcAft>
                          <a:spcPct val="0"/>
                        </a:spcAft>
                        <a:defRPr>
                          <a:solidFill>
                            <a:schemeClr val="tx1"/>
                          </a:solidFill>
                          <a:latin typeface="Arial Narrow" pitchFamily="34" charset="0"/>
                        </a:defRPr>
                      </a:lvl9pPr>
                    </a:lstStyle>
                    <a:p>
                      <a:pPr marL="0" marR="0" lvl="0" indent="0" algn="l" defTabSz="914400" rtl="0" eaLnBrk="0" fontAlgn="base" latinLnBrk="0" hangingPunct="0">
                        <a:lnSpc>
                          <a:spcPct val="100000"/>
                        </a:lnSpc>
                        <a:spcBef>
                          <a:spcPts val="0"/>
                        </a:spcBef>
                        <a:spcAft>
                          <a:spcPts val="0"/>
                        </a:spcAft>
                        <a:buClrTx/>
                        <a:buSzTx/>
                        <a:buFontTx/>
                        <a:buNone/>
                        <a:tabLst/>
                      </a:pPr>
                      <a:r>
                        <a:rPr kumimoji="0" lang="en-US" altLang="en-US" sz="1400" u="none" strike="noStrike" cap="none" normalizeH="0" baseline="0">
                          <a:ln>
                            <a:noFill/>
                          </a:ln>
                          <a:effectLst/>
                          <a:latin typeface="Arial Narrow" panose="020B0606020202030204" pitchFamily="34" charset="0"/>
                        </a:rPr>
                        <a:t>Reception @ 7 Tractor Road</a:t>
                      </a:r>
                      <a:endParaRPr kumimoji="0" lang="en-SG" altLang="en-US" sz="1400" b="0" i="0" u="none" strike="noStrike" cap="none" normalizeH="0" baseline="0">
                        <a:ln>
                          <a:noFill/>
                        </a:ln>
                        <a:solidFill>
                          <a:schemeClr val="tx1"/>
                        </a:solidFill>
                        <a:effectLst/>
                        <a:latin typeface="Arial Narrow" panose="020B0606020202030204" pitchFamily="34" charset="0"/>
                        <a:cs typeface="Arial" panose="020B0604020202020204" pitchFamily="34" charset="0"/>
                      </a:endParaRPr>
                    </a:p>
                  </a:txBody>
                  <a:tcPr marL="91438" marR="91438" marT="45711" marB="45711" horzOverflow="overflow"/>
                </a:tc>
                <a:tc>
                  <a:txBody>
                    <a:bodyPr/>
                    <a:lstStyle>
                      <a:lvl1pPr>
                        <a:spcBef>
                          <a:spcPct val="20000"/>
                        </a:spcBef>
                        <a:defRPr sz="2800">
                          <a:solidFill>
                            <a:schemeClr val="tx1"/>
                          </a:solidFill>
                          <a:latin typeface="Arial Narrow" pitchFamily="34" charset="0"/>
                        </a:defRPr>
                      </a:lvl1pPr>
                      <a:lvl2pPr marL="742950" indent="-285750">
                        <a:spcBef>
                          <a:spcPct val="20000"/>
                        </a:spcBef>
                        <a:defRPr sz="2400">
                          <a:solidFill>
                            <a:schemeClr val="tx1"/>
                          </a:solidFill>
                          <a:latin typeface="Arial Narrow" pitchFamily="34" charset="0"/>
                        </a:defRPr>
                      </a:lvl2pPr>
                      <a:lvl3pPr marL="1143000" indent="-228600">
                        <a:spcBef>
                          <a:spcPct val="20000"/>
                        </a:spcBef>
                        <a:defRPr sz="2000">
                          <a:solidFill>
                            <a:schemeClr val="tx1"/>
                          </a:solidFill>
                          <a:latin typeface="Arial Narrow" pitchFamily="34" charset="0"/>
                        </a:defRPr>
                      </a:lvl3pPr>
                      <a:lvl4pPr marL="1600200" indent="-228600">
                        <a:spcBef>
                          <a:spcPct val="20000"/>
                        </a:spcBef>
                        <a:defRPr>
                          <a:solidFill>
                            <a:schemeClr val="tx1"/>
                          </a:solidFill>
                          <a:latin typeface="Arial Narrow" pitchFamily="34" charset="0"/>
                        </a:defRPr>
                      </a:lvl4pPr>
                      <a:lvl5pPr marL="2057400" indent="-228600">
                        <a:spcBef>
                          <a:spcPct val="20000"/>
                        </a:spcBef>
                        <a:defRPr>
                          <a:solidFill>
                            <a:schemeClr val="tx1"/>
                          </a:solidFill>
                          <a:latin typeface="Arial Narrow" pitchFamily="34" charset="0"/>
                        </a:defRPr>
                      </a:lvl5pPr>
                      <a:lvl6pPr marL="2514600" indent="-228600" eaLnBrk="0" fontAlgn="base" hangingPunct="0">
                        <a:spcBef>
                          <a:spcPct val="20000"/>
                        </a:spcBef>
                        <a:spcAft>
                          <a:spcPct val="0"/>
                        </a:spcAft>
                        <a:defRPr>
                          <a:solidFill>
                            <a:schemeClr val="tx1"/>
                          </a:solidFill>
                          <a:latin typeface="Arial Narrow" pitchFamily="34" charset="0"/>
                        </a:defRPr>
                      </a:lvl6pPr>
                      <a:lvl7pPr marL="2971800" indent="-228600" eaLnBrk="0" fontAlgn="base" hangingPunct="0">
                        <a:spcBef>
                          <a:spcPct val="20000"/>
                        </a:spcBef>
                        <a:spcAft>
                          <a:spcPct val="0"/>
                        </a:spcAft>
                        <a:defRPr>
                          <a:solidFill>
                            <a:schemeClr val="tx1"/>
                          </a:solidFill>
                          <a:latin typeface="Arial Narrow" pitchFamily="34" charset="0"/>
                        </a:defRPr>
                      </a:lvl7pPr>
                      <a:lvl8pPr marL="3429000" indent="-228600" eaLnBrk="0" fontAlgn="base" hangingPunct="0">
                        <a:spcBef>
                          <a:spcPct val="20000"/>
                        </a:spcBef>
                        <a:spcAft>
                          <a:spcPct val="0"/>
                        </a:spcAft>
                        <a:defRPr>
                          <a:solidFill>
                            <a:schemeClr val="tx1"/>
                          </a:solidFill>
                          <a:latin typeface="Arial Narrow" pitchFamily="34" charset="0"/>
                        </a:defRPr>
                      </a:lvl8pPr>
                      <a:lvl9pPr marL="3886200" indent="-228600" eaLnBrk="0" fontAlgn="base" hangingPunct="0">
                        <a:spcBef>
                          <a:spcPct val="20000"/>
                        </a:spcBef>
                        <a:spcAft>
                          <a:spcPct val="0"/>
                        </a:spcAft>
                        <a:defRPr>
                          <a:solidFill>
                            <a:schemeClr val="tx1"/>
                          </a:solidFill>
                          <a:latin typeface="Arial Narrow" pitchFamily="34" charset="0"/>
                        </a:defRPr>
                      </a:lvl9pPr>
                    </a:lstStyle>
                    <a:p>
                      <a:pPr marL="0" marR="0" lvl="0" indent="0" algn="l" defTabSz="914400" rtl="0" eaLnBrk="0" fontAlgn="base" latinLnBrk="0" hangingPunct="0">
                        <a:lnSpc>
                          <a:spcPct val="100000"/>
                        </a:lnSpc>
                        <a:spcBef>
                          <a:spcPts val="0"/>
                        </a:spcBef>
                        <a:spcAft>
                          <a:spcPts val="0"/>
                        </a:spcAft>
                        <a:buClrTx/>
                        <a:buSzTx/>
                        <a:buFontTx/>
                        <a:buNone/>
                        <a:tabLst/>
                      </a:pPr>
                      <a:r>
                        <a:rPr kumimoji="0" lang="en-SG" altLang="en-US" sz="1400" u="none" strike="noStrike" cap="none" normalizeH="0" baseline="0">
                          <a:ln>
                            <a:noFill/>
                          </a:ln>
                          <a:effectLst/>
                          <a:latin typeface="Arial Narrow"/>
                        </a:rPr>
                        <a:t>Ext 7333</a:t>
                      </a:r>
                      <a:endParaRPr kumimoji="0" lang="en-SG" altLang="en-US" sz="1400" b="0" i="0" u="none" strike="noStrike" cap="none" normalizeH="0" baseline="0">
                        <a:ln>
                          <a:noFill/>
                        </a:ln>
                        <a:solidFill>
                          <a:schemeClr val="tx1"/>
                        </a:solidFill>
                        <a:effectLst/>
                        <a:latin typeface="Arial Narrow"/>
                        <a:cs typeface="Arial" panose="020B0604020202020204" pitchFamily="34" charset="0"/>
                      </a:endParaRPr>
                    </a:p>
                  </a:txBody>
                  <a:tcPr marL="91438" marR="91438" marT="45711" marB="45711" horzOverflow="overflow"/>
                </a:tc>
                <a:extLst>
                  <a:ext uri="{0D108BD9-81ED-4DB2-BD59-A6C34878D82A}">
                    <a16:rowId xmlns:a16="http://schemas.microsoft.com/office/drawing/2014/main" val="3170352579"/>
                  </a:ext>
                </a:extLst>
              </a:tr>
              <a:tr h="617360">
                <a:tc>
                  <a:txBody>
                    <a:bodyPr/>
                    <a:lstStyle>
                      <a:lvl1pPr>
                        <a:spcBef>
                          <a:spcPct val="20000"/>
                        </a:spcBef>
                        <a:defRPr sz="2800">
                          <a:solidFill>
                            <a:schemeClr val="tx1"/>
                          </a:solidFill>
                          <a:latin typeface="Arial Narrow" pitchFamily="34" charset="0"/>
                        </a:defRPr>
                      </a:lvl1pPr>
                      <a:lvl2pPr marL="742950" indent="-285750">
                        <a:spcBef>
                          <a:spcPct val="20000"/>
                        </a:spcBef>
                        <a:defRPr sz="2400">
                          <a:solidFill>
                            <a:schemeClr val="tx1"/>
                          </a:solidFill>
                          <a:latin typeface="Arial Narrow" pitchFamily="34" charset="0"/>
                        </a:defRPr>
                      </a:lvl2pPr>
                      <a:lvl3pPr marL="1143000" indent="-228600">
                        <a:spcBef>
                          <a:spcPct val="20000"/>
                        </a:spcBef>
                        <a:defRPr sz="2000">
                          <a:solidFill>
                            <a:schemeClr val="tx1"/>
                          </a:solidFill>
                          <a:latin typeface="Arial Narrow" pitchFamily="34" charset="0"/>
                        </a:defRPr>
                      </a:lvl3pPr>
                      <a:lvl4pPr marL="1600200" indent="-228600">
                        <a:spcBef>
                          <a:spcPct val="20000"/>
                        </a:spcBef>
                        <a:defRPr>
                          <a:solidFill>
                            <a:schemeClr val="tx1"/>
                          </a:solidFill>
                          <a:latin typeface="Arial Narrow" pitchFamily="34" charset="0"/>
                        </a:defRPr>
                      </a:lvl4pPr>
                      <a:lvl5pPr marL="2057400" indent="-228600">
                        <a:spcBef>
                          <a:spcPct val="20000"/>
                        </a:spcBef>
                        <a:defRPr>
                          <a:solidFill>
                            <a:schemeClr val="tx1"/>
                          </a:solidFill>
                          <a:latin typeface="Arial Narrow" pitchFamily="34" charset="0"/>
                        </a:defRPr>
                      </a:lvl5pPr>
                      <a:lvl6pPr marL="2514600" indent="-228600" eaLnBrk="0" fontAlgn="base" hangingPunct="0">
                        <a:spcBef>
                          <a:spcPct val="20000"/>
                        </a:spcBef>
                        <a:spcAft>
                          <a:spcPct val="0"/>
                        </a:spcAft>
                        <a:defRPr>
                          <a:solidFill>
                            <a:schemeClr val="tx1"/>
                          </a:solidFill>
                          <a:latin typeface="Arial Narrow" pitchFamily="34" charset="0"/>
                        </a:defRPr>
                      </a:lvl6pPr>
                      <a:lvl7pPr marL="2971800" indent="-228600" eaLnBrk="0" fontAlgn="base" hangingPunct="0">
                        <a:spcBef>
                          <a:spcPct val="20000"/>
                        </a:spcBef>
                        <a:spcAft>
                          <a:spcPct val="0"/>
                        </a:spcAft>
                        <a:defRPr>
                          <a:solidFill>
                            <a:schemeClr val="tx1"/>
                          </a:solidFill>
                          <a:latin typeface="Arial Narrow" pitchFamily="34" charset="0"/>
                        </a:defRPr>
                      </a:lvl7pPr>
                      <a:lvl8pPr marL="3429000" indent="-228600" eaLnBrk="0" fontAlgn="base" hangingPunct="0">
                        <a:spcBef>
                          <a:spcPct val="20000"/>
                        </a:spcBef>
                        <a:spcAft>
                          <a:spcPct val="0"/>
                        </a:spcAft>
                        <a:defRPr>
                          <a:solidFill>
                            <a:schemeClr val="tx1"/>
                          </a:solidFill>
                          <a:latin typeface="Arial Narrow" pitchFamily="34" charset="0"/>
                        </a:defRPr>
                      </a:lvl8pPr>
                      <a:lvl9pPr marL="3886200" indent="-228600" eaLnBrk="0" fontAlgn="base" hangingPunct="0">
                        <a:spcBef>
                          <a:spcPct val="20000"/>
                        </a:spcBef>
                        <a:spcAft>
                          <a:spcPct val="0"/>
                        </a:spcAft>
                        <a:defRPr>
                          <a:solidFill>
                            <a:schemeClr val="tx1"/>
                          </a:solidFill>
                          <a:latin typeface="Arial Narrow" pitchFamily="34" charset="0"/>
                        </a:defRPr>
                      </a:lvl9pPr>
                    </a:lstStyle>
                    <a:p>
                      <a:pPr marL="0" marR="0" lvl="0" indent="0" algn="l" defTabSz="914400" rtl="0" eaLnBrk="0" fontAlgn="base" latinLnBrk="0" hangingPunct="0">
                        <a:lnSpc>
                          <a:spcPct val="100000"/>
                        </a:lnSpc>
                        <a:spcBef>
                          <a:spcPts val="0"/>
                        </a:spcBef>
                        <a:spcAft>
                          <a:spcPts val="0"/>
                        </a:spcAft>
                        <a:buClrTx/>
                        <a:buSzTx/>
                        <a:buFontTx/>
                        <a:buNone/>
                        <a:tabLst/>
                      </a:pPr>
                      <a:r>
                        <a:rPr kumimoji="0" lang="en-US" altLang="en-US" sz="1400" u="none" strike="noStrike" cap="none" normalizeH="0" baseline="0">
                          <a:ln>
                            <a:noFill/>
                          </a:ln>
                          <a:effectLst/>
                          <a:latin typeface="Arial Narrow" panose="020B0606020202030204" pitchFamily="34" charset="0"/>
                        </a:rPr>
                        <a:t>Office Services</a:t>
                      </a:r>
                      <a:endParaRPr kumimoji="0" lang="en-US" altLang="en-US" sz="1400" b="0" i="0" u="none" strike="noStrike" cap="none" normalizeH="0" baseline="0">
                        <a:ln>
                          <a:noFill/>
                        </a:ln>
                        <a:solidFill>
                          <a:schemeClr val="tx1"/>
                        </a:solidFill>
                        <a:effectLst/>
                        <a:latin typeface="Arial Narrow" panose="020B0606020202030204" pitchFamily="34" charset="0"/>
                        <a:cs typeface="Arial" panose="020B0604020202020204" pitchFamily="34" charset="0"/>
                      </a:endParaRPr>
                    </a:p>
                  </a:txBody>
                  <a:tcPr marL="91438" marR="91438" marT="45711" marB="45711" horzOverflow="overflow"/>
                </a:tc>
                <a:tc>
                  <a:txBody>
                    <a:bodyPr/>
                    <a:lstStyle>
                      <a:lvl1pPr>
                        <a:spcBef>
                          <a:spcPct val="20000"/>
                        </a:spcBef>
                        <a:defRPr sz="2800">
                          <a:solidFill>
                            <a:schemeClr val="tx1"/>
                          </a:solidFill>
                          <a:latin typeface="Arial Narrow" pitchFamily="34" charset="0"/>
                        </a:defRPr>
                      </a:lvl1pPr>
                      <a:lvl2pPr marL="742950" indent="-285750">
                        <a:spcBef>
                          <a:spcPct val="20000"/>
                        </a:spcBef>
                        <a:defRPr sz="2400">
                          <a:solidFill>
                            <a:schemeClr val="tx1"/>
                          </a:solidFill>
                          <a:latin typeface="Arial Narrow" pitchFamily="34" charset="0"/>
                        </a:defRPr>
                      </a:lvl2pPr>
                      <a:lvl3pPr marL="1143000" indent="-228600">
                        <a:spcBef>
                          <a:spcPct val="20000"/>
                        </a:spcBef>
                        <a:defRPr sz="2000">
                          <a:solidFill>
                            <a:schemeClr val="tx1"/>
                          </a:solidFill>
                          <a:latin typeface="Arial Narrow" pitchFamily="34" charset="0"/>
                        </a:defRPr>
                      </a:lvl3pPr>
                      <a:lvl4pPr marL="1600200" indent="-228600">
                        <a:spcBef>
                          <a:spcPct val="20000"/>
                        </a:spcBef>
                        <a:defRPr>
                          <a:solidFill>
                            <a:schemeClr val="tx1"/>
                          </a:solidFill>
                          <a:latin typeface="Arial Narrow" pitchFamily="34" charset="0"/>
                        </a:defRPr>
                      </a:lvl4pPr>
                      <a:lvl5pPr marL="2057400" indent="-228600">
                        <a:spcBef>
                          <a:spcPct val="20000"/>
                        </a:spcBef>
                        <a:defRPr>
                          <a:solidFill>
                            <a:schemeClr val="tx1"/>
                          </a:solidFill>
                          <a:latin typeface="Arial Narrow" pitchFamily="34" charset="0"/>
                        </a:defRPr>
                      </a:lvl5pPr>
                      <a:lvl6pPr marL="2514600" indent="-228600" eaLnBrk="0" fontAlgn="base" hangingPunct="0">
                        <a:spcBef>
                          <a:spcPct val="20000"/>
                        </a:spcBef>
                        <a:spcAft>
                          <a:spcPct val="0"/>
                        </a:spcAft>
                        <a:defRPr>
                          <a:solidFill>
                            <a:schemeClr val="tx1"/>
                          </a:solidFill>
                          <a:latin typeface="Arial Narrow" pitchFamily="34" charset="0"/>
                        </a:defRPr>
                      </a:lvl6pPr>
                      <a:lvl7pPr marL="2971800" indent="-228600" eaLnBrk="0" fontAlgn="base" hangingPunct="0">
                        <a:spcBef>
                          <a:spcPct val="20000"/>
                        </a:spcBef>
                        <a:spcAft>
                          <a:spcPct val="0"/>
                        </a:spcAft>
                        <a:defRPr>
                          <a:solidFill>
                            <a:schemeClr val="tx1"/>
                          </a:solidFill>
                          <a:latin typeface="Arial Narrow" pitchFamily="34" charset="0"/>
                        </a:defRPr>
                      </a:lvl7pPr>
                      <a:lvl8pPr marL="3429000" indent="-228600" eaLnBrk="0" fontAlgn="base" hangingPunct="0">
                        <a:spcBef>
                          <a:spcPct val="20000"/>
                        </a:spcBef>
                        <a:spcAft>
                          <a:spcPct val="0"/>
                        </a:spcAft>
                        <a:defRPr>
                          <a:solidFill>
                            <a:schemeClr val="tx1"/>
                          </a:solidFill>
                          <a:latin typeface="Arial Narrow" pitchFamily="34" charset="0"/>
                        </a:defRPr>
                      </a:lvl8pPr>
                      <a:lvl9pPr marL="3886200" indent="-228600" eaLnBrk="0" fontAlgn="base" hangingPunct="0">
                        <a:spcBef>
                          <a:spcPct val="20000"/>
                        </a:spcBef>
                        <a:spcAft>
                          <a:spcPct val="0"/>
                        </a:spcAft>
                        <a:defRPr>
                          <a:solidFill>
                            <a:schemeClr val="tx1"/>
                          </a:solidFill>
                          <a:latin typeface="Arial Narrow" pitchFamily="34" charset="0"/>
                        </a:defRPr>
                      </a:lvl9pPr>
                    </a:lstStyle>
                    <a:p>
                      <a:pPr marL="0" marR="0" lvl="0" indent="0" algn="l" defTabSz="914400" rtl="0" eaLnBrk="0" fontAlgn="base" latinLnBrk="0" hangingPunct="0">
                        <a:lnSpc>
                          <a:spcPct val="100000"/>
                        </a:lnSpc>
                        <a:spcBef>
                          <a:spcPts val="0"/>
                        </a:spcBef>
                        <a:spcAft>
                          <a:spcPts val="0"/>
                        </a:spcAft>
                        <a:buClrTx/>
                        <a:buSzTx/>
                        <a:buFontTx/>
                        <a:buNone/>
                        <a:tabLst/>
                      </a:pPr>
                      <a:r>
                        <a:rPr kumimoji="0" lang="en-SG" sz="1400" u="none" strike="noStrike" kern="1200" cap="none" normalizeH="0" baseline="0">
                          <a:ln>
                            <a:noFill/>
                          </a:ln>
                          <a:effectLst/>
                          <a:latin typeface="Arial Narrow" panose="020B0606020202030204" pitchFamily="34" charset="0"/>
                          <a:hlinkClick r:id="rId3"/>
                        </a:rPr>
                        <a:t>Harun Bin Mustam </a:t>
                      </a:r>
                      <a:r>
                        <a:rPr kumimoji="0" lang="en-SG" sz="1400" u="none" strike="noStrike" kern="1200" cap="none" normalizeH="0" baseline="0">
                          <a:ln>
                            <a:noFill/>
                          </a:ln>
                          <a:effectLst/>
                          <a:latin typeface="Arial Narrow" panose="020B0606020202030204" pitchFamily="34" charset="0"/>
                        </a:rPr>
                        <a:t> Ext 7355</a:t>
                      </a: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SG" sz="1400" u="none" strike="noStrike" kern="1200" cap="none" normalizeH="0" baseline="0">
                          <a:ln>
                            <a:noFill/>
                          </a:ln>
                          <a:effectLst/>
                          <a:latin typeface="Arial Narrow" panose="020B0606020202030204" pitchFamily="34" charset="0"/>
                          <a:hlinkClick r:id="rId4"/>
                        </a:rPr>
                        <a:t>Abdul Rahim Sordy </a:t>
                      </a:r>
                      <a:r>
                        <a:rPr kumimoji="0" lang="en-SG" sz="1400" u="none" strike="noStrike" kern="1200" cap="none" normalizeH="0" baseline="0">
                          <a:ln>
                            <a:noFill/>
                          </a:ln>
                          <a:effectLst/>
                          <a:latin typeface="Arial Narrow" panose="020B0606020202030204" pitchFamily="34" charset="0"/>
                        </a:rPr>
                        <a:t>Ext 7358</a:t>
                      </a:r>
                      <a:endParaRPr kumimoji="0" lang="en-SG" sz="1400" b="0" i="0" u="none" strike="noStrike" kern="1200" cap="none" normalizeH="0" baseline="0">
                        <a:ln>
                          <a:noFill/>
                        </a:ln>
                        <a:solidFill>
                          <a:schemeClr val="tx1"/>
                        </a:solidFill>
                        <a:effectLst/>
                        <a:latin typeface="Arial Narrow" panose="020B0606020202030204" pitchFamily="34" charset="0"/>
                        <a:ea typeface="+mn-ea"/>
                        <a:cs typeface="Arial" panose="020B0604020202020204" pitchFamily="34" charset="0"/>
                      </a:endParaRPr>
                    </a:p>
                  </a:txBody>
                  <a:tcPr marL="91438" marR="91438" marT="45711" marB="45711" horzOverflow="overflow"/>
                </a:tc>
                <a:extLst>
                  <a:ext uri="{0D108BD9-81ED-4DB2-BD59-A6C34878D82A}">
                    <a16:rowId xmlns:a16="http://schemas.microsoft.com/office/drawing/2014/main" val="2218202500"/>
                  </a:ext>
                </a:extLst>
              </a:tr>
              <a:tr h="457182">
                <a:tc>
                  <a:txBody>
                    <a:bodyPr/>
                    <a:lstStyle>
                      <a:lvl1pPr>
                        <a:spcBef>
                          <a:spcPct val="20000"/>
                        </a:spcBef>
                        <a:defRPr sz="2800">
                          <a:solidFill>
                            <a:schemeClr val="tx1"/>
                          </a:solidFill>
                          <a:latin typeface="Arial Narrow" pitchFamily="34" charset="0"/>
                        </a:defRPr>
                      </a:lvl1pPr>
                      <a:lvl2pPr marL="742950" indent="-285750">
                        <a:spcBef>
                          <a:spcPct val="20000"/>
                        </a:spcBef>
                        <a:defRPr sz="2400">
                          <a:solidFill>
                            <a:schemeClr val="tx1"/>
                          </a:solidFill>
                          <a:latin typeface="Arial Narrow" pitchFamily="34" charset="0"/>
                        </a:defRPr>
                      </a:lvl2pPr>
                      <a:lvl3pPr marL="1143000" indent="-228600">
                        <a:spcBef>
                          <a:spcPct val="20000"/>
                        </a:spcBef>
                        <a:defRPr sz="2000">
                          <a:solidFill>
                            <a:schemeClr val="tx1"/>
                          </a:solidFill>
                          <a:latin typeface="Arial Narrow" pitchFamily="34" charset="0"/>
                        </a:defRPr>
                      </a:lvl3pPr>
                      <a:lvl4pPr marL="1600200" indent="-228600">
                        <a:spcBef>
                          <a:spcPct val="20000"/>
                        </a:spcBef>
                        <a:defRPr>
                          <a:solidFill>
                            <a:schemeClr val="tx1"/>
                          </a:solidFill>
                          <a:latin typeface="Arial Narrow" pitchFamily="34" charset="0"/>
                        </a:defRPr>
                      </a:lvl4pPr>
                      <a:lvl5pPr marL="2057400" indent="-228600">
                        <a:spcBef>
                          <a:spcPct val="20000"/>
                        </a:spcBef>
                        <a:defRPr>
                          <a:solidFill>
                            <a:schemeClr val="tx1"/>
                          </a:solidFill>
                          <a:latin typeface="Arial Narrow" pitchFamily="34" charset="0"/>
                        </a:defRPr>
                      </a:lvl5pPr>
                      <a:lvl6pPr marL="2514600" indent="-228600" eaLnBrk="0" fontAlgn="base" hangingPunct="0">
                        <a:spcBef>
                          <a:spcPct val="20000"/>
                        </a:spcBef>
                        <a:spcAft>
                          <a:spcPct val="0"/>
                        </a:spcAft>
                        <a:defRPr>
                          <a:solidFill>
                            <a:schemeClr val="tx1"/>
                          </a:solidFill>
                          <a:latin typeface="Arial Narrow" pitchFamily="34" charset="0"/>
                        </a:defRPr>
                      </a:lvl6pPr>
                      <a:lvl7pPr marL="2971800" indent="-228600" eaLnBrk="0" fontAlgn="base" hangingPunct="0">
                        <a:spcBef>
                          <a:spcPct val="20000"/>
                        </a:spcBef>
                        <a:spcAft>
                          <a:spcPct val="0"/>
                        </a:spcAft>
                        <a:defRPr>
                          <a:solidFill>
                            <a:schemeClr val="tx1"/>
                          </a:solidFill>
                          <a:latin typeface="Arial Narrow" pitchFamily="34" charset="0"/>
                        </a:defRPr>
                      </a:lvl7pPr>
                      <a:lvl8pPr marL="3429000" indent="-228600" eaLnBrk="0" fontAlgn="base" hangingPunct="0">
                        <a:spcBef>
                          <a:spcPct val="20000"/>
                        </a:spcBef>
                        <a:spcAft>
                          <a:spcPct val="0"/>
                        </a:spcAft>
                        <a:defRPr>
                          <a:solidFill>
                            <a:schemeClr val="tx1"/>
                          </a:solidFill>
                          <a:latin typeface="Arial Narrow" pitchFamily="34" charset="0"/>
                        </a:defRPr>
                      </a:lvl8pPr>
                      <a:lvl9pPr marL="3886200" indent="-228600" eaLnBrk="0" fontAlgn="base" hangingPunct="0">
                        <a:spcBef>
                          <a:spcPct val="20000"/>
                        </a:spcBef>
                        <a:spcAft>
                          <a:spcPct val="0"/>
                        </a:spcAft>
                        <a:defRPr>
                          <a:solidFill>
                            <a:schemeClr val="tx1"/>
                          </a:solidFill>
                          <a:latin typeface="Arial Narrow" pitchFamily="34" charset="0"/>
                        </a:defRPr>
                      </a:lvl9pPr>
                    </a:lstStyle>
                    <a:p>
                      <a:pPr marL="0" marR="0" lvl="0" indent="0" algn="l" defTabSz="914400" rtl="0" eaLnBrk="0" fontAlgn="base" latinLnBrk="0" hangingPunct="0">
                        <a:lnSpc>
                          <a:spcPct val="100000"/>
                        </a:lnSpc>
                        <a:spcBef>
                          <a:spcPts val="0"/>
                        </a:spcBef>
                        <a:spcAft>
                          <a:spcPts val="0"/>
                        </a:spcAft>
                        <a:buClrTx/>
                        <a:buSzTx/>
                        <a:buFontTx/>
                        <a:buNone/>
                        <a:tabLst/>
                      </a:pPr>
                      <a:r>
                        <a:rPr kumimoji="0" lang="en-US" altLang="en-US" sz="1400" u="none" strike="noStrike" cap="none" normalizeH="0" baseline="0">
                          <a:ln>
                            <a:noFill/>
                          </a:ln>
                          <a:effectLst/>
                          <a:latin typeface="Arial Narrow" panose="020B0606020202030204" pitchFamily="34" charset="0"/>
                        </a:rPr>
                        <a:t>Facilities Management (Security, Fire Safety)</a:t>
                      </a:r>
                      <a:endParaRPr kumimoji="0" lang="en-SG" altLang="en-US" sz="1400" b="0" i="0" u="none" strike="noStrike" cap="none" normalizeH="0" baseline="0">
                        <a:ln>
                          <a:noFill/>
                        </a:ln>
                        <a:solidFill>
                          <a:schemeClr val="tx1"/>
                        </a:solidFill>
                        <a:effectLst/>
                        <a:latin typeface="Arial Narrow" panose="020B0606020202030204" pitchFamily="34" charset="0"/>
                        <a:cs typeface="Arial" panose="020B0604020202020204" pitchFamily="34" charset="0"/>
                      </a:endParaRPr>
                    </a:p>
                  </a:txBody>
                  <a:tcPr marL="91438" marR="91438" marT="45711" marB="45711" horzOverflow="overflow"/>
                </a:tc>
                <a:tc>
                  <a:txBody>
                    <a:bodyPr/>
                    <a:lstStyle>
                      <a:lvl1pPr>
                        <a:spcBef>
                          <a:spcPct val="20000"/>
                        </a:spcBef>
                        <a:defRPr sz="2800">
                          <a:solidFill>
                            <a:schemeClr val="tx1"/>
                          </a:solidFill>
                          <a:latin typeface="Arial Narrow" pitchFamily="34" charset="0"/>
                        </a:defRPr>
                      </a:lvl1pPr>
                      <a:lvl2pPr marL="742950" indent="-285750">
                        <a:spcBef>
                          <a:spcPct val="20000"/>
                        </a:spcBef>
                        <a:defRPr sz="2400">
                          <a:solidFill>
                            <a:schemeClr val="tx1"/>
                          </a:solidFill>
                          <a:latin typeface="Arial Narrow" pitchFamily="34" charset="0"/>
                        </a:defRPr>
                      </a:lvl2pPr>
                      <a:lvl3pPr marL="1143000" indent="-228600">
                        <a:spcBef>
                          <a:spcPct val="20000"/>
                        </a:spcBef>
                        <a:defRPr sz="2000">
                          <a:solidFill>
                            <a:schemeClr val="tx1"/>
                          </a:solidFill>
                          <a:latin typeface="Arial Narrow" pitchFamily="34" charset="0"/>
                        </a:defRPr>
                      </a:lvl3pPr>
                      <a:lvl4pPr marL="1600200" indent="-228600">
                        <a:spcBef>
                          <a:spcPct val="20000"/>
                        </a:spcBef>
                        <a:defRPr>
                          <a:solidFill>
                            <a:schemeClr val="tx1"/>
                          </a:solidFill>
                          <a:latin typeface="Arial Narrow" pitchFamily="34" charset="0"/>
                        </a:defRPr>
                      </a:lvl4pPr>
                      <a:lvl5pPr marL="2057400" indent="-228600">
                        <a:spcBef>
                          <a:spcPct val="20000"/>
                        </a:spcBef>
                        <a:defRPr>
                          <a:solidFill>
                            <a:schemeClr val="tx1"/>
                          </a:solidFill>
                          <a:latin typeface="Arial Narrow" pitchFamily="34" charset="0"/>
                        </a:defRPr>
                      </a:lvl5pPr>
                      <a:lvl6pPr marL="2514600" indent="-228600" eaLnBrk="0" fontAlgn="base" hangingPunct="0">
                        <a:spcBef>
                          <a:spcPct val="20000"/>
                        </a:spcBef>
                        <a:spcAft>
                          <a:spcPct val="0"/>
                        </a:spcAft>
                        <a:defRPr>
                          <a:solidFill>
                            <a:schemeClr val="tx1"/>
                          </a:solidFill>
                          <a:latin typeface="Arial Narrow" pitchFamily="34" charset="0"/>
                        </a:defRPr>
                      </a:lvl6pPr>
                      <a:lvl7pPr marL="2971800" indent="-228600" eaLnBrk="0" fontAlgn="base" hangingPunct="0">
                        <a:spcBef>
                          <a:spcPct val="20000"/>
                        </a:spcBef>
                        <a:spcAft>
                          <a:spcPct val="0"/>
                        </a:spcAft>
                        <a:defRPr>
                          <a:solidFill>
                            <a:schemeClr val="tx1"/>
                          </a:solidFill>
                          <a:latin typeface="Arial Narrow" pitchFamily="34" charset="0"/>
                        </a:defRPr>
                      </a:lvl7pPr>
                      <a:lvl8pPr marL="3429000" indent="-228600" eaLnBrk="0" fontAlgn="base" hangingPunct="0">
                        <a:spcBef>
                          <a:spcPct val="20000"/>
                        </a:spcBef>
                        <a:spcAft>
                          <a:spcPct val="0"/>
                        </a:spcAft>
                        <a:defRPr>
                          <a:solidFill>
                            <a:schemeClr val="tx1"/>
                          </a:solidFill>
                          <a:latin typeface="Arial Narrow" pitchFamily="34" charset="0"/>
                        </a:defRPr>
                      </a:lvl8pPr>
                      <a:lvl9pPr marL="3886200" indent="-228600" eaLnBrk="0" fontAlgn="base" hangingPunct="0">
                        <a:spcBef>
                          <a:spcPct val="20000"/>
                        </a:spcBef>
                        <a:spcAft>
                          <a:spcPct val="0"/>
                        </a:spcAft>
                        <a:defRPr>
                          <a:solidFill>
                            <a:schemeClr val="tx1"/>
                          </a:solidFill>
                          <a:latin typeface="Arial Narrow" pitchFamily="34" charset="0"/>
                        </a:defRPr>
                      </a:lvl9pPr>
                    </a:lstStyle>
                    <a:p>
                      <a:pPr marL="0" marR="0" lvl="0" indent="0" algn="l" defTabSz="914400" rtl="0" eaLnBrk="0" fontAlgn="base" latinLnBrk="0" hangingPunct="0">
                        <a:lnSpc>
                          <a:spcPct val="100000"/>
                        </a:lnSpc>
                        <a:spcBef>
                          <a:spcPts val="0"/>
                        </a:spcBef>
                        <a:spcAft>
                          <a:spcPts val="0"/>
                        </a:spcAft>
                        <a:buClrTx/>
                        <a:buSzTx/>
                        <a:buFontTx/>
                        <a:buNone/>
                        <a:tabLst/>
                      </a:pPr>
                      <a:r>
                        <a:rPr kumimoji="0" lang="en-SG" sz="1400" u="none" strike="noStrike" kern="1200" cap="none" normalizeH="0" baseline="0">
                          <a:ln>
                            <a:noFill/>
                          </a:ln>
                          <a:effectLst/>
                          <a:latin typeface="Arial Narrow" panose="020B0606020202030204" pitchFamily="34" charset="0"/>
                          <a:hlinkClick r:id="rId5"/>
                        </a:rPr>
                        <a:t>Prabakaran Kannan </a:t>
                      </a:r>
                      <a:r>
                        <a:rPr kumimoji="0" lang="en-SG" sz="1400" u="none" strike="noStrike" kern="1200" cap="none" normalizeH="0" baseline="0">
                          <a:ln>
                            <a:noFill/>
                          </a:ln>
                          <a:effectLst/>
                          <a:latin typeface="Arial Narrow" panose="020B0606020202030204" pitchFamily="34" charset="0"/>
                        </a:rPr>
                        <a:t> Ext 3050</a:t>
                      </a:r>
                      <a:endParaRPr kumimoji="0" lang="en-SG" altLang="en-US" sz="1400" b="0" i="0" u="none" strike="noStrike" cap="none" normalizeH="0" baseline="0">
                        <a:ln>
                          <a:noFill/>
                        </a:ln>
                        <a:solidFill>
                          <a:schemeClr val="tx1"/>
                        </a:solidFill>
                        <a:effectLst/>
                        <a:latin typeface="Arial Narrow" panose="020B0606020202030204" pitchFamily="34" charset="0"/>
                        <a:cs typeface="Arial" panose="020B0604020202020204" pitchFamily="34" charset="0"/>
                      </a:endParaRPr>
                    </a:p>
                  </a:txBody>
                  <a:tcPr marL="91438" marR="91438" marT="45711" marB="45711" horzOverflow="overflow"/>
                </a:tc>
                <a:extLst>
                  <a:ext uri="{0D108BD9-81ED-4DB2-BD59-A6C34878D82A}">
                    <a16:rowId xmlns:a16="http://schemas.microsoft.com/office/drawing/2014/main" val="3535774687"/>
                  </a:ext>
                </a:extLst>
              </a:tr>
              <a:tr h="45718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effectLst/>
                          <a:latin typeface="Arial Narrow" panose="020B0606020202030204" pitchFamily="34" charset="0"/>
                        </a:rPr>
                        <a:t>Compensation &amp; Benefits Enquiries </a:t>
                      </a:r>
                      <a:endParaRPr kumimoji="0" lang="en-SG" sz="1400" b="0" i="0" u="none" strike="noStrike" cap="none" normalizeH="0" baseline="0">
                        <a:ln>
                          <a:noFill/>
                        </a:ln>
                        <a:solidFill>
                          <a:schemeClr val="tx1"/>
                        </a:solidFill>
                        <a:effectLst/>
                        <a:latin typeface="Arial Narrow" panose="020B0606020202030204" pitchFamily="34" charset="0"/>
                        <a:cs typeface="Arial" panose="020B0604020202020204" pitchFamily="34" charset="0"/>
                      </a:endParaRPr>
                    </a:p>
                  </a:txBody>
                  <a:tcPr marL="91444" marR="91444" marT="45724" marB="4572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effectLst/>
                          <a:latin typeface="Arial Narrow" panose="020B0606020202030204" pitchFamily="34" charset="0"/>
                          <a:hlinkClick r:id="rId6"/>
                        </a:rPr>
                        <a:t>Daphne Liew</a:t>
                      </a:r>
                      <a:r>
                        <a:rPr kumimoji="0" lang="en-US" sz="1400" u="none" strike="noStrike" cap="none" normalizeH="0" baseline="0">
                          <a:ln>
                            <a:noFill/>
                          </a:ln>
                          <a:effectLst/>
                          <a:latin typeface="Arial Narrow" panose="020B0606020202030204" pitchFamily="34" charset="0"/>
                        </a:rPr>
                        <a:t> Ext 7111</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400" u="none" strike="noStrike" cap="none" normalizeH="0" baseline="0">
                        <a:ln>
                          <a:noFill/>
                        </a:ln>
                        <a:effectLst/>
                        <a:latin typeface="Arial Narrow"/>
                      </a:endParaRPr>
                    </a:p>
                  </a:txBody>
                  <a:tcPr marL="91444" marR="91444" marT="45724" marB="45724" horzOverflow="overflow"/>
                </a:tc>
                <a:extLst>
                  <a:ext uri="{0D108BD9-81ED-4DB2-BD59-A6C34878D82A}">
                    <a16:rowId xmlns:a16="http://schemas.microsoft.com/office/drawing/2014/main" val="2728509775"/>
                  </a:ext>
                </a:extLst>
              </a:tr>
              <a:tr h="45718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SG" sz="1400" u="none" strike="noStrike" cap="none" normalizeH="0" baseline="0">
                          <a:ln>
                            <a:noFill/>
                          </a:ln>
                          <a:effectLst/>
                          <a:latin typeface="Arial Narrow" panose="020B0606020202030204" pitchFamily="34" charset="0"/>
                        </a:rPr>
                        <a:t>My Caterpillar Travel Expense (MCTE)</a:t>
                      </a:r>
                      <a:endParaRPr kumimoji="0" lang="en-SG" sz="1400" b="0" i="0" u="none" strike="noStrike" cap="none" normalizeH="0" baseline="0">
                        <a:ln>
                          <a:noFill/>
                        </a:ln>
                        <a:solidFill>
                          <a:schemeClr val="tx1"/>
                        </a:solidFill>
                        <a:effectLst/>
                        <a:latin typeface="Arial Narrow" panose="020B0606020202030204" pitchFamily="34" charset="0"/>
                        <a:cs typeface="Arial" panose="020B0604020202020204" pitchFamily="34" charset="0"/>
                      </a:endParaRPr>
                    </a:p>
                  </a:txBody>
                  <a:tcPr marL="91444" marR="91444" marT="45724" marB="4572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SG" sz="1400" u="none" strike="noStrike" cap="none" normalizeH="0" baseline="0">
                          <a:ln>
                            <a:noFill/>
                          </a:ln>
                          <a:effectLst/>
                          <a:latin typeface="Arial Narrow" panose="020B0606020202030204" pitchFamily="34" charset="0"/>
                        </a:rPr>
                        <a:t>Singapore Helpdesk: </a:t>
                      </a:r>
                      <a:r>
                        <a:rPr kumimoji="0" lang="en-US" altLang="en-US" sz="1400" u="none" strike="noStrike" cap="none" normalizeH="0" baseline="0">
                          <a:ln>
                            <a:noFill/>
                          </a:ln>
                          <a:effectLst/>
                          <a:latin typeface="Arial Narrow" panose="020B0606020202030204" pitchFamily="34" charset="0"/>
                          <a:hlinkClick r:id="rId7"/>
                        </a:rPr>
                        <a:t>Credit_Card_Asia@cat.com</a:t>
                      </a:r>
                      <a:r>
                        <a:rPr kumimoji="0" lang="en-US" altLang="en-US" sz="1400" u="none" strike="noStrike" cap="none" normalizeH="0" baseline="0">
                          <a:ln>
                            <a:noFill/>
                          </a:ln>
                          <a:effectLst/>
                          <a:latin typeface="Arial Narrow" panose="020B0606020202030204" pitchFamily="34" charset="0"/>
                        </a:rPr>
                        <a:t>  Ext 3198</a:t>
                      </a:r>
                      <a:endParaRPr kumimoji="0" lang="en-SG" sz="1400" b="0" i="0" u="none" strike="noStrike" cap="none" normalizeH="0" baseline="0">
                        <a:ln>
                          <a:noFill/>
                        </a:ln>
                        <a:solidFill>
                          <a:schemeClr val="tx1"/>
                        </a:solidFill>
                        <a:effectLst/>
                        <a:latin typeface="Arial Narrow" panose="020B0606020202030204" pitchFamily="34" charset="0"/>
                        <a:cs typeface="Arial" panose="020B0604020202020204" pitchFamily="34" charset="0"/>
                      </a:endParaRPr>
                    </a:p>
                  </a:txBody>
                  <a:tcPr marL="91444" marR="91444" marT="45724" marB="45724" horzOverflow="overflow"/>
                </a:tc>
                <a:extLst>
                  <a:ext uri="{0D108BD9-81ED-4DB2-BD59-A6C34878D82A}">
                    <a16:rowId xmlns:a16="http://schemas.microsoft.com/office/drawing/2014/main" val="556885463"/>
                  </a:ext>
                </a:extLst>
              </a:tr>
              <a:tr h="45718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SG" sz="1400" u="none" strike="noStrike" cap="none" normalizeH="0" baseline="0">
                          <a:ln>
                            <a:noFill/>
                          </a:ln>
                          <a:effectLst/>
                          <a:latin typeface="Arial Narrow" panose="020B0606020202030204" pitchFamily="34" charset="0"/>
                        </a:rPr>
                        <a:t>Payment (Invoice) Processing</a:t>
                      </a:r>
                      <a:endParaRPr kumimoji="0" lang="en-SG" sz="1400" b="0" i="0" u="none" strike="noStrike" cap="none" normalizeH="0" baseline="0">
                        <a:ln>
                          <a:noFill/>
                        </a:ln>
                        <a:solidFill>
                          <a:schemeClr val="tx1"/>
                        </a:solidFill>
                        <a:effectLst/>
                        <a:latin typeface="Arial Narrow" panose="020B0606020202030204" pitchFamily="34" charset="0"/>
                        <a:cs typeface="Arial" panose="020B0604020202020204" pitchFamily="34" charset="0"/>
                      </a:endParaRPr>
                    </a:p>
                  </a:txBody>
                  <a:tcPr marL="91444" marR="91444" marT="45724" marB="4572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400" u="none" strike="noStrike" cap="none" normalizeH="0" baseline="0">
                          <a:ln>
                            <a:noFill/>
                          </a:ln>
                          <a:effectLst/>
                          <a:latin typeface="Arial Narrow" panose="020B0606020202030204" pitchFamily="34" charset="0"/>
                          <a:hlinkClick r:id="rId8"/>
                        </a:rPr>
                        <a:t>Seetha Anapana </a:t>
                      </a:r>
                      <a:r>
                        <a:rPr kumimoji="0" lang="en-GB" sz="1400" u="none" strike="noStrike" cap="none" normalizeH="0" baseline="0">
                          <a:ln>
                            <a:noFill/>
                          </a:ln>
                          <a:effectLst/>
                          <a:latin typeface="Arial Narrow" panose="020B0606020202030204" pitchFamily="34" charset="0"/>
                        </a:rPr>
                        <a:t> Ext 7235</a:t>
                      </a:r>
                      <a:endParaRPr kumimoji="0" lang="en-GB" sz="1400" b="0" i="0" u="none" strike="noStrike" cap="none" normalizeH="0" baseline="0">
                        <a:ln>
                          <a:noFill/>
                        </a:ln>
                        <a:solidFill>
                          <a:schemeClr val="tx1"/>
                        </a:solidFill>
                        <a:effectLst/>
                        <a:latin typeface="Arial Narrow" panose="020B0606020202030204" pitchFamily="34" charset="0"/>
                        <a:cs typeface="Arial" panose="020B0604020202020204" pitchFamily="34" charset="0"/>
                      </a:endParaRPr>
                    </a:p>
                  </a:txBody>
                  <a:tcPr marL="91444" marR="91444" marT="45724" marB="45724" horzOverflow="overflow"/>
                </a:tc>
                <a:extLst>
                  <a:ext uri="{0D108BD9-81ED-4DB2-BD59-A6C34878D82A}">
                    <a16:rowId xmlns:a16="http://schemas.microsoft.com/office/drawing/2014/main" val="2956159745"/>
                  </a:ext>
                </a:extLst>
              </a:tr>
              <a:tr h="45718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SG" sz="1400" u="none" strike="noStrike" cap="none" normalizeH="0" baseline="0">
                          <a:ln>
                            <a:noFill/>
                          </a:ln>
                          <a:effectLst/>
                          <a:latin typeface="Arial Narrow" panose="020B0606020202030204" pitchFamily="34" charset="0"/>
                        </a:rPr>
                        <a:t>General HR Enquiries and Consulting</a:t>
                      </a:r>
                      <a:endParaRPr kumimoji="0" lang="en-SG" sz="1400" b="0" i="0" u="none" strike="noStrike" cap="none" normalizeH="0" baseline="0">
                        <a:ln>
                          <a:noFill/>
                        </a:ln>
                        <a:solidFill>
                          <a:schemeClr val="tx1"/>
                        </a:solidFill>
                        <a:effectLst/>
                        <a:latin typeface="Arial Narrow" panose="020B0606020202030204" pitchFamily="34" charset="0"/>
                        <a:cs typeface="Arial" panose="020B0604020202020204" pitchFamily="34" charset="0"/>
                      </a:endParaRPr>
                    </a:p>
                  </a:txBody>
                  <a:tcPr marL="91444" marR="91444" marT="45724" marB="4572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SG" sz="1400" u="none" strike="noStrike" cap="none" normalizeH="0" baseline="0">
                          <a:ln>
                            <a:noFill/>
                          </a:ln>
                          <a:effectLst/>
                          <a:latin typeface="Arial Narrow" panose="020B0606020202030204" pitchFamily="34" charset="0"/>
                        </a:rPr>
                        <a:t>Your Business Unit HR (</a:t>
                      </a:r>
                      <a:r>
                        <a:rPr kumimoji="0" lang="en-SG" sz="1400" u="none" strike="noStrike" cap="none" normalizeH="0" baseline="0">
                          <a:ln>
                            <a:noFill/>
                          </a:ln>
                          <a:effectLst/>
                          <a:latin typeface="Arial Narrow" panose="020B0606020202030204" pitchFamily="34" charset="0"/>
                          <a:hlinkClick r:id="rId9"/>
                        </a:rPr>
                        <a:t>Workday</a:t>
                      </a:r>
                      <a:r>
                        <a:rPr kumimoji="0" lang="en-SG" sz="1400" u="none" strike="noStrike" cap="none" normalizeH="0" baseline="0">
                          <a:ln>
                            <a:noFill/>
                          </a:ln>
                          <a:effectLst/>
                          <a:latin typeface="Arial Narrow" panose="020B0606020202030204" pitchFamily="34" charset="0"/>
                        </a:rPr>
                        <a:t>&gt;View Profile&gt;Job&gt;Support Role)</a:t>
                      </a:r>
                      <a:endParaRPr kumimoji="0" lang="en-SG" sz="1400" b="0" i="0" u="none" strike="noStrike" cap="none" normalizeH="0" baseline="0">
                        <a:ln>
                          <a:noFill/>
                        </a:ln>
                        <a:solidFill>
                          <a:schemeClr val="tx1"/>
                        </a:solidFill>
                        <a:effectLst/>
                        <a:latin typeface="Arial Narrow" panose="020B0606020202030204" pitchFamily="34" charset="0"/>
                        <a:cs typeface="Arial" panose="020B0604020202020204" pitchFamily="34" charset="0"/>
                      </a:endParaRPr>
                    </a:p>
                  </a:txBody>
                  <a:tcPr marL="91444" marR="91444" marT="45724" marB="45724" horzOverflow="overflow"/>
                </a:tc>
                <a:extLst>
                  <a:ext uri="{0D108BD9-81ED-4DB2-BD59-A6C34878D82A}">
                    <a16:rowId xmlns:a16="http://schemas.microsoft.com/office/drawing/2014/main" val="2775236723"/>
                  </a:ext>
                </a:extLst>
              </a:tr>
              <a:tr h="45718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SG" sz="1400" u="none" strike="noStrike" cap="none" normalizeH="0" baseline="0">
                          <a:ln>
                            <a:noFill/>
                          </a:ln>
                          <a:effectLst/>
                          <a:latin typeface="Arial Narrow" panose="020B0606020202030204" pitchFamily="34" charset="0"/>
                        </a:rPr>
                        <a:t>Travel-related Visa Letters</a:t>
                      </a:r>
                      <a:endParaRPr kumimoji="0" lang="en-SG" sz="1400" b="0" i="0" u="none" strike="noStrike" cap="none" normalizeH="0" baseline="0">
                        <a:ln>
                          <a:noFill/>
                        </a:ln>
                        <a:solidFill>
                          <a:schemeClr val="tx1"/>
                        </a:solidFill>
                        <a:effectLst/>
                        <a:latin typeface="Arial Narrow" panose="020B0606020202030204" pitchFamily="34" charset="0"/>
                        <a:cs typeface="Arial" panose="020B0604020202020204" pitchFamily="34" charset="0"/>
                      </a:endParaRPr>
                    </a:p>
                  </a:txBody>
                  <a:tcPr marL="91444" marR="91444" marT="45724" marB="4572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effectLst/>
                          <a:latin typeface="Arial Narrow" panose="020B0606020202030204" pitchFamily="34" charset="0"/>
                        </a:rPr>
                        <a:t>For Employees, Singapore HRSS </a:t>
                      </a:r>
                      <a:r>
                        <a:rPr kumimoji="0" lang="en-US" sz="1400" u="none" strike="noStrike" cap="none" normalizeH="0" baseline="0">
                          <a:ln>
                            <a:noFill/>
                          </a:ln>
                          <a:effectLst/>
                          <a:latin typeface="Arial Narrow" panose="020B0606020202030204" pitchFamily="34" charset="0"/>
                          <a:hlinkClick r:id="rId10"/>
                        </a:rPr>
                        <a:t>Chee Si Wan</a:t>
                      </a:r>
                      <a:r>
                        <a:rPr kumimoji="0" lang="en-US" sz="1400" u="none" strike="noStrike" cap="none" normalizeH="0" baseline="0">
                          <a:ln>
                            <a:noFill/>
                          </a:ln>
                          <a:effectLst/>
                          <a:latin typeface="Arial Narrow" panose="020B0606020202030204" pitchFamily="34" charset="0"/>
                        </a:rPr>
                        <a:t> , </a:t>
                      </a:r>
                      <a:r>
                        <a:rPr kumimoji="0" lang="en-US" sz="1400" u="none" strike="noStrike" cap="none" normalizeH="0" baseline="0">
                          <a:ln>
                            <a:noFill/>
                          </a:ln>
                          <a:effectLst/>
                          <a:latin typeface="Arial Narrow" panose="020B0606020202030204" pitchFamily="34" charset="0"/>
                          <a:hlinkClick r:id="rId11"/>
                        </a:rPr>
                        <a:t>April Zheng</a:t>
                      </a:r>
                      <a:endParaRPr kumimoji="0" lang="en-US" sz="1400" u="none" strike="noStrike" cap="none" normalizeH="0" baseline="0">
                        <a:ln>
                          <a:noFill/>
                        </a:ln>
                        <a:effectLst/>
                        <a:latin typeface="Arial Narrow" panose="020B0606020202030204" pitchFamily="34" charset="0"/>
                      </a:endParaRPr>
                    </a:p>
                  </a:txBody>
                  <a:tcPr marL="91444" marR="91444" marT="45724" marB="45724" horzOverflow="overflow"/>
                </a:tc>
                <a:extLst>
                  <a:ext uri="{0D108BD9-81ED-4DB2-BD59-A6C34878D82A}">
                    <a16:rowId xmlns:a16="http://schemas.microsoft.com/office/drawing/2014/main" val="1347214620"/>
                  </a:ext>
                </a:extLst>
              </a:tr>
            </a:tbl>
          </a:graphicData>
        </a:graphic>
      </p:graphicFrame>
    </p:spTree>
    <p:extLst>
      <p:ext uri="{BB962C8B-B14F-4D97-AF65-F5344CB8AC3E}">
        <p14:creationId xmlns:p14="http://schemas.microsoft.com/office/powerpoint/2010/main" val="2686805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5C1B01-60E0-4623-8A21-97682D76DF8B}"/>
              </a:ext>
            </a:extLst>
          </p:cNvPr>
          <p:cNvSpPr>
            <a:spLocks noGrp="1"/>
          </p:cNvSpPr>
          <p:nvPr>
            <p:ph type="title"/>
          </p:nvPr>
        </p:nvSpPr>
        <p:spPr>
          <a:xfrm>
            <a:off x="-2576232" y="431377"/>
            <a:ext cx="7911772" cy="580804"/>
          </a:xfrm>
        </p:spPr>
        <p:txBody>
          <a:bodyPr/>
          <a:lstStyle/>
          <a:p>
            <a:pPr algn="ctr"/>
            <a:r>
              <a:rPr lang="en-US" sz="2800">
                <a:latin typeface="Arial Narrow" panose="020B0606020202030204" pitchFamily="34" charset="0"/>
              </a:rPr>
              <a:t>Useful Links</a:t>
            </a:r>
            <a:endParaRPr lang="en-SG" sz="2800">
              <a:latin typeface="Arial Narrow" panose="020B0606020202030204" pitchFamily="34" charset="0"/>
            </a:endParaRPr>
          </a:p>
        </p:txBody>
      </p:sp>
      <p:graphicFrame>
        <p:nvGraphicFramePr>
          <p:cNvPr id="3" name="Content Placeholder 3">
            <a:extLst>
              <a:ext uri="{FF2B5EF4-FFF2-40B4-BE49-F238E27FC236}">
                <a16:creationId xmlns:a16="http://schemas.microsoft.com/office/drawing/2014/main" id="{4DF7EB8C-2EB2-4417-8DEB-C8DC62697F66}"/>
              </a:ext>
            </a:extLst>
          </p:cNvPr>
          <p:cNvGraphicFramePr>
            <a:graphicFrameLocks/>
          </p:cNvGraphicFramePr>
          <p:nvPr>
            <p:extLst>
              <p:ext uri="{D42A27DB-BD31-4B8C-83A1-F6EECF244321}">
                <p14:modId xmlns:p14="http://schemas.microsoft.com/office/powerpoint/2010/main" val="2666634585"/>
              </p:ext>
            </p:extLst>
          </p:nvPr>
        </p:nvGraphicFramePr>
        <p:xfrm>
          <a:off x="468032" y="924462"/>
          <a:ext cx="11589497" cy="5684882"/>
        </p:xfrm>
        <a:graphic>
          <a:graphicData uri="http://schemas.openxmlformats.org/drawingml/2006/table">
            <a:tbl>
              <a:tblPr firstRow="1" bandRow="1">
                <a:tableStyleId>{7DF18680-E054-41AD-8BC1-D1AEF772440D}</a:tableStyleId>
              </a:tblPr>
              <a:tblGrid>
                <a:gridCol w="2146319">
                  <a:extLst>
                    <a:ext uri="{9D8B030D-6E8A-4147-A177-3AD203B41FA5}">
                      <a16:colId xmlns:a16="http://schemas.microsoft.com/office/drawing/2014/main" val="161839173"/>
                    </a:ext>
                  </a:extLst>
                </a:gridCol>
                <a:gridCol w="4830158">
                  <a:extLst>
                    <a:ext uri="{9D8B030D-6E8A-4147-A177-3AD203B41FA5}">
                      <a16:colId xmlns:a16="http://schemas.microsoft.com/office/drawing/2014/main" val="4117415034"/>
                    </a:ext>
                  </a:extLst>
                </a:gridCol>
                <a:gridCol w="4613020">
                  <a:extLst>
                    <a:ext uri="{9D8B030D-6E8A-4147-A177-3AD203B41FA5}">
                      <a16:colId xmlns:a16="http://schemas.microsoft.com/office/drawing/2014/main" val="4072378026"/>
                    </a:ext>
                  </a:extLst>
                </a:gridCol>
              </a:tblGrid>
              <a:tr h="320420">
                <a:tc>
                  <a:txBody>
                    <a:bodyPr/>
                    <a:lstStyle/>
                    <a:p>
                      <a:pPr>
                        <a:spcBef>
                          <a:spcPts val="0"/>
                        </a:spcBef>
                        <a:spcAft>
                          <a:spcPts val="0"/>
                        </a:spcAft>
                      </a:pPr>
                      <a:r>
                        <a:rPr lang="en-US" sz="1400">
                          <a:latin typeface="Arial Narrow" panose="020B0606020202030204" pitchFamily="34" charset="0"/>
                        </a:rPr>
                        <a:t>What</a:t>
                      </a:r>
                      <a:endParaRPr lang="en-SG" sz="1400">
                        <a:solidFill>
                          <a:sysClr val="windowText" lastClr="000000"/>
                        </a:solidFill>
                        <a:latin typeface="Arial Narrow" panose="020B0606020202030204" pitchFamily="34" charset="0"/>
                        <a:cs typeface="Calibri" panose="020F0502020204030204" pitchFamily="34" charset="0"/>
                      </a:endParaRPr>
                    </a:p>
                  </a:txBody>
                  <a:tcPr/>
                </a:tc>
                <a:tc>
                  <a:txBody>
                    <a:bodyPr/>
                    <a:lstStyle/>
                    <a:p>
                      <a:pPr>
                        <a:spcBef>
                          <a:spcPts val="0"/>
                        </a:spcBef>
                        <a:spcAft>
                          <a:spcPts val="0"/>
                        </a:spcAft>
                      </a:pPr>
                      <a:r>
                        <a:rPr lang="en-US" sz="1400">
                          <a:latin typeface="Arial Narrow" panose="020B0606020202030204" pitchFamily="34" charset="0"/>
                        </a:rPr>
                        <a:t>Purpose</a:t>
                      </a:r>
                      <a:endParaRPr lang="en-SG" sz="1400">
                        <a:solidFill>
                          <a:sysClr val="windowText" lastClr="000000"/>
                        </a:solidFill>
                        <a:latin typeface="Arial Narrow" panose="020B0606020202030204" pitchFamily="34" charset="0"/>
                        <a:cs typeface="Calibri" panose="020F0502020204030204" pitchFamily="34" charset="0"/>
                      </a:endParaRPr>
                    </a:p>
                  </a:txBody>
                  <a:tcPr/>
                </a:tc>
                <a:tc>
                  <a:txBody>
                    <a:bodyPr/>
                    <a:lstStyle/>
                    <a:p>
                      <a:pPr>
                        <a:spcBef>
                          <a:spcPts val="0"/>
                        </a:spcBef>
                        <a:spcAft>
                          <a:spcPts val="0"/>
                        </a:spcAft>
                      </a:pPr>
                      <a:r>
                        <a:rPr lang="en-US" sz="1400">
                          <a:latin typeface="Arial Narrow" panose="020B0606020202030204" pitchFamily="34" charset="0"/>
                        </a:rPr>
                        <a:t>Links</a:t>
                      </a:r>
                      <a:endParaRPr lang="en-SG" sz="1400">
                        <a:solidFill>
                          <a:sysClr val="windowText" lastClr="000000"/>
                        </a:solidFill>
                        <a:latin typeface="Arial Narrow" panose="020B0606020202030204" pitchFamily="34" charset="0"/>
                        <a:cs typeface="Calibri" panose="020F0502020204030204" pitchFamily="34" charset="0"/>
                      </a:endParaRPr>
                    </a:p>
                  </a:txBody>
                  <a:tcPr/>
                </a:tc>
                <a:extLst>
                  <a:ext uri="{0D108BD9-81ED-4DB2-BD59-A6C34878D82A}">
                    <a16:rowId xmlns:a16="http://schemas.microsoft.com/office/drawing/2014/main" val="1342825267"/>
                  </a:ext>
                </a:extLst>
              </a:tr>
              <a:tr h="294439">
                <a:tc>
                  <a:txBody>
                    <a:bodyPr/>
                    <a:lstStyle/>
                    <a:p>
                      <a:pPr>
                        <a:spcBef>
                          <a:spcPts val="0"/>
                        </a:spcBef>
                        <a:spcAft>
                          <a:spcPts val="0"/>
                        </a:spcAft>
                      </a:pPr>
                      <a:r>
                        <a:rPr lang="en-US" sz="1400">
                          <a:latin typeface="Arial Narrow" panose="020B0606020202030204" pitchFamily="34" charset="0"/>
                        </a:rPr>
                        <a:t>Cat @work</a:t>
                      </a:r>
                      <a:endParaRPr lang="en-SG" sz="1400">
                        <a:solidFill>
                          <a:sysClr val="windowText" lastClr="000000"/>
                        </a:solidFill>
                        <a:latin typeface="Arial Narrow" panose="020B0606020202030204" pitchFamily="34" charset="0"/>
                        <a:cs typeface="Arial" panose="020B0604020202020204" pitchFamily="34" charset="0"/>
                      </a:endParaRPr>
                    </a:p>
                  </a:txBody>
                  <a:tcPr/>
                </a:tc>
                <a:tc>
                  <a:txBody>
                    <a:bodyPr/>
                    <a:lstStyle/>
                    <a:p>
                      <a:pPr marL="177800" indent="-177800">
                        <a:buFont typeface="Arial" panose="020B0604020202020204" pitchFamily="34" charset="0"/>
                        <a:buChar char="•"/>
                      </a:pPr>
                      <a:r>
                        <a:rPr lang="en-US" sz="1400" dirty="0">
                          <a:latin typeface="Arial Narrow" panose="020B0606020202030204" pitchFamily="34" charset="0"/>
                        </a:rPr>
                        <a:t>Main portal on information: </a:t>
                      </a:r>
                    </a:p>
                    <a:p>
                      <a:pPr marL="360363" lvl="1" indent="-182563">
                        <a:buFont typeface="Arial" panose="020B0604020202020204" pitchFamily="34" charset="0"/>
                        <a:buChar char="•"/>
                      </a:pPr>
                      <a:r>
                        <a:rPr lang="en-US" sz="1400" dirty="0">
                          <a:latin typeface="Arial Narrow" panose="020B0606020202030204" pitchFamily="34" charset="0"/>
                        </a:rPr>
                        <a:t>Company News &amp; Info, Business Unit Info</a:t>
                      </a:r>
                    </a:p>
                    <a:p>
                      <a:pPr marL="360363" lvl="1" indent="-182563">
                        <a:buFont typeface="Arial" panose="020B0604020202020204" pitchFamily="34" charset="0"/>
                        <a:buChar char="•"/>
                      </a:pPr>
                      <a:r>
                        <a:rPr lang="en-US" sz="1400" dirty="0">
                          <a:latin typeface="Arial Narrow" panose="020B0606020202030204" pitchFamily="34" charset="0"/>
                        </a:rPr>
                        <a:t>Workday, Human Resources Info, Support Services Info</a:t>
                      </a:r>
                      <a:endParaRPr lang="en-US" sz="1400" b="0" dirty="0">
                        <a:solidFill>
                          <a:schemeClr val="tx2"/>
                        </a:solidFill>
                        <a:latin typeface="Arial Narrow" panose="020B0606020202030204" pitchFamily="34" charset="0"/>
                        <a:cs typeface="Arial" panose="020B0604020202020204" pitchFamily="34" charset="0"/>
                      </a:endParaRPr>
                    </a:p>
                  </a:txBody>
                  <a:tcPr/>
                </a:tc>
                <a:tc>
                  <a:txBody>
                    <a:bodyPr/>
                    <a:lstStyle/>
                    <a:p>
                      <a:pPr marL="0" marR="0" lvl="0" indent="0" algn="l" defTabSz="609036" rtl="0" eaLnBrk="1" fontAlgn="auto" latinLnBrk="0" hangingPunct="1">
                        <a:lnSpc>
                          <a:spcPct val="100000"/>
                        </a:lnSpc>
                        <a:spcBef>
                          <a:spcPts val="0"/>
                        </a:spcBef>
                        <a:spcAft>
                          <a:spcPts val="0"/>
                        </a:spcAft>
                        <a:buClrTx/>
                        <a:buSzTx/>
                        <a:buFontTx/>
                        <a:buNone/>
                        <a:tabLst/>
                        <a:defRPr/>
                      </a:pPr>
                      <a:r>
                        <a:rPr lang="en-US" sz="1400">
                          <a:solidFill>
                            <a:srgbClr val="0070C0"/>
                          </a:solidFill>
                          <a:latin typeface="Arial Narrow" panose="020B0606020202030204" pitchFamily="34" charset="0"/>
                          <a:hlinkClick r:id="rId3">
                            <a:extLst>
                              <a:ext uri="{A12FA001-AC4F-418D-AE19-62706E023703}">
                                <ahyp:hlinkClr xmlns:ahyp="http://schemas.microsoft.com/office/drawing/2018/hyperlinkcolor" val="tx"/>
                              </a:ext>
                            </a:extLst>
                          </a:hlinkClick>
                        </a:rPr>
                        <a:t>https://catatwork.cat.com/</a:t>
                      </a:r>
                      <a:r>
                        <a:rPr lang="en-SG" sz="1400">
                          <a:solidFill>
                            <a:srgbClr val="0070C0"/>
                          </a:solidFill>
                          <a:latin typeface="Arial Narrow" panose="020B0606020202030204" pitchFamily="34" charset="0"/>
                        </a:rPr>
                        <a:t> </a:t>
                      </a:r>
                      <a:endParaRPr lang="en-US" sz="1400" b="0">
                        <a:solidFill>
                          <a:srgbClr val="0070C0"/>
                        </a:solidFill>
                        <a:latin typeface="Arial Narrow" panose="020B0606020202030204" pitchFamily="34" charset="0"/>
                        <a:cs typeface="Arial" panose="020B0604020202020204" pitchFamily="34" charset="0"/>
                      </a:endParaRPr>
                    </a:p>
                  </a:txBody>
                  <a:tcPr/>
                </a:tc>
                <a:extLst>
                  <a:ext uri="{0D108BD9-81ED-4DB2-BD59-A6C34878D82A}">
                    <a16:rowId xmlns:a16="http://schemas.microsoft.com/office/drawing/2014/main" val="3265557829"/>
                  </a:ext>
                </a:extLst>
              </a:tr>
              <a:tr h="457200">
                <a:tc>
                  <a:txBody>
                    <a:bodyPr/>
                    <a:lstStyle/>
                    <a:p>
                      <a:pPr>
                        <a:spcBef>
                          <a:spcPts val="0"/>
                        </a:spcBef>
                        <a:spcAft>
                          <a:spcPts val="0"/>
                        </a:spcAft>
                      </a:pPr>
                      <a:r>
                        <a:rPr lang="en-US" sz="1400">
                          <a:latin typeface="Arial Narrow" panose="020B0606020202030204" pitchFamily="34" charset="0"/>
                        </a:rPr>
                        <a:t>CLUES </a:t>
                      </a:r>
                      <a:endParaRPr lang="en-SG" sz="1400">
                        <a:solidFill>
                          <a:sysClr val="windowText" lastClr="000000"/>
                        </a:solidFill>
                        <a:latin typeface="Arial Narrow" panose="020B0606020202030204" pitchFamily="34" charset="0"/>
                        <a:cs typeface="Arial" panose="020B0604020202020204" pitchFamily="34" charset="0"/>
                      </a:endParaRPr>
                    </a:p>
                  </a:txBody>
                  <a:tcPr/>
                </a:tc>
                <a:tc>
                  <a:txBody>
                    <a:bodyPr/>
                    <a:lstStyle/>
                    <a:p>
                      <a:pPr>
                        <a:spcBef>
                          <a:spcPts val="0"/>
                        </a:spcBef>
                        <a:spcAft>
                          <a:spcPts val="0"/>
                        </a:spcAft>
                      </a:pPr>
                      <a:r>
                        <a:rPr lang="en-SG" sz="1400" b="0" kern="1200" dirty="0">
                          <a:solidFill>
                            <a:schemeClr val="dk1"/>
                          </a:solidFill>
                          <a:effectLst/>
                          <a:latin typeface="Arial Narrow" panose="020B0606020202030204" pitchFamily="34" charset="0"/>
                        </a:rPr>
                        <a:t>General information about people found in the Caterpillar Global Directory</a:t>
                      </a:r>
                      <a:endParaRPr lang="en-SG" sz="1400" b="0" dirty="0">
                        <a:solidFill>
                          <a:sysClr val="windowText" lastClr="000000"/>
                        </a:solidFill>
                        <a:latin typeface="Arial Narrow" panose="020B0606020202030204" pitchFamily="34" charset="0"/>
                        <a:cs typeface="Arial" panose="020B0604020202020204" pitchFamily="34" charset="0"/>
                      </a:endParaRPr>
                    </a:p>
                  </a:txBody>
                  <a:tcPr/>
                </a:tc>
                <a:tc>
                  <a:txBody>
                    <a:bodyPr/>
                    <a:lstStyle/>
                    <a:p>
                      <a:pPr>
                        <a:spcBef>
                          <a:spcPts val="0"/>
                        </a:spcBef>
                        <a:spcAft>
                          <a:spcPts val="0"/>
                        </a:spcAft>
                      </a:pPr>
                      <a:r>
                        <a:rPr lang="en-SG" sz="1400">
                          <a:latin typeface="Arial Narrow" panose="020B0606020202030204" pitchFamily="34" charset="0"/>
                          <a:hlinkClick r:id="rId4"/>
                        </a:rPr>
                        <a:t>https://clues.cat.com/clues/clues_search.jsp</a:t>
                      </a:r>
                      <a:r>
                        <a:rPr lang="en-SG" sz="1400">
                          <a:latin typeface="Arial Narrow" panose="020B0606020202030204" pitchFamily="34" charset="0"/>
                        </a:rPr>
                        <a:t> </a:t>
                      </a:r>
                      <a:endParaRPr lang="en-SG" sz="1400">
                        <a:solidFill>
                          <a:sysClr val="windowText" lastClr="000000"/>
                        </a:solidFill>
                        <a:latin typeface="Arial Narrow" panose="020B0606020202030204" pitchFamily="34" charset="0"/>
                        <a:cs typeface="Arial" panose="020B0604020202020204" pitchFamily="34" charset="0"/>
                      </a:endParaRPr>
                    </a:p>
                  </a:txBody>
                  <a:tcPr/>
                </a:tc>
                <a:extLst>
                  <a:ext uri="{0D108BD9-81ED-4DB2-BD59-A6C34878D82A}">
                    <a16:rowId xmlns:a16="http://schemas.microsoft.com/office/drawing/2014/main" val="125033718"/>
                  </a:ext>
                </a:extLst>
              </a:tr>
              <a:tr h="457200">
                <a:tc>
                  <a:txBody>
                    <a:bodyPr/>
                    <a:lstStyle/>
                    <a:p>
                      <a:pPr marL="0" marR="0" lvl="0" indent="0" algn="l" defTabSz="609036" rtl="0" eaLnBrk="1" fontAlgn="auto" latinLnBrk="0" hangingPunct="1">
                        <a:lnSpc>
                          <a:spcPct val="100000"/>
                        </a:lnSpc>
                        <a:spcBef>
                          <a:spcPts val="0"/>
                        </a:spcBef>
                        <a:spcAft>
                          <a:spcPts val="0"/>
                        </a:spcAft>
                        <a:buClrTx/>
                        <a:buSzTx/>
                        <a:buFontTx/>
                        <a:buNone/>
                        <a:tabLst/>
                        <a:defRPr/>
                      </a:pPr>
                      <a:r>
                        <a:rPr lang="en-US" sz="1400">
                          <a:latin typeface="Arial Narrow" panose="020B0606020202030204" pitchFamily="34" charset="0"/>
                        </a:rPr>
                        <a:t>IT Requests</a:t>
                      </a:r>
                      <a:endParaRPr lang="en-SG" sz="1400">
                        <a:solidFill>
                          <a:schemeClr val="tx1"/>
                        </a:solidFill>
                        <a:latin typeface="Arial Narrow" panose="020B0606020202030204" pitchFamily="34" charset="0"/>
                        <a:cs typeface="Arial" panose="020B0604020202020204" pitchFamily="34" charset="0"/>
                      </a:endParaRPr>
                    </a:p>
                  </a:txBody>
                  <a:tcPr/>
                </a:tc>
                <a:tc>
                  <a:txBody>
                    <a:bodyPr/>
                    <a:lstStyle/>
                    <a:p>
                      <a:pPr>
                        <a:spcBef>
                          <a:spcPts val="0"/>
                        </a:spcBef>
                        <a:spcAft>
                          <a:spcPts val="0"/>
                        </a:spcAft>
                      </a:pPr>
                      <a:r>
                        <a:rPr lang="en-US" sz="1400">
                          <a:solidFill>
                            <a:sysClr val="windowText" lastClr="000000"/>
                          </a:solidFill>
                          <a:latin typeface="Arial Narrow" panose="020B0606020202030204" pitchFamily="34" charset="0"/>
                        </a:rPr>
                        <a:t>Self service IT portal</a:t>
                      </a:r>
                      <a:endParaRPr lang="en-SG" sz="1400">
                        <a:solidFill>
                          <a:sysClr val="windowText" lastClr="000000"/>
                        </a:solidFill>
                        <a:latin typeface="Arial Narrow" panose="020B0606020202030204" pitchFamily="34" charset="0"/>
                        <a:cs typeface="Arial" panose="020B0604020202020204" pitchFamily="34" charset="0"/>
                      </a:endParaRPr>
                    </a:p>
                  </a:txBody>
                  <a:tcPr/>
                </a:tc>
                <a:tc>
                  <a:txBody>
                    <a:bodyPr/>
                    <a:lstStyle/>
                    <a:p>
                      <a:pPr>
                        <a:spcBef>
                          <a:spcPts val="0"/>
                        </a:spcBef>
                        <a:spcAft>
                          <a:spcPts val="0"/>
                        </a:spcAft>
                      </a:pPr>
                      <a:r>
                        <a:rPr lang="en-SG" sz="1400">
                          <a:latin typeface="Arial Narrow" panose="020B0606020202030204" pitchFamily="34" charset="0"/>
                          <a:hlinkClick r:id="rId5"/>
                        </a:rPr>
                        <a:t>https://cat.service-now.com/sp/</a:t>
                      </a:r>
                      <a:r>
                        <a:rPr lang="en-SG" sz="1400">
                          <a:latin typeface="Arial Narrow" panose="020B0606020202030204" pitchFamily="34" charset="0"/>
                        </a:rPr>
                        <a:t> </a:t>
                      </a:r>
                      <a:endParaRPr lang="en-SG" sz="1400">
                        <a:solidFill>
                          <a:sysClr val="windowText" lastClr="000000"/>
                        </a:solidFill>
                        <a:latin typeface="Arial Narrow" panose="020B0606020202030204" pitchFamily="34" charset="0"/>
                        <a:cs typeface="Arial" panose="020B0604020202020204" pitchFamily="34" charset="0"/>
                      </a:endParaRPr>
                    </a:p>
                  </a:txBody>
                  <a:tcPr/>
                </a:tc>
                <a:extLst>
                  <a:ext uri="{0D108BD9-81ED-4DB2-BD59-A6C34878D82A}">
                    <a16:rowId xmlns:a16="http://schemas.microsoft.com/office/drawing/2014/main" val="624705785"/>
                  </a:ext>
                </a:extLst>
              </a:tr>
              <a:tr h="457200">
                <a:tc>
                  <a:txBody>
                    <a:bodyPr/>
                    <a:lstStyle>
                      <a:lvl1pPr>
                        <a:spcBef>
                          <a:spcPct val="20000"/>
                        </a:spcBef>
                        <a:defRPr sz="2800">
                          <a:solidFill>
                            <a:schemeClr val="tx1"/>
                          </a:solidFill>
                          <a:latin typeface="Arial Narrow" pitchFamily="34" charset="0"/>
                        </a:defRPr>
                      </a:lvl1pPr>
                      <a:lvl2pPr marL="742950" indent="-285750">
                        <a:spcBef>
                          <a:spcPct val="20000"/>
                        </a:spcBef>
                        <a:defRPr sz="2400">
                          <a:solidFill>
                            <a:schemeClr val="tx1"/>
                          </a:solidFill>
                          <a:latin typeface="Arial Narrow" pitchFamily="34" charset="0"/>
                        </a:defRPr>
                      </a:lvl2pPr>
                      <a:lvl3pPr marL="1143000" indent="-228600">
                        <a:spcBef>
                          <a:spcPct val="20000"/>
                        </a:spcBef>
                        <a:defRPr sz="2000">
                          <a:solidFill>
                            <a:schemeClr val="tx1"/>
                          </a:solidFill>
                          <a:latin typeface="Arial Narrow" pitchFamily="34" charset="0"/>
                        </a:defRPr>
                      </a:lvl3pPr>
                      <a:lvl4pPr marL="1600200" indent="-228600">
                        <a:spcBef>
                          <a:spcPct val="20000"/>
                        </a:spcBef>
                        <a:defRPr>
                          <a:solidFill>
                            <a:schemeClr val="tx1"/>
                          </a:solidFill>
                          <a:latin typeface="Arial Narrow" pitchFamily="34" charset="0"/>
                        </a:defRPr>
                      </a:lvl4pPr>
                      <a:lvl5pPr marL="2057400" indent="-228600">
                        <a:spcBef>
                          <a:spcPct val="20000"/>
                        </a:spcBef>
                        <a:defRPr>
                          <a:solidFill>
                            <a:schemeClr val="tx1"/>
                          </a:solidFill>
                          <a:latin typeface="Arial Narrow" pitchFamily="34" charset="0"/>
                        </a:defRPr>
                      </a:lvl5pPr>
                      <a:lvl6pPr marL="2514600" indent="-228600" eaLnBrk="0" fontAlgn="base" hangingPunct="0">
                        <a:spcBef>
                          <a:spcPct val="20000"/>
                        </a:spcBef>
                        <a:spcAft>
                          <a:spcPct val="0"/>
                        </a:spcAft>
                        <a:defRPr>
                          <a:solidFill>
                            <a:schemeClr val="tx1"/>
                          </a:solidFill>
                          <a:latin typeface="Arial Narrow" pitchFamily="34" charset="0"/>
                        </a:defRPr>
                      </a:lvl6pPr>
                      <a:lvl7pPr marL="2971800" indent="-228600" eaLnBrk="0" fontAlgn="base" hangingPunct="0">
                        <a:spcBef>
                          <a:spcPct val="20000"/>
                        </a:spcBef>
                        <a:spcAft>
                          <a:spcPct val="0"/>
                        </a:spcAft>
                        <a:defRPr>
                          <a:solidFill>
                            <a:schemeClr val="tx1"/>
                          </a:solidFill>
                          <a:latin typeface="Arial Narrow" pitchFamily="34" charset="0"/>
                        </a:defRPr>
                      </a:lvl7pPr>
                      <a:lvl8pPr marL="3429000" indent="-228600" eaLnBrk="0" fontAlgn="base" hangingPunct="0">
                        <a:spcBef>
                          <a:spcPct val="20000"/>
                        </a:spcBef>
                        <a:spcAft>
                          <a:spcPct val="0"/>
                        </a:spcAft>
                        <a:defRPr>
                          <a:solidFill>
                            <a:schemeClr val="tx1"/>
                          </a:solidFill>
                          <a:latin typeface="Arial Narrow" pitchFamily="34" charset="0"/>
                        </a:defRPr>
                      </a:lvl8pPr>
                      <a:lvl9pPr marL="3886200" indent="-228600" eaLnBrk="0" fontAlgn="base" hangingPunct="0">
                        <a:spcBef>
                          <a:spcPct val="20000"/>
                        </a:spcBef>
                        <a:spcAft>
                          <a:spcPct val="0"/>
                        </a:spcAft>
                        <a:defRPr>
                          <a:solidFill>
                            <a:schemeClr val="tx1"/>
                          </a:solidFill>
                          <a:latin typeface="Arial Narrow" pitchFamily="34" charset="0"/>
                        </a:defRPr>
                      </a:lvl9pPr>
                    </a:lstStyle>
                    <a:p>
                      <a:pPr marL="0" marR="0" lvl="0" indent="0" algn="l" defTabSz="914400" rtl="0" eaLnBrk="0" fontAlgn="base" latinLnBrk="0" hangingPunct="0">
                        <a:lnSpc>
                          <a:spcPct val="100000"/>
                        </a:lnSpc>
                        <a:spcBef>
                          <a:spcPts val="0"/>
                        </a:spcBef>
                        <a:spcAft>
                          <a:spcPts val="0"/>
                        </a:spcAft>
                        <a:buClrTx/>
                        <a:buSzTx/>
                        <a:buFontTx/>
                        <a:buNone/>
                        <a:tabLst/>
                      </a:pPr>
                      <a:r>
                        <a:rPr kumimoji="0" lang="en-US" altLang="en-US" sz="1400" u="none" strike="noStrike" cap="none" normalizeH="0" baseline="0">
                          <a:ln>
                            <a:noFill/>
                          </a:ln>
                          <a:effectLst/>
                          <a:latin typeface="Arial Narrow" panose="020B0606020202030204" pitchFamily="34" charset="0"/>
                        </a:rPr>
                        <a:t>IT support (GIS Helpdesk)</a:t>
                      </a:r>
                      <a:endParaRPr kumimoji="0" lang="en-US" altLang="en-US" sz="1400" b="0" i="0" u="none" strike="noStrike" cap="none" normalizeH="0" baseline="0">
                        <a:ln>
                          <a:noFill/>
                        </a:ln>
                        <a:solidFill>
                          <a:schemeClr val="tx1"/>
                        </a:solidFill>
                        <a:effectLst/>
                        <a:latin typeface="Arial Narrow" panose="020B0606020202030204" pitchFamily="34" charset="0"/>
                        <a:cs typeface="Arial" panose="020B0604020202020204" pitchFamily="34" charset="0"/>
                      </a:endParaRPr>
                    </a:p>
                  </a:txBody>
                  <a:tcPr marL="91438" marR="91438" marT="45711" marB="45711" horzOverflow="overflow"/>
                </a:tc>
                <a:tc>
                  <a:txBody>
                    <a:bodyPr/>
                    <a:lstStyle/>
                    <a:p>
                      <a:pPr marL="0" marR="0" lvl="0" indent="0" algn="l" defTabSz="914400" rtl="0" eaLnBrk="0" fontAlgn="base" latinLnBrk="0" hangingPunct="0">
                        <a:lnSpc>
                          <a:spcPct val="100000"/>
                        </a:lnSpc>
                        <a:spcBef>
                          <a:spcPts val="0"/>
                        </a:spcBef>
                        <a:spcAft>
                          <a:spcPts val="0"/>
                        </a:spcAft>
                        <a:buClrTx/>
                        <a:buSzTx/>
                        <a:buFontTx/>
                        <a:buNone/>
                        <a:tabLst/>
                      </a:pPr>
                      <a:r>
                        <a:rPr kumimoji="0" lang="en-US" altLang="en-US" sz="1400" b="0" u="none" strike="noStrike" cap="none" normalizeH="0" baseline="0">
                          <a:ln>
                            <a:noFill/>
                          </a:ln>
                          <a:solidFill>
                            <a:schemeClr val="tx1"/>
                          </a:solidFill>
                          <a:effectLst/>
                          <a:latin typeface="Arial Narrow" panose="020B0606020202030204" pitchFamily="34" charset="0"/>
                        </a:rPr>
                        <a:t>IT related issues</a:t>
                      </a:r>
                      <a:endParaRPr kumimoji="0" lang="en-SG" altLang="en-US" sz="1400" b="0" i="0" u="none" strike="noStrike" cap="none" normalizeH="0" baseline="0">
                        <a:ln>
                          <a:noFill/>
                        </a:ln>
                        <a:solidFill>
                          <a:schemeClr val="tx1"/>
                        </a:solidFill>
                        <a:effectLst/>
                        <a:latin typeface="Arial Narrow" panose="020B0606020202030204" pitchFamily="34" charset="0"/>
                        <a:cs typeface="Arial" panose="020B0604020202020204" pitchFamily="34" charset="0"/>
                      </a:endParaRPr>
                    </a:p>
                  </a:txBody>
                  <a:tcPr marL="91438" marR="91438" marT="45711" marB="45711" horzOverflow="overflow"/>
                </a:tc>
                <a:tc>
                  <a:txBody>
                    <a:bodyPr/>
                    <a:lstStyle>
                      <a:lvl1pPr>
                        <a:spcBef>
                          <a:spcPct val="20000"/>
                        </a:spcBef>
                        <a:defRPr sz="2800">
                          <a:solidFill>
                            <a:schemeClr val="tx1"/>
                          </a:solidFill>
                          <a:latin typeface="Arial Narrow" pitchFamily="34" charset="0"/>
                        </a:defRPr>
                      </a:lvl1pPr>
                      <a:lvl2pPr marL="742950" indent="-285750">
                        <a:spcBef>
                          <a:spcPct val="20000"/>
                        </a:spcBef>
                        <a:defRPr sz="2400">
                          <a:solidFill>
                            <a:schemeClr val="tx1"/>
                          </a:solidFill>
                          <a:latin typeface="Arial Narrow" pitchFamily="34" charset="0"/>
                        </a:defRPr>
                      </a:lvl2pPr>
                      <a:lvl3pPr marL="1143000" indent="-228600">
                        <a:spcBef>
                          <a:spcPct val="20000"/>
                        </a:spcBef>
                        <a:defRPr sz="2000">
                          <a:solidFill>
                            <a:schemeClr val="tx1"/>
                          </a:solidFill>
                          <a:latin typeface="Arial Narrow" pitchFamily="34" charset="0"/>
                        </a:defRPr>
                      </a:lvl3pPr>
                      <a:lvl4pPr marL="1600200" indent="-228600">
                        <a:spcBef>
                          <a:spcPct val="20000"/>
                        </a:spcBef>
                        <a:defRPr>
                          <a:solidFill>
                            <a:schemeClr val="tx1"/>
                          </a:solidFill>
                          <a:latin typeface="Arial Narrow" pitchFamily="34" charset="0"/>
                        </a:defRPr>
                      </a:lvl4pPr>
                      <a:lvl5pPr marL="2057400" indent="-228600">
                        <a:spcBef>
                          <a:spcPct val="20000"/>
                        </a:spcBef>
                        <a:defRPr>
                          <a:solidFill>
                            <a:schemeClr val="tx1"/>
                          </a:solidFill>
                          <a:latin typeface="Arial Narrow" pitchFamily="34" charset="0"/>
                        </a:defRPr>
                      </a:lvl5pPr>
                      <a:lvl6pPr marL="2514600" indent="-228600" eaLnBrk="0" fontAlgn="base" hangingPunct="0">
                        <a:spcBef>
                          <a:spcPct val="20000"/>
                        </a:spcBef>
                        <a:spcAft>
                          <a:spcPct val="0"/>
                        </a:spcAft>
                        <a:defRPr>
                          <a:solidFill>
                            <a:schemeClr val="tx1"/>
                          </a:solidFill>
                          <a:latin typeface="Arial Narrow" pitchFamily="34" charset="0"/>
                        </a:defRPr>
                      </a:lvl6pPr>
                      <a:lvl7pPr marL="2971800" indent="-228600" eaLnBrk="0" fontAlgn="base" hangingPunct="0">
                        <a:spcBef>
                          <a:spcPct val="20000"/>
                        </a:spcBef>
                        <a:spcAft>
                          <a:spcPct val="0"/>
                        </a:spcAft>
                        <a:defRPr>
                          <a:solidFill>
                            <a:schemeClr val="tx1"/>
                          </a:solidFill>
                          <a:latin typeface="Arial Narrow" pitchFamily="34" charset="0"/>
                        </a:defRPr>
                      </a:lvl7pPr>
                      <a:lvl8pPr marL="3429000" indent="-228600" eaLnBrk="0" fontAlgn="base" hangingPunct="0">
                        <a:spcBef>
                          <a:spcPct val="20000"/>
                        </a:spcBef>
                        <a:spcAft>
                          <a:spcPct val="0"/>
                        </a:spcAft>
                        <a:defRPr>
                          <a:solidFill>
                            <a:schemeClr val="tx1"/>
                          </a:solidFill>
                          <a:latin typeface="Arial Narrow" pitchFamily="34" charset="0"/>
                        </a:defRPr>
                      </a:lvl8pPr>
                      <a:lvl9pPr marL="3886200" indent="-228600" eaLnBrk="0" fontAlgn="base" hangingPunct="0">
                        <a:spcBef>
                          <a:spcPct val="20000"/>
                        </a:spcBef>
                        <a:spcAft>
                          <a:spcPct val="0"/>
                        </a:spcAft>
                        <a:defRPr>
                          <a:solidFill>
                            <a:schemeClr val="tx1"/>
                          </a:solidFill>
                          <a:latin typeface="Arial Narrow" pitchFamily="34" charset="0"/>
                        </a:defRPr>
                      </a:lvl9pPr>
                    </a:lstStyle>
                    <a:p>
                      <a:pPr marL="0" marR="0" lvl="0" indent="0" algn="l" defTabSz="914400" rtl="0" eaLnBrk="0" fontAlgn="base" latinLnBrk="0" hangingPunct="0">
                        <a:lnSpc>
                          <a:spcPct val="100000"/>
                        </a:lnSpc>
                        <a:spcBef>
                          <a:spcPts val="0"/>
                        </a:spcBef>
                        <a:spcAft>
                          <a:spcPts val="0"/>
                        </a:spcAft>
                        <a:buClrTx/>
                        <a:buSzTx/>
                        <a:buFontTx/>
                        <a:buNone/>
                        <a:tabLst/>
                      </a:pPr>
                      <a:r>
                        <a:rPr kumimoji="0" lang="en-US" altLang="en-US" sz="1400" u="none" strike="noStrike" cap="none" normalizeH="0" baseline="0">
                          <a:ln>
                            <a:noFill/>
                          </a:ln>
                          <a:effectLst/>
                          <a:latin typeface="Arial Narrow" panose="020B0606020202030204" pitchFamily="34" charset="0"/>
                        </a:rPr>
                        <a:t>E</a:t>
                      </a:r>
                      <a:r>
                        <a:rPr kumimoji="0" lang="en-SG" altLang="en-US" sz="1400" u="none" strike="noStrike" cap="none" normalizeH="0" baseline="0">
                          <a:ln>
                            <a:noFill/>
                          </a:ln>
                          <a:effectLst/>
                          <a:latin typeface="Arial Narrow" panose="020B0606020202030204" pitchFamily="34" charset="0"/>
                        </a:rPr>
                        <a:t>mail: </a:t>
                      </a:r>
                      <a:r>
                        <a:rPr kumimoji="0" lang="en-SG" altLang="en-US" sz="1400" u="none" strike="noStrike" cap="none" normalizeH="0" baseline="0">
                          <a:ln>
                            <a:noFill/>
                          </a:ln>
                          <a:effectLst/>
                          <a:latin typeface="Arial Narrow" panose="020B0606020202030204" pitchFamily="34" charset="0"/>
                          <a:hlinkClick r:id="rId6"/>
                        </a:rPr>
                        <a:t>ESC-AP-English_Servicedesk@cat.com</a:t>
                      </a:r>
                      <a:r>
                        <a:rPr kumimoji="0" lang="en-SG" altLang="en-US" sz="1400" u="none" strike="noStrike" cap="none" normalizeH="0" baseline="0">
                          <a:ln>
                            <a:noFill/>
                          </a:ln>
                          <a:effectLst/>
                          <a:latin typeface="Arial Narrow" panose="020B0606020202030204" pitchFamily="34" charset="0"/>
                        </a:rPr>
                        <a:t> / </a:t>
                      </a:r>
                    </a:p>
                    <a:p>
                      <a:pPr marL="0" marR="0" lvl="0" indent="0" algn="l" defTabSz="914400" rtl="0" eaLnBrk="0" fontAlgn="base" latinLnBrk="0" hangingPunct="0">
                        <a:lnSpc>
                          <a:spcPct val="100000"/>
                        </a:lnSpc>
                        <a:spcBef>
                          <a:spcPts val="0"/>
                        </a:spcBef>
                        <a:spcAft>
                          <a:spcPts val="0"/>
                        </a:spcAft>
                        <a:buClrTx/>
                        <a:buSzTx/>
                        <a:buFontTx/>
                        <a:buNone/>
                        <a:tabLst/>
                      </a:pPr>
                      <a:r>
                        <a:rPr kumimoji="0" lang="en-SG" altLang="en-US" sz="1400" u="none" strike="noStrike" cap="none" normalizeH="0" baseline="0">
                          <a:ln>
                            <a:noFill/>
                          </a:ln>
                          <a:effectLst/>
                          <a:latin typeface="Arial Narrow" panose="020B0606020202030204" pitchFamily="34" charset="0"/>
                        </a:rPr>
                        <a:t>Call </a:t>
                      </a:r>
                      <a:r>
                        <a:rPr lang="en-US" altLang="en-US" sz="1400">
                          <a:latin typeface="Arial Narrow" panose="020B0606020202030204" pitchFamily="34" charset="0"/>
                        </a:rPr>
                        <a:t>Enterprise Service Center :</a:t>
                      </a:r>
                      <a:r>
                        <a:rPr lang="en-US" altLang="en-US" sz="1400" err="1">
                          <a:latin typeface="Arial Narrow" panose="020B0606020202030204" pitchFamily="34" charset="0"/>
                        </a:rPr>
                        <a:t>ext</a:t>
                      </a:r>
                      <a:r>
                        <a:rPr lang="en-US" altLang="en-US" sz="1400">
                          <a:latin typeface="Arial Narrow" panose="020B0606020202030204" pitchFamily="34" charset="0"/>
                        </a:rPr>
                        <a:t> 7435</a:t>
                      </a:r>
                      <a:endParaRPr kumimoji="0" lang="en-SG" altLang="en-US" sz="1400" b="0" i="0" u="none" strike="noStrike" cap="none" normalizeH="0" baseline="0">
                        <a:ln>
                          <a:noFill/>
                        </a:ln>
                        <a:solidFill>
                          <a:schemeClr val="tx1"/>
                        </a:solidFill>
                        <a:effectLst/>
                        <a:latin typeface="Arial Narrow" panose="020B0606020202030204" pitchFamily="34" charset="0"/>
                        <a:cs typeface="Arial" panose="020B0604020202020204" pitchFamily="34" charset="0"/>
                      </a:endParaRPr>
                    </a:p>
                  </a:txBody>
                  <a:tcPr marL="91438" marR="91438" marT="45711" marB="45711" horzOverflow="overflow"/>
                </a:tc>
                <a:extLst>
                  <a:ext uri="{0D108BD9-81ED-4DB2-BD59-A6C34878D82A}">
                    <a16:rowId xmlns:a16="http://schemas.microsoft.com/office/drawing/2014/main" val="2266223420"/>
                  </a:ext>
                </a:extLst>
              </a:tr>
              <a:tr h="457200">
                <a:tc>
                  <a:txBody>
                    <a:bodyPr/>
                    <a:lstStyle/>
                    <a:p>
                      <a:pPr>
                        <a:spcBef>
                          <a:spcPts val="0"/>
                        </a:spcBef>
                        <a:spcAft>
                          <a:spcPts val="0"/>
                        </a:spcAft>
                      </a:pPr>
                      <a:r>
                        <a:rPr lang="en-SG" sz="1400">
                          <a:latin typeface="Arial Narrow" panose="020B0606020202030204" pitchFamily="34" charset="0"/>
                        </a:rPr>
                        <a:t>Wireless Guest Access (Available at 7 &amp; 14 Tractor)</a:t>
                      </a:r>
                      <a:endParaRPr lang="en-SG" sz="1400" i="1">
                        <a:solidFill>
                          <a:sysClr val="windowText" lastClr="000000"/>
                        </a:solidFill>
                        <a:latin typeface="Arial Narrow" panose="020B0606020202030204" pitchFamily="34" charset="0"/>
                        <a:cs typeface="Arial" panose="020B0604020202020204" pitchFamily="34" charset="0"/>
                      </a:endParaRPr>
                    </a:p>
                  </a:txBody>
                  <a:tcPr/>
                </a:tc>
                <a:tc>
                  <a:txBody>
                    <a:bodyPr/>
                    <a:lstStyle/>
                    <a:p>
                      <a:r>
                        <a:rPr lang="en-US" sz="1400" b="0" kern="1200">
                          <a:solidFill>
                            <a:schemeClr val="dk1"/>
                          </a:solidFill>
                          <a:effectLst/>
                          <a:latin typeface="Arial Narrow" panose="020B0606020202030204" pitchFamily="34" charset="0"/>
                        </a:rPr>
                        <a:t>Temporary wireless internet access for guests</a:t>
                      </a:r>
                      <a:endParaRPr lang="en-US" sz="1400" b="0" kern="1200">
                        <a:solidFill>
                          <a:schemeClr val="dk1"/>
                        </a:solidFill>
                        <a:effectLst/>
                        <a:latin typeface="Arial Narrow" panose="020B0606020202030204" pitchFamily="34" charset="0"/>
                        <a:ea typeface="+mn-ea"/>
                        <a:cs typeface="Arial" panose="020B0604020202020204" pitchFamily="34" charset="0"/>
                      </a:endParaRPr>
                    </a:p>
                  </a:txBody>
                  <a:tcPr/>
                </a:tc>
                <a:tc>
                  <a:txBody>
                    <a:bodyPr/>
                    <a:lstStyle/>
                    <a:p>
                      <a:pPr>
                        <a:spcBef>
                          <a:spcPts val="0"/>
                        </a:spcBef>
                        <a:spcAft>
                          <a:spcPts val="0"/>
                        </a:spcAft>
                      </a:pPr>
                      <a:r>
                        <a:rPr lang="en-SG" sz="1400">
                          <a:latin typeface="Arial Narrow" panose="020B0606020202030204" pitchFamily="34" charset="0"/>
                          <a:hlinkClick r:id="rId7"/>
                        </a:rPr>
                        <a:t>https://security.cat.com/en.html</a:t>
                      </a:r>
                      <a:endParaRPr lang="en-SG" sz="1400">
                        <a:solidFill>
                          <a:sysClr val="windowText" lastClr="000000"/>
                        </a:solidFill>
                        <a:latin typeface="Arial Narrow" panose="020B0606020202030204" pitchFamily="34" charset="0"/>
                        <a:cs typeface="Arial" panose="020B0604020202020204" pitchFamily="34" charset="0"/>
                      </a:endParaRPr>
                    </a:p>
                  </a:txBody>
                  <a:tcPr/>
                </a:tc>
                <a:extLst>
                  <a:ext uri="{0D108BD9-81ED-4DB2-BD59-A6C34878D82A}">
                    <a16:rowId xmlns:a16="http://schemas.microsoft.com/office/drawing/2014/main" val="2360046103"/>
                  </a:ext>
                </a:extLst>
              </a:tr>
              <a:tr h="457200">
                <a:tc>
                  <a:txBody>
                    <a:bodyPr/>
                    <a:lstStyle/>
                    <a:p>
                      <a:pPr>
                        <a:spcBef>
                          <a:spcPts val="0"/>
                        </a:spcBef>
                        <a:spcAft>
                          <a:spcPts val="0"/>
                        </a:spcAft>
                      </a:pPr>
                      <a:r>
                        <a:rPr lang="en-SG" sz="1400">
                          <a:latin typeface="Arial Narrow" panose="020B0606020202030204" pitchFamily="34" charset="0"/>
                        </a:rPr>
                        <a:t>Singapore HR Policies</a:t>
                      </a:r>
                      <a:endParaRPr lang="en-SG" sz="1400">
                        <a:solidFill>
                          <a:sysClr val="windowText" lastClr="000000"/>
                        </a:solidFill>
                        <a:latin typeface="Arial Narrow" panose="020B0606020202030204" pitchFamily="34" charset="0"/>
                        <a:cs typeface="Arial" panose="020B0604020202020204" pitchFamily="34" charset="0"/>
                      </a:endParaRPr>
                    </a:p>
                  </a:txBody>
                  <a:tcPr/>
                </a:tc>
                <a:tc>
                  <a:txBody>
                    <a:bodyPr/>
                    <a:lstStyle/>
                    <a:p>
                      <a:pPr>
                        <a:spcBef>
                          <a:spcPts val="0"/>
                        </a:spcBef>
                        <a:spcAft>
                          <a:spcPts val="0"/>
                        </a:spcAft>
                      </a:pPr>
                      <a:r>
                        <a:rPr lang="en-SG" sz="1400">
                          <a:solidFill>
                            <a:sysClr val="windowText" lastClr="000000"/>
                          </a:solidFill>
                          <a:latin typeface="Arial Narrow"/>
                          <a:cs typeface="Arial"/>
                        </a:rPr>
                        <a:t>Access to HR Policies </a:t>
                      </a:r>
                      <a:endParaRPr lang="en-SG" sz="1400">
                        <a:solidFill>
                          <a:sysClr val="windowText" lastClr="000000"/>
                        </a:solidFill>
                        <a:latin typeface="Arial Narrow" panose="020B0606020202030204" pitchFamily="34" charset="0"/>
                        <a:cs typeface="Arial" panose="020B0604020202020204" pitchFamily="34" charset="0"/>
                      </a:endParaRPr>
                    </a:p>
                  </a:txBody>
                  <a:tcPr/>
                </a:tc>
                <a:tc>
                  <a:txBody>
                    <a:bodyPr/>
                    <a:lstStyle/>
                    <a:p>
                      <a:pPr>
                        <a:spcBef>
                          <a:spcPts val="0"/>
                        </a:spcBef>
                        <a:spcAft>
                          <a:spcPts val="0"/>
                        </a:spcAft>
                      </a:pPr>
                      <a:r>
                        <a:rPr lang="en-SG" sz="1400" dirty="0">
                          <a:latin typeface="Arial Narrow" panose="020B0606020202030204" pitchFamily="34" charset="0"/>
                          <a:hlinkClick r:id="rId8"/>
                        </a:rPr>
                        <a:t>https://cawcontent.cat.com/en/2-3-support-services/2-3-7-corporateHR/hr-policies/2-3-7-9-asiapacificpolicies/singapore.html</a:t>
                      </a:r>
                      <a:r>
                        <a:rPr lang="en-SG" sz="1400" dirty="0">
                          <a:latin typeface="Arial Narrow" panose="020B0606020202030204" pitchFamily="34" charset="0"/>
                        </a:rPr>
                        <a:t> </a:t>
                      </a:r>
                      <a:endParaRPr lang="en-SG" sz="1400" dirty="0">
                        <a:solidFill>
                          <a:sysClr val="windowText" lastClr="000000"/>
                        </a:solidFill>
                        <a:latin typeface="Arial Narrow" panose="020B0606020202030204" pitchFamily="34" charset="0"/>
                        <a:cs typeface="Arial" panose="020B0604020202020204" pitchFamily="34" charset="0"/>
                      </a:endParaRPr>
                    </a:p>
                  </a:txBody>
                  <a:tcPr/>
                </a:tc>
                <a:extLst>
                  <a:ext uri="{0D108BD9-81ED-4DB2-BD59-A6C34878D82A}">
                    <a16:rowId xmlns:a16="http://schemas.microsoft.com/office/drawing/2014/main" val="1470862518"/>
                  </a:ext>
                </a:extLst>
              </a:tr>
              <a:tr h="457200">
                <a:tc>
                  <a:txBody>
                    <a:bodyPr/>
                    <a:lstStyle/>
                    <a:p>
                      <a:pPr lvl="0">
                        <a:spcBef>
                          <a:spcPts val="0"/>
                        </a:spcBef>
                        <a:spcAft>
                          <a:spcPts val="0"/>
                        </a:spcAft>
                        <a:buNone/>
                      </a:pPr>
                      <a:r>
                        <a:rPr lang="en-US" sz="1400">
                          <a:latin typeface="Arial Narrow"/>
                        </a:rPr>
                        <a:t>Singapore Payroll </a:t>
                      </a:r>
                    </a:p>
                  </a:txBody>
                  <a:tcPr/>
                </a:tc>
                <a:tc>
                  <a:txBody>
                    <a:bodyPr/>
                    <a:lstStyle/>
                    <a:p>
                      <a:pPr lvl="0">
                        <a:spcBef>
                          <a:spcPts val="0"/>
                        </a:spcBef>
                        <a:spcAft>
                          <a:spcPts val="0"/>
                        </a:spcAft>
                        <a:buNone/>
                      </a:pPr>
                      <a:r>
                        <a:rPr lang="en-US" sz="1400">
                          <a:solidFill>
                            <a:sysClr val="windowText" lastClr="000000"/>
                          </a:solidFill>
                          <a:latin typeface="Arial Narrow"/>
                        </a:rPr>
                        <a:t>Access to </a:t>
                      </a:r>
                      <a:r>
                        <a:rPr lang="en-US" sz="1400" err="1">
                          <a:solidFill>
                            <a:sysClr val="windowText" lastClr="000000"/>
                          </a:solidFill>
                          <a:latin typeface="Arial Narrow"/>
                        </a:rPr>
                        <a:t>Payslip</a:t>
                      </a:r>
                      <a:r>
                        <a:rPr lang="en-US" sz="1400">
                          <a:solidFill>
                            <a:sysClr val="windowText" lastClr="000000"/>
                          </a:solidFill>
                          <a:latin typeface="Arial Narrow"/>
                        </a:rPr>
                        <a:t> </a:t>
                      </a:r>
                    </a:p>
                  </a:txBody>
                  <a:tcPr/>
                </a:tc>
                <a:tc>
                  <a:txBody>
                    <a:bodyPr/>
                    <a:lstStyle/>
                    <a:p>
                      <a:pPr lvl="0">
                        <a:spcBef>
                          <a:spcPts val="0"/>
                        </a:spcBef>
                        <a:spcAft>
                          <a:spcPts val="0"/>
                        </a:spcAft>
                        <a:buNone/>
                      </a:pPr>
                      <a:r>
                        <a:rPr lang="en-SG" sz="1400" kern="1200" noProof="0" dirty="0">
                          <a:solidFill>
                            <a:srgbClr val="0070C0"/>
                          </a:solidFill>
                          <a:latin typeface="Arial Narrow" panose="020B0606020202030204" pitchFamily="34" charset="0"/>
                          <a:ea typeface="+mn-ea"/>
                          <a:cs typeface="+mn-cs"/>
                          <a:hlinkClick r:id="rId9">
                            <a:extLst>
                              <a:ext uri="{A12FA001-AC4F-418D-AE19-62706E023703}">
                                <ahyp:hlinkClr xmlns:ahyp="http://schemas.microsoft.com/office/drawing/2018/hyperlinkcolor" val="tx"/>
                              </a:ext>
                            </a:extLst>
                          </a:hlinkClick>
                        </a:rPr>
                        <a:t>Singapore Payslip</a:t>
                      </a:r>
                      <a:endParaRPr lang="en-SG" sz="1400" kern="1200" noProof="0" dirty="0">
                        <a:solidFill>
                          <a:srgbClr val="0070C0"/>
                        </a:solidFill>
                        <a:latin typeface="Arial Narrow" panose="020B0606020202030204" pitchFamily="34" charset="0"/>
                        <a:ea typeface="+mn-ea"/>
                        <a:cs typeface="+mn-cs"/>
                      </a:endParaRPr>
                    </a:p>
                  </a:txBody>
                  <a:tcPr/>
                </a:tc>
                <a:extLst>
                  <a:ext uri="{0D108BD9-81ED-4DB2-BD59-A6C34878D82A}">
                    <a16:rowId xmlns:a16="http://schemas.microsoft.com/office/drawing/2014/main" val="3733967479"/>
                  </a:ext>
                </a:extLst>
              </a:tr>
              <a:tr h="457200">
                <a:tc>
                  <a:txBody>
                    <a:bodyPr/>
                    <a:lstStyle/>
                    <a:p>
                      <a:pPr>
                        <a:spcBef>
                          <a:spcPts val="0"/>
                        </a:spcBef>
                        <a:spcAft>
                          <a:spcPts val="0"/>
                        </a:spcAft>
                      </a:pPr>
                      <a:r>
                        <a:rPr lang="en-US" sz="1400">
                          <a:latin typeface="Arial Narrow" panose="020B0606020202030204" pitchFamily="34" charset="0"/>
                        </a:rPr>
                        <a:t>Absence</a:t>
                      </a:r>
                      <a:endParaRPr lang="en-SG" sz="1400">
                        <a:solidFill>
                          <a:sysClr val="windowText" lastClr="000000"/>
                        </a:solidFill>
                        <a:latin typeface="Arial Narrow" panose="020B0606020202030204" pitchFamily="34" charset="0"/>
                        <a:cs typeface="Arial" panose="020B0604020202020204" pitchFamily="34" charset="0"/>
                      </a:endParaRPr>
                    </a:p>
                  </a:txBody>
                  <a:tcPr/>
                </a:tc>
                <a:tc>
                  <a:txBody>
                    <a:bodyPr/>
                    <a:lstStyle/>
                    <a:p>
                      <a:pPr>
                        <a:spcBef>
                          <a:spcPts val="0"/>
                        </a:spcBef>
                        <a:spcAft>
                          <a:spcPts val="0"/>
                        </a:spcAft>
                      </a:pPr>
                      <a:r>
                        <a:rPr lang="en-US" sz="1400">
                          <a:solidFill>
                            <a:sysClr val="windowText" lastClr="000000"/>
                          </a:solidFill>
                          <a:latin typeface="Arial Narrow" panose="020B0606020202030204" pitchFamily="34" charset="0"/>
                        </a:rPr>
                        <a:t>Request for leave application</a:t>
                      </a:r>
                      <a:endParaRPr lang="en-SG" sz="1400">
                        <a:solidFill>
                          <a:sysClr val="windowText" lastClr="000000"/>
                        </a:solidFill>
                        <a:latin typeface="Arial Narrow" panose="020B0606020202030204" pitchFamily="34" charset="0"/>
                        <a:cs typeface="Arial" panose="020B0604020202020204" pitchFamily="34" charset="0"/>
                      </a:endParaRPr>
                    </a:p>
                  </a:txBody>
                  <a:tcPr/>
                </a:tc>
                <a:tc>
                  <a:txBody>
                    <a:bodyPr/>
                    <a:lstStyle/>
                    <a:p>
                      <a:pPr>
                        <a:spcBef>
                          <a:spcPts val="0"/>
                        </a:spcBef>
                        <a:spcAft>
                          <a:spcPts val="0"/>
                        </a:spcAft>
                      </a:pPr>
                      <a:r>
                        <a:rPr lang="en-SG" sz="1400">
                          <a:latin typeface="Arial Narrow" panose="020B0606020202030204" pitchFamily="34" charset="0"/>
                          <a:hlinkClick r:id="rId10"/>
                        </a:rPr>
                        <a:t>https://wd5.myworkday.com/wday/pex/client/home/cat</a:t>
                      </a:r>
                      <a:endParaRPr lang="en-SG" sz="1400">
                        <a:solidFill>
                          <a:sysClr val="windowText" lastClr="000000"/>
                        </a:solidFill>
                        <a:latin typeface="Arial Narrow" panose="020B0606020202030204" pitchFamily="34" charset="0"/>
                        <a:cs typeface="Arial" panose="020B0604020202020204" pitchFamily="34" charset="0"/>
                      </a:endParaRPr>
                    </a:p>
                  </a:txBody>
                  <a:tcPr/>
                </a:tc>
                <a:extLst>
                  <a:ext uri="{0D108BD9-81ED-4DB2-BD59-A6C34878D82A}">
                    <a16:rowId xmlns:a16="http://schemas.microsoft.com/office/drawing/2014/main" val="3578911878"/>
                  </a:ext>
                </a:extLst>
              </a:tr>
              <a:tr h="457200">
                <a:tc>
                  <a:txBody>
                    <a:bodyPr/>
                    <a:lstStyle/>
                    <a:p>
                      <a:pPr>
                        <a:spcBef>
                          <a:spcPts val="0"/>
                        </a:spcBef>
                        <a:spcAft>
                          <a:spcPts val="0"/>
                        </a:spcAft>
                      </a:pPr>
                      <a:r>
                        <a:rPr lang="en-SG" sz="1400" dirty="0">
                          <a:latin typeface="Arial Narrow" panose="020B0606020202030204" pitchFamily="34" charset="0"/>
                        </a:rPr>
                        <a:t>Mercer Portal</a:t>
                      </a:r>
                      <a:endParaRPr lang="en-SG" sz="1400" dirty="0">
                        <a:solidFill>
                          <a:sysClr val="windowText" lastClr="000000"/>
                        </a:solidFill>
                        <a:latin typeface="Arial Narrow" panose="020B0606020202030204" pitchFamily="34" charset="0"/>
                        <a:cs typeface="Arial" panose="020B0604020202020204" pitchFamily="34" charset="0"/>
                      </a:endParaRPr>
                    </a:p>
                  </a:txBody>
                  <a:tcPr/>
                </a:tc>
                <a:tc>
                  <a:txBody>
                    <a:bodyPr/>
                    <a:lstStyle/>
                    <a:p>
                      <a:pPr>
                        <a:spcBef>
                          <a:spcPts val="0"/>
                        </a:spcBef>
                        <a:spcAft>
                          <a:spcPts val="0"/>
                        </a:spcAft>
                      </a:pPr>
                      <a:r>
                        <a:rPr lang="en-US" sz="1400" dirty="0">
                          <a:solidFill>
                            <a:sysClr val="windowText" lastClr="000000"/>
                          </a:solidFill>
                          <a:latin typeface="Arial Narrow" panose="020B0606020202030204" pitchFamily="34" charset="0"/>
                        </a:rPr>
                        <a:t>Employee benefits portal</a:t>
                      </a:r>
                      <a:endParaRPr lang="en-SG" sz="1400" dirty="0">
                        <a:solidFill>
                          <a:sysClr val="windowText" lastClr="000000"/>
                        </a:solidFill>
                        <a:latin typeface="Arial Narrow" panose="020B0606020202030204" pitchFamily="34" charset="0"/>
                        <a:cs typeface="Arial" panose="020B0604020202020204" pitchFamily="34" charset="0"/>
                      </a:endParaRPr>
                    </a:p>
                  </a:txBody>
                  <a:tcPr/>
                </a:tc>
                <a:tc>
                  <a:txBody>
                    <a:bodyPr/>
                    <a:lstStyle/>
                    <a:p>
                      <a:pPr>
                        <a:spcBef>
                          <a:spcPts val="0"/>
                        </a:spcBef>
                        <a:spcAft>
                          <a:spcPts val="0"/>
                        </a:spcAft>
                      </a:pPr>
                      <a:r>
                        <a:rPr lang="en-SG" sz="1400" dirty="0">
                          <a:latin typeface="Arial Narrow" panose="020B0606020202030204" pitchFamily="34" charset="0"/>
                          <a:hlinkClick r:id="rId11"/>
                        </a:rPr>
                        <a:t>https://ssl2.perquisite.net/RewardCentre/M/Login#/</a:t>
                      </a:r>
                      <a:r>
                        <a:rPr lang="en-SG" sz="1400" dirty="0">
                          <a:latin typeface="Arial Narrow" panose="020B0606020202030204" pitchFamily="34" charset="0"/>
                        </a:rPr>
                        <a:t> </a:t>
                      </a:r>
                      <a:endParaRPr lang="en-SG" sz="1400" dirty="0">
                        <a:solidFill>
                          <a:sysClr val="windowText" lastClr="000000"/>
                        </a:solidFill>
                        <a:latin typeface="Arial Narrow" panose="020B0606020202030204" pitchFamily="34" charset="0"/>
                        <a:cs typeface="Arial" panose="020B0604020202020204" pitchFamily="34" charset="0"/>
                      </a:endParaRPr>
                    </a:p>
                  </a:txBody>
                  <a:tcPr/>
                </a:tc>
                <a:extLst>
                  <a:ext uri="{0D108BD9-81ED-4DB2-BD59-A6C34878D82A}">
                    <a16:rowId xmlns:a16="http://schemas.microsoft.com/office/drawing/2014/main" val="2654174257"/>
                  </a:ext>
                </a:extLst>
              </a:tr>
              <a:tr h="457200">
                <a:tc>
                  <a:txBody>
                    <a:bodyPr/>
                    <a:lstStyle/>
                    <a:p>
                      <a:pPr>
                        <a:spcBef>
                          <a:spcPts val="0"/>
                        </a:spcBef>
                        <a:spcAft>
                          <a:spcPts val="0"/>
                        </a:spcAft>
                      </a:pPr>
                      <a:r>
                        <a:rPr lang="en-US" sz="1400" dirty="0">
                          <a:solidFill>
                            <a:sysClr val="windowText" lastClr="000000"/>
                          </a:solidFill>
                          <a:latin typeface="Arial Narrow" panose="020B0606020202030204" pitchFamily="34" charset="0"/>
                          <a:cs typeface="Arial" panose="020B0604020202020204" pitchFamily="34" charset="0"/>
                        </a:rPr>
                        <a:t>Singapore Connect Group</a:t>
                      </a:r>
                      <a:endParaRPr lang="en-SG" sz="1400" dirty="0">
                        <a:solidFill>
                          <a:sysClr val="windowText" lastClr="000000"/>
                        </a:solidFill>
                        <a:latin typeface="Arial Narrow" panose="020B0606020202030204" pitchFamily="34" charset="0"/>
                        <a:cs typeface="Arial" panose="020B0604020202020204" pitchFamily="34" charset="0"/>
                      </a:endParaRPr>
                    </a:p>
                  </a:txBody>
                  <a:tcPr/>
                </a:tc>
                <a:tc>
                  <a:txBody>
                    <a:bodyPr/>
                    <a:lstStyle/>
                    <a:p>
                      <a:pPr>
                        <a:spcBef>
                          <a:spcPts val="0"/>
                        </a:spcBef>
                        <a:spcAft>
                          <a:spcPts val="0"/>
                        </a:spcAft>
                      </a:pPr>
                      <a:r>
                        <a:rPr lang="en-SG" sz="1400" kern="1200" dirty="0">
                          <a:solidFill>
                            <a:sysClr val="windowText" lastClr="000000"/>
                          </a:solidFill>
                          <a:latin typeface="Arial Narrow" panose="020B0606020202030204" pitchFamily="34" charset="0"/>
                          <a:ea typeface="+mn-ea"/>
                          <a:cs typeface="+mn-cs"/>
                        </a:rPr>
                        <a:t>One-source for you to stay connected with one another and get updates on Singapore-wide announcements, events, ERG activities, and all other relevant communications</a:t>
                      </a:r>
                    </a:p>
                  </a:txBody>
                  <a:tcPr/>
                </a:tc>
                <a:tc>
                  <a:txBody>
                    <a:bodyPr/>
                    <a:lstStyle/>
                    <a:p>
                      <a:pPr>
                        <a:spcBef>
                          <a:spcPts val="0"/>
                        </a:spcBef>
                        <a:spcAft>
                          <a:spcPts val="0"/>
                        </a:spcAft>
                      </a:pPr>
                      <a:r>
                        <a:rPr lang="en-US" sz="1400" dirty="0">
                          <a:solidFill>
                            <a:sysClr val="windowText" lastClr="000000"/>
                          </a:solidFill>
                          <a:latin typeface="Arial Narrow" panose="020B0606020202030204" pitchFamily="34" charset="0"/>
                          <a:cs typeface="Arial" panose="020B0604020202020204" pitchFamily="34" charset="0"/>
                          <a:hlinkClick r:id="rId12"/>
                        </a:rPr>
                        <a:t>Singapore Connect Group Yammer</a:t>
                      </a:r>
                      <a:endParaRPr lang="en-SG" sz="1400" dirty="0">
                        <a:solidFill>
                          <a:sysClr val="windowText" lastClr="000000"/>
                        </a:solidFill>
                        <a:latin typeface="Arial Narrow" panose="020B0606020202030204" pitchFamily="34" charset="0"/>
                        <a:cs typeface="Arial" panose="020B0604020202020204" pitchFamily="34" charset="0"/>
                      </a:endParaRPr>
                    </a:p>
                  </a:txBody>
                  <a:tcPr/>
                </a:tc>
                <a:extLst>
                  <a:ext uri="{0D108BD9-81ED-4DB2-BD59-A6C34878D82A}">
                    <a16:rowId xmlns:a16="http://schemas.microsoft.com/office/drawing/2014/main" val="2782963850"/>
                  </a:ext>
                </a:extLst>
              </a:tr>
            </a:tbl>
          </a:graphicData>
        </a:graphic>
      </p:graphicFrame>
    </p:spTree>
    <p:extLst>
      <p:ext uri="{BB962C8B-B14F-4D97-AF65-F5344CB8AC3E}">
        <p14:creationId xmlns:p14="http://schemas.microsoft.com/office/powerpoint/2010/main" val="11943335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653355-F407-4DF1-B187-DB95707D7C56}"/>
              </a:ext>
            </a:extLst>
          </p:cNvPr>
          <p:cNvSpPr>
            <a:spLocks noGrp="1"/>
          </p:cNvSpPr>
          <p:nvPr>
            <p:ph type="sldNum" sz="quarter" idx="4"/>
          </p:nvPr>
        </p:nvSpPr>
        <p:spPr/>
        <p:txBody>
          <a:bodyPr/>
          <a:lstStyle/>
          <a:p>
            <a:fld id="{49044EC2-7E5F-48B0-995B-703B2F80838A}" type="slidenum">
              <a:rPr lang="en-US" smtClean="0"/>
              <a:pPr/>
              <a:t>57</a:t>
            </a:fld>
            <a:endParaRPr lang="en-US"/>
          </a:p>
        </p:txBody>
      </p:sp>
    </p:spTree>
    <p:extLst>
      <p:ext uri="{BB962C8B-B14F-4D97-AF65-F5344CB8AC3E}">
        <p14:creationId xmlns:p14="http://schemas.microsoft.com/office/powerpoint/2010/main" val="4640134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Timeline&#10;&#10;Description automatically generated">
            <a:extLst>
              <a:ext uri="{FF2B5EF4-FFF2-40B4-BE49-F238E27FC236}">
                <a16:creationId xmlns:a16="http://schemas.microsoft.com/office/drawing/2014/main" id="{C92FD6A2-AFEE-DDED-A3DB-FBAC56B91C4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164804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2A451D59-F0A4-4A5B-809C-19D6F27A2DC2}"/>
              </a:ext>
            </a:extLst>
          </p:cNvPr>
          <p:cNvPicPr>
            <a:picLocks noChangeAspect="1"/>
          </p:cNvPicPr>
          <p:nvPr/>
        </p:nvPicPr>
        <p:blipFill>
          <a:blip r:embed="rId4"/>
          <a:stretch>
            <a:fillRect/>
          </a:stretch>
        </p:blipFill>
        <p:spPr>
          <a:xfrm>
            <a:off x="1794862" y="1230431"/>
            <a:ext cx="8602275" cy="3743565"/>
          </a:xfrm>
          <a:prstGeom prst="rect">
            <a:avLst/>
          </a:prstGeom>
        </p:spPr>
      </p:pic>
      <p:sp>
        <p:nvSpPr>
          <p:cNvPr id="4" name="TextBox 3">
            <a:extLst>
              <a:ext uri="{FF2B5EF4-FFF2-40B4-BE49-F238E27FC236}">
                <a16:creationId xmlns:a16="http://schemas.microsoft.com/office/drawing/2014/main" id="{E80E15AB-CB67-42B1-A76D-73AEEFE9AC5C}"/>
              </a:ext>
            </a:extLst>
          </p:cNvPr>
          <p:cNvSpPr txBox="1"/>
          <p:nvPr/>
        </p:nvSpPr>
        <p:spPr>
          <a:xfrm>
            <a:off x="1794861" y="5183423"/>
            <a:ext cx="8602275" cy="467225"/>
          </a:xfrm>
          <a:prstGeom prst="rect">
            <a:avLst/>
          </a:prstGeom>
          <a:noFill/>
        </p:spPr>
        <p:txBody>
          <a:bodyPr wrap="square" rtlCol="0">
            <a:spAutoFit/>
          </a:bodyPr>
          <a:lstStyle/>
          <a:p>
            <a:pPr algn="ctr"/>
            <a:r>
              <a:rPr lang="en-US" sz="2400">
                <a:latin typeface="Arial Narrow" panose="020B0606020202030204" pitchFamily="34" charset="0"/>
              </a:rPr>
              <a:t>Click to play </a:t>
            </a:r>
            <a:r>
              <a:rPr lang="en-US" sz="2400" b="1">
                <a:latin typeface="Arial Narrow" panose="020B0606020202030204" pitchFamily="34" charset="0"/>
                <a:hlinkClick r:id="rId5"/>
              </a:rPr>
              <a:t>This is Caterpillar</a:t>
            </a:r>
            <a:r>
              <a:rPr lang="en-US" sz="2400">
                <a:latin typeface="Arial Narrow" panose="020B0606020202030204" pitchFamily="34" charset="0"/>
                <a:hlinkClick r:id="rId5"/>
              </a:rPr>
              <a:t> </a:t>
            </a:r>
            <a:r>
              <a:rPr lang="en-US" sz="2400">
                <a:latin typeface="Arial Narrow" panose="020B0606020202030204" pitchFamily="34" charset="0"/>
              </a:rPr>
              <a:t>overview video (</a:t>
            </a:r>
            <a:r>
              <a:rPr lang="en-US" sz="2400" err="1">
                <a:latin typeface="Arial Narrow" panose="020B0606020202030204" pitchFamily="34" charset="0"/>
              </a:rPr>
              <a:t>Youtube</a:t>
            </a:r>
            <a:r>
              <a:rPr lang="en-US" sz="2400">
                <a:latin typeface="Arial Narrow" panose="020B0606020202030204" pitchFamily="34" charset="0"/>
              </a:rPr>
              <a:t>)</a:t>
            </a:r>
          </a:p>
        </p:txBody>
      </p:sp>
    </p:spTree>
    <p:extLst>
      <p:ext uri="{BB962C8B-B14F-4D97-AF65-F5344CB8AC3E}">
        <p14:creationId xmlns:p14="http://schemas.microsoft.com/office/powerpoint/2010/main" val="366597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6651351-8325-43BA-9629-E7D9BB1EE8C5}"/>
              </a:ext>
            </a:extLst>
          </p:cNvPr>
          <p:cNvGrpSpPr/>
          <p:nvPr/>
        </p:nvGrpSpPr>
        <p:grpSpPr>
          <a:xfrm>
            <a:off x="0" y="20548"/>
            <a:ext cx="12742903" cy="6858000"/>
            <a:chOff x="0" y="20548"/>
            <a:chExt cx="12742903" cy="6858000"/>
          </a:xfrm>
        </p:grpSpPr>
        <p:pic>
          <p:nvPicPr>
            <p:cNvPr id="3" name="Picture 2" descr="A picture containing text, yellow&#10;&#10;Description automatically generated">
              <a:extLst>
                <a:ext uri="{FF2B5EF4-FFF2-40B4-BE49-F238E27FC236}">
                  <a16:creationId xmlns:a16="http://schemas.microsoft.com/office/drawing/2014/main" id="{6E042199-4BAD-5E42-A52B-146DB6E80C17}"/>
                </a:ext>
              </a:extLst>
            </p:cNvPr>
            <p:cNvPicPr>
              <a:picLocks noChangeAspect="1"/>
            </p:cNvPicPr>
            <p:nvPr/>
          </p:nvPicPr>
          <p:blipFill>
            <a:blip r:embed="rId2"/>
            <a:stretch>
              <a:fillRect/>
            </a:stretch>
          </p:blipFill>
          <p:spPr>
            <a:xfrm>
              <a:off x="0" y="20548"/>
              <a:ext cx="12179300" cy="6858000"/>
            </a:xfrm>
            <a:prstGeom prst="rect">
              <a:avLst/>
            </a:prstGeom>
            <a:noFill/>
          </p:spPr>
        </p:pic>
        <p:sp>
          <p:nvSpPr>
            <p:cNvPr id="2" name="Rectangle 1">
              <a:extLst>
                <a:ext uri="{FF2B5EF4-FFF2-40B4-BE49-F238E27FC236}">
                  <a16:creationId xmlns:a16="http://schemas.microsoft.com/office/drawing/2014/main" id="{70076AB2-94C2-408B-9EC9-E7B1323AE130}"/>
                </a:ext>
              </a:extLst>
            </p:cNvPr>
            <p:cNvSpPr/>
            <p:nvPr/>
          </p:nvSpPr>
          <p:spPr>
            <a:xfrm>
              <a:off x="6956854" y="2014151"/>
              <a:ext cx="4621427" cy="29532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5" name="TextBox 4">
              <a:extLst>
                <a:ext uri="{FF2B5EF4-FFF2-40B4-BE49-F238E27FC236}">
                  <a16:creationId xmlns:a16="http://schemas.microsoft.com/office/drawing/2014/main" id="{BC72565F-8E5D-44F3-8E0A-B36F9F731372}"/>
                </a:ext>
              </a:extLst>
            </p:cNvPr>
            <p:cNvSpPr txBox="1"/>
            <p:nvPr/>
          </p:nvSpPr>
          <p:spPr>
            <a:xfrm>
              <a:off x="6644845" y="2433243"/>
              <a:ext cx="6098058" cy="1569660"/>
            </a:xfrm>
            <a:prstGeom prst="rect">
              <a:avLst/>
            </a:prstGeom>
            <a:noFill/>
          </p:spPr>
          <p:txBody>
            <a:bodyPr wrap="square">
              <a:spAutoFit/>
            </a:bodyPr>
            <a:lstStyle/>
            <a:p>
              <a:pPr algn="ctr"/>
              <a:r>
                <a:rPr lang="en-US" sz="3200" b="1">
                  <a:latin typeface="Arial Narrow" panose="020B0606020202030204" pitchFamily="34" charset="0"/>
                  <a:cs typeface="Arial"/>
                </a:rPr>
                <a:t>History of Caterpillar Inc. </a:t>
              </a:r>
              <a:br>
                <a:rPr lang="en-US" sz="3200" b="1">
                  <a:latin typeface="Arial Narrow" panose="020B0606020202030204" pitchFamily="34" charset="0"/>
                </a:rPr>
              </a:br>
              <a:r>
                <a:rPr lang="en-US" sz="3200" b="1">
                  <a:latin typeface="Arial Narrow" panose="020B0606020202030204" pitchFamily="34" charset="0"/>
                  <a:cs typeface="Arial"/>
                </a:rPr>
                <a:t>and </a:t>
              </a:r>
              <a:br>
                <a:rPr lang="en-US" sz="3200" b="1">
                  <a:latin typeface="Arial Narrow" panose="020B0606020202030204" pitchFamily="34" charset="0"/>
                </a:rPr>
              </a:br>
              <a:r>
                <a:rPr lang="en-US" sz="3200" b="1">
                  <a:latin typeface="Arial Narrow" panose="020B0606020202030204" pitchFamily="34" charset="0"/>
                  <a:cs typeface="Arial"/>
                </a:rPr>
                <a:t>Caterpillar Singapore</a:t>
              </a:r>
              <a:endParaRPr lang="en-SG" sz="3200" b="1"/>
            </a:p>
          </p:txBody>
        </p:sp>
        <p:pic>
          <p:nvPicPr>
            <p:cNvPr id="7" name="Picture 6">
              <a:extLst>
                <a:ext uri="{FF2B5EF4-FFF2-40B4-BE49-F238E27FC236}">
                  <a16:creationId xmlns:a16="http://schemas.microsoft.com/office/drawing/2014/main" id="{A4DFB9EF-4229-4A02-A607-19BCA9A6C90B}"/>
                </a:ext>
              </a:extLst>
            </p:cNvPr>
            <p:cNvPicPr>
              <a:picLocks noChangeAspect="1"/>
            </p:cNvPicPr>
            <p:nvPr/>
          </p:nvPicPr>
          <p:blipFill>
            <a:blip r:embed="rId3"/>
            <a:stretch>
              <a:fillRect/>
            </a:stretch>
          </p:blipFill>
          <p:spPr>
            <a:xfrm>
              <a:off x="597266" y="5896708"/>
              <a:ext cx="1290150" cy="691661"/>
            </a:xfrm>
            <a:prstGeom prst="rect">
              <a:avLst/>
            </a:prstGeom>
          </p:spPr>
        </p:pic>
      </p:grpSp>
    </p:spTree>
    <p:extLst>
      <p:ext uri="{BB962C8B-B14F-4D97-AF65-F5344CB8AC3E}">
        <p14:creationId xmlns:p14="http://schemas.microsoft.com/office/powerpoint/2010/main" val="37171623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B5E709-0302-4444-85A4-B78A7B1DDD31}"/>
              </a:ext>
            </a:extLst>
          </p:cNvPr>
          <p:cNvSpPr>
            <a:spLocks noGrp="1"/>
          </p:cNvSpPr>
          <p:nvPr>
            <p:ph type="title"/>
          </p:nvPr>
        </p:nvSpPr>
        <p:spPr>
          <a:xfrm>
            <a:off x="38731" y="1038636"/>
            <a:ext cx="11480144" cy="580804"/>
          </a:xfrm>
        </p:spPr>
        <p:txBody>
          <a:bodyPr>
            <a:normAutofit/>
          </a:bodyPr>
          <a:lstStyle/>
          <a:p>
            <a:r>
              <a:rPr lang="en-US">
                <a:latin typeface="Arial Narrow" panose="020B0606020202030204" pitchFamily="34" charset="0"/>
              </a:rPr>
              <a:t>Our History</a:t>
            </a:r>
            <a:endParaRPr lang="en-SG">
              <a:latin typeface="Arial Narrow" panose="020B0606020202030204" pitchFamily="34" charset="0"/>
            </a:endParaRPr>
          </a:p>
        </p:txBody>
      </p:sp>
      <p:sp>
        <p:nvSpPr>
          <p:cNvPr id="5" name="Content Placeholder 4">
            <a:extLst>
              <a:ext uri="{FF2B5EF4-FFF2-40B4-BE49-F238E27FC236}">
                <a16:creationId xmlns:a16="http://schemas.microsoft.com/office/drawing/2014/main" id="{2895F6D9-98D4-4A79-B06F-7ECABA62E4C5}"/>
              </a:ext>
            </a:extLst>
          </p:cNvPr>
          <p:cNvSpPr>
            <a:spLocks noGrp="1"/>
          </p:cNvSpPr>
          <p:nvPr>
            <p:ph idx="4294967295"/>
          </p:nvPr>
        </p:nvSpPr>
        <p:spPr>
          <a:xfrm>
            <a:off x="720397" y="2010921"/>
            <a:ext cx="11115675" cy="1912938"/>
          </a:xfrm>
        </p:spPr>
        <p:txBody>
          <a:bodyPr>
            <a:normAutofit/>
          </a:bodyPr>
          <a:lstStyle/>
          <a:p>
            <a:r>
              <a:rPr lang="en-SG">
                <a:latin typeface="Arial Narrow" panose="020B0606020202030204" pitchFamily="34" charset="0"/>
                <a:cs typeface="Arial" panose="020B0604020202020204" pitchFamily="34" charset="0"/>
              </a:rPr>
              <a:t>Caterpillar Inc. established in 1925 with merger of Holt and Best tractor companies</a:t>
            </a:r>
          </a:p>
          <a:p>
            <a:r>
              <a:rPr lang="en-SG">
                <a:latin typeface="Arial Narrow" panose="020B0606020202030204" pitchFamily="34" charset="0"/>
                <a:cs typeface="Arial" panose="020B0604020202020204" pitchFamily="34" charset="0"/>
              </a:rPr>
              <a:t>First diesel tractor model built in October 1931 in East Peoria, Illinois</a:t>
            </a:r>
            <a:endParaRPr lang="en-SG" sz="2400">
              <a:latin typeface="Arial Narrow" panose="020B060602020203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652A9967-2439-4F6E-8733-FF7D16DB3CB7}"/>
              </a:ext>
            </a:extLst>
          </p:cNvPr>
          <p:cNvGrpSpPr/>
          <p:nvPr/>
        </p:nvGrpSpPr>
        <p:grpSpPr>
          <a:xfrm>
            <a:off x="2765457" y="3429000"/>
            <a:ext cx="6661085" cy="2099962"/>
            <a:chOff x="2093913" y="3733800"/>
            <a:chExt cx="6318250" cy="1828800"/>
          </a:xfrm>
        </p:grpSpPr>
        <p:pic>
          <p:nvPicPr>
            <p:cNvPr id="7" name="Picture 4" descr="C021559">
              <a:extLst>
                <a:ext uri="{FF2B5EF4-FFF2-40B4-BE49-F238E27FC236}">
                  <a16:creationId xmlns:a16="http://schemas.microsoft.com/office/drawing/2014/main" id="{6F010A00-0992-4EBD-B7EC-E05551B520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143" t="3912" r="4898" b="3912"/>
            <a:stretch>
              <a:fillRect/>
            </a:stretch>
          </p:blipFill>
          <p:spPr bwMode="auto">
            <a:xfrm>
              <a:off x="3840163" y="3733800"/>
              <a:ext cx="1222375" cy="180816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5" descr="C021554">
              <a:extLst>
                <a:ext uri="{FF2B5EF4-FFF2-40B4-BE49-F238E27FC236}">
                  <a16:creationId xmlns:a16="http://schemas.microsoft.com/office/drawing/2014/main" id="{BFCE0711-6EA1-43D8-8F1E-C84F8B3413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948" t="3342" r="4948" b="3342"/>
            <a:stretch>
              <a:fillRect/>
            </a:stretch>
          </p:blipFill>
          <p:spPr bwMode="auto">
            <a:xfrm>
              <a:off x="5138738" y="3733800"/>
              <a:ext cx="1185862" cy="18192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6" descr="C021101">
              <a:extLst>
                <a:ext uri="{FF2B5EF4-FFF2-40B4-BE49-F238E27FC236}">
                  <a16:creationId xmlns:a16="http://schemas.microsoft.com/office/drawing/2014/main" id="{76714390-6B53-43E8-98DC-294BC6E13A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3913" y="4260850"/>
              <a:ext cx="1524000" cy="13017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7" descr="C021002">
              <a:extLst>
                <a:ext uri="{FF2B5EF4-FFF2-40B4-BE49-F238E27FC236}">
                  <a16:creationId xmlns:a16="http://schemas.microsoft.com/office/drawing/2014/main" id="{84D74E86-9C56-4878-AEC7-2C1F8F60EB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0992" r="7695" b="13380"/>
            <a:stretch>
              <a:fillRect/>
            </a:stretch>
          </p:blipFill>
          <p:spPr bwMode="auto">
            <a:xfrm>
              <a:off x="6599238" y="3895725"/>
              <a:ext cx="1812925" cy="16668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197264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transport&#10;&#10;Description automatically generated">
            <a:extLst>
              <a:ext uri="{FF2B5EF4-FFF2-40B4-BE49-F238E27FC236}">
                <a16:creationId xmlns:a16="http://schemas.microsoft.com/office/drawing/2014/main" id="{25644E86-E58B-E348-8B71-619289B5576A}"/>
              </a:ext>
            </a:extLst>
          </p:cNvPr>
          <p:cNvPicPr>
            <a:picLocks noChangeAspect="1"/>
          </p:cNvPicPr>
          <p:nvPr/>
        </p:nvPicPr>
        <p:blipFill rotWithShape="1">
          <a:blip r:embed="rId3"/>
          <a:srcRect b="9957"/>
          <a:stretch/>
        </p:blipFill>
        <p:spPr>
          <a:xfrm>
            <a:off x="0" y="879230"/>
            <a:ext cx="12192000" cy="5322278"/>
          </a:xfrm>
          <a:prstGeom prst="rect">
            <a:avLst/>
          </a:prstGeom>
        </p:spPr>
      </p:pic>
      <p:sp>
        <p:nvSpPr>
          <p:cNvPr id="6" name="Slide Number Placeholder 5">
            <a:extLst>
              <a:ext uri="{FF2B5EF4-FFF2-40B4-BE49-F238E27FC236}">
                <a16:creationId xmlns:a16="http://schemas.microsoft.com/office/drawing/2014/main" id="{AF8B5D42-77C9-104C-B1F3-1D8BBDCF0CFD}"/>
              </a:ext>
            </a:extLst>
          </p:cNvPr>
          <p:cNvSpPr>
            <a:spLocks noGrp="1"/>
          </p:cNvSpPr>
          <p:nvPr>
            <p:ph type="sldNum" sz="quarter" idx="4294967295"/>
          </p:nvPr>
        </p:nvSpPr>
        <p:spPr>
          <a:xfrm>
            <a:off x="11480800" y="6326188"/>
            <a:ext cx="711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7C482-CA98-AD47-BAD4-576DBE215BD9}" type="slidenum">
              <a:rPr kumimoji="0" lang="en-US" sz="1000" b="0" i="0" u="none" strike="noStrike" kern="1200" cap="none" spc="0" normalizeH="0" baseline="0" noProof="0" smtClean="0">
                <a:ln>
                  <a:noFill/>
                </a:ln>
                <a:solidFill>
                  <a:prstClr val="black"/>
                </a:solidFill>
                <a:effectLst/>
                <a:uLnTx/>
                <a:uFillTx/>
                <a:latin typeface="Arial Narrow" panose="020B0604020202020204" pitchFamily="34"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a:ln>
                <a:noFill/>
              </a:ln>
              <a:solidFill>
                <a:prstClr val="black"/>
              </a:solidFill>
              <a:effectLst/>
              <a:uLnTx/>
              <a:uFillTx/>
              <a:latin typeface="Arial Narrow" panose="020B0604020202020204" pitchFamily="34" charset="0"/>
              <a:ea typeface="+mn-ea"/>
            </a:endParaRPr>
          </a:p>
        </p:txBody>
      </p:sp>
    </p:spTree>
    <p:extLst>
      <p:ext uri="{BB962C8B-B14F-4D97-AF65-F5344CB8AC3E}">
        <p14:creationId xmlns:p14="http://schemas.microsoft.com/office/powerpoint/2010/main" val="121488379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4_Office Theme">
  <a:themeElements>
    <a:clrScheme name="Caterpillar Custom Colors">
      <a:dk1>
        <a:srgbClr val="000000"/>
      </a:dk1>
      <a:lt1>
        <a:srgbClr val="FFFFFF"/>
      </a:lt1>
      <a:dk2>
        <a:srgbClr val="000000"/>
      </a:dk2>
      <a:lt2>
        <a:srgbClr val="808080"/>
      </a:lt2>
      <a:accent1>
        <a:srgbClr val="FFCD11"/>
      </a:accent1>
      <a:accent2>
        <a:srgbClr val="808080"/>
      </a:accent2>
      <a:accent3>
        <a:srgbClr val="FFFFFF"/>
      </a:accent3>
      <a:accent4>
        <a:srgbClr val="000000"/>
      </a:accent4>
      <a:accent5>
        <a:srgbClr val="FFCD11"/>
      </a:accent5>
      <a:accent6>
        <a:srgbClr val="808080"/>
      </a:accent6>
      <a:hlink>
        <a:srgbClr val="0070C0"/>
      </a:hlink>
      <a:folHlink>
        <a:srgbClr val="FFCD1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thryn_update materials">
  <a:themeElements>
    <a:clrScheme name="Caterpillar">
      <a:dk1>
        <a:srgbClr val="000000"/>
      </a:dk1>
      <a:lt1>
        <a:srgbClr val="FFFFFF"/>
      </a:lt1>
      <a:dk2>
        <a:srgbClr val="000000"/>
      </a:dk2>
      <a:lt2>
        <a:srgbClr val="808080"/>
      </a:lt2>
      <a:accent1>
        <a:srgbClr val="FFC000"/>
      </a:accent1>
      <a:accent2>
        <a:srgbClr val="FFDD4F"/>
      </a:accent2>
      <a:accent3>
        <a:srgbClr val="FFFFFF"/>
      </a:accent3>
      <a:accent4>
        <a:srgbClr val="D0A800"/>
      </a:accent4>
      <a:accent5>
        <a:srgbClr val="FFF1B3"/>
      </a:accent5>
      <a:accent6>
        <a:srgbClr val="8A7000"/>
      </a:accent6>
      <a:hlink>
        <a:srgbClr val="A5A5A5"/>
      </a:hlink>
      <a:folHlink>
        <a:srgbClr val="7F7F7F"/>
      </a:folHlink>
    </a:clrScheme>
    <a:fontScheme name="Blank Presentation">
      <a:majorFont>
        <a:latin typeface="Arial Narrow"/>
        <a:ea typeface="ＭＳ Ｐゴシック"/>
        <a:cs typeface=""/>
      </a:majorFont>
      <a:minorFont>
        <a:latin typeface="Arial Narrow"/>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xt Layout_Blu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Cat Yellow">
      <a:dk1>
        <a:srgbClr val="000000"/>
      </a:dk1>
      <a:lt1>
        <a:srgbClr val="FFFFFF"/>
      </a:lt1>
      <a:dk2>
        <a:srgbClr val="000000"/>
      </a:dk2>
      <a:lt2>
        <a:srgbClr val="808080"/>
      </a:lt2>
      <a:accent1>
        <a:srgbClr val="FFCD11"/>
      </a:accent1>
      <a:accent2>
        <a:srgbClr val="808080"/>
      </a:accent2>
      <a:accent3>
        <a:srgbClr val="FFFFFF"/>
      </a:accent3>
      <a:accent4>
        <a:srgbClr val="000000"/>
      </a:accent4>
      <a:accent5>
        <a:srgbClr val="FFCD11"/>
      </a:accent5>
      <a:accent6>
        <a:srgbClr val="808080"/>
      </a:accent6>
      <a:hlink>
        <a:srgbClr val="0070C0"/>
      </a:hlink>
      <a:folHlink>
        <a:srgbClr val="FFCD11"/>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E850C16B4181243907D259847DF28E7" ma:contentTypeVersion="0" ma:contentTypeDescription="Create a new document." ma:contentTypeScope="" ma:versionID="7133f65dff649d107a33cb75061e88eb">
  <xsd:schema xmlns:xsd="http://www.w3.org/2001/XMLSchema" xmlns:xs="http://www.w3.org/2001/XMLSchema" xmlns:p="http://schemas.microsoft.com/office/2006/metadata/properties" targetNamespace="http://schemas.microsoft.com/office/2006/metadata/properties" ma:root="true" ma:fieldsID="b764bea3eb9b1a5be8fd57fac5fb459b">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13418C9-6717-4C8A-AF90-3D98CB63E176}">
  <ds:schemaRefs>
    <ds:schemaRef ds:uri="http://schemas.microsoft.com/sharepoint/v3/contenttype/forms"/>
  </ds:schemaRefs>
</ds:datastoreItem>
</file>

<file path=customXml/itemProps2.xml><?xml version="1.0" encoding="utf-8"?>
<ds:datastoreItem xmlns:ds="http://schemas.openxmlformats.org/officeDocument/2006/customXml" ds:itemID="{286D6D9A-416A-4BB2-BE54-FD1057C9B43B}"/>
</file>

<file path=customXml/itemProps3.xml><?xml version="1.0" encoding="utf-8"?>
<ds:datastoreItem xmlns:ds="http://schemas.openxmlformats.org/officeDocument/2006/customXml" ds:itemID="{50F44344-4ADC-4529-9C5E-685E36C84323}">
  <ds:schemaRefs>
    <ds:schemaRef ds:uri="9802bdd1-5241-40aa-987b-29dd8f169d9c"/>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purl.org/dc/elements/1.1/"/>
    <ds:schemaRef ds:uri="http://purl.org/dc/terms/"/>
    <ds:schemaRef ds:uri="http://www.w3.org/XML/1998/namespace"/>
    <ds:schemaRef ds:uri="http://schemas.microsoft.com/office/2006/metadata/properties"/>
    <ds:schemaRef ds:uri="ecfab752-4e0e-4577-b942-920bfdb7f396"/>
  </ds:schemaRefs>
</ds:datastoreItem>
</file>

<file path=docProps/app.xml><?xml version="1.0" encoding="utf-8"?>
<Properties xmlns="http://schemas.openxmlformats.org/officeDocument/2006/extended-properties" xmlns:vt="http://schemas.openxmlformats.org/officeDocument/2006/docPropsVTypes">
  <Template/>
  <TotalTime>32</TotalTime>
  <Words>7368</Words>
  <Application>Microsoft Office PowerPoint</Application>
  <PresentationFormat>Widescreen</PresentationFormat>
  <Paragraphs>669</Paragraphs>
  <Slides>58</Slides>
  <Notes>31</Notes>
  <HiddenSlides>0</HiddenSlides>
  <MMClips>4</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58</vt:i4>
      </vt:variant>
    </vt:vector>
  </HeadingPairs>
  <TitlesOfParts>
    <vt:vector size="79" baseType="lpstr">
      <vt:lpstr>Helv</vt:lpstr>
      <vt:lpstr>Helvetica Neue</vt:lpstr>
      <vt:lpstr>UniversLTW01-67BoldCn</vt:lpstr>
      <vt:lpstr>Amasis MT Pro</vt:lpstr>
      <vt:lpstr>Arial</vt:lpstr>
      <vt:lpstr>Arial Black</vt:lpstr>
      <vt:lpstr>Arial Narrow</vt:lpstr>
      <vt:lpstr>Arial Nova Cond</vt:lpstr>
      <vt:lpstr>Calibri</vt:lpstr>
      <vt:lpstr>Calibri Light</vt:lpstr>
      <vt:lpstr>Cambria</vt:lpstr>
      <vt:lpstr>Courier New</vt:lpstr>
      <vt:lpstr>Open Sans</vt:lpstr>
      <vt:lpstr>Times</vt:lpstr>
      <vt:lpstr>Times New Roman</vt:lpstr>
      <vt:lpstr>Wingdings</vt:lpstr>
      <vt:lpstr>4_Office Theme</vt:lpstr>
      <vt:lpstr>kathryn_update materials</vt:lpstr>
      <vt:lpstr>1_Office Theme</vt:lpstr>
      <vt:lpstr>Text Layout_Blue</vt:lpstr>
      <vt:lpstr>4_Office Theme</vt:lpstr>
      <vt:lpstr>Welcome to Caterpillar</vt:lpstr>
      <vt:lpstr>Safety Briefing</vt:lpstr>
      <vt:lpstr>PowerPoint Presentation</vt:lpstr>
      <vt:lpstr>PowerPoint Presentation</vt:lpstr>
      <vt:lpstr>Agenda</vt:lpstr>
      <vt:lpstr>PowerPoint Presentation</vt:lpstr>
      <vt:lpstr>PowerPoint Presentation</vt:lpstr>
      <vt:lpstr>Our History</vt:lpstr>
      <vt:lpstr>PowerPoint Presentation</vt:lpstr>
      <vt:lpstr>Our Beginning in Singapore </vt:lpstr>
      <vt:lpstr>Three Major Office Locations</vt:lpstr>
      <vt:lpstr>Business Units in Singapore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Enterprise Strategy</vt:lpstr>
      <vt:lpstr>PowerPoint Presentation</vt:lpstr>
      <vt:lpstr>PowerPoint Presentation</vt:lpstr>
      <vt:lpstr>PowerPoint Presentation</vt:lpstr>
      <vt:lpstr>Living Our Values in Action</vt:lpstr>
      <vt:lpstr>PowerPoint Presentation</vt:lpstr>
      <vt:lpstr>PowerPoint Presentation</vt:lpstr>
      <vt:lpstr>Singapore Employee Handbook</vt:lpstr>
      <vt:lpstr>Security Processes &amp; Expectations </vt:lpstr>
      <vt:lpstr>PowerPoint Presentation</vt:lpstr>
      <vt:lpstr>PowerPoint Presentation</vt:lpstr>
      <vt:lpstr>PowerPoint Presentation</vt:lpstr>
      <vt:lpstr>Business Hours, Cafeteria, Salary Payment</vt:lpstr>
      <vt:lpstr>Employee Access Pass, Visitor Access</vt:lpstr>
      <vt:lpstr>Dress Code </vt:lpstr>
      <vt:lpstr>Business Travel, Travel Security</vt:lpstr>
      <vt:lpstr>Shuttle Bus, Parking</vt:lpstr>
      <vt:lpstr>Designated smoking areas – Tractor 7 and 14 </vt:lpstr>
      <vt:lpstr>Designated smoking areas – 5 Tukang </vt:lpstr>
      <vt:lpstr>Workday Update</vt:lpstr>
      <vt:lpstr>Location of Meeting Rooms at 7 Tractor</vt:lpstr>
      <vt:lpstr>PowerPoint Presentation</vt:lpstr>
      <vt:lpstr>Getting involved around Caterpillar</vt:lpstr>
      <vt:lpstr>Useful Contacts</vt:lpstr>
      <vt:lpstr>Useful Links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Alison Loh</dc:creator>
  <cp:lastModifiedBy>Alison Loh</cp:lastModifiedBy>
  <cp:revision>116</cp:revision>
  <dcterms:created xsi:type="dcterms:W3CDTF">2021-03-09T15:51:03Z</dcterms:created>
  <dcterms:modified xsi:type="dcterms:W3CDTF">2023-11-03T09:40:47Z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0x0101008E850C16B4181243907D259847DF28E7</vt:lpwstr>
  </property>
  <property fmtid="{D5CDD505-2E9C-101B-9397-08002B2CF9AE}" pid="3" name="MSIP_Label_fb5e2db6-eecf-4aa2-8fc3-174bf94bce19_Enabled">
    <vt:lpwstr>true</vt:lpwstr>
  </property>
  <property fmtid="{D5CDD505-2E9C-101B-9397-08002B2CF9AE}" pid="4" name="MSIP_Label_fb5e2db6-eecf-4aa2-8fc3-174bf94bce19_SetDate">
    <vt:lpwstr>2023-10-26T08:05:09Z</vt:lpwstr>
  </property>
  <property fmtid="{D5CDD505-2E9C-101B-9397-08002B2CF9AE}" pid="5" name="MSIP_Label_fb5e2db6-eecf-4aa2-8fc3-174bf94bce19_Method">
    <vt:lpwstr>Standard</vt:lpwstr>
  </property>
  <property fmtid="{D5CDD505-2E9C-101B-9397-08002B2CF9AE}" pid="6" name="MSIP_Label_fb5e2db6-eecf-4aa2-8fc3-174bf94bce19_Name">
    <vt:lpwstr>fb5e2db6-eecf-4aa2-8fc3-174bf94bce19</vt:lpwstr>
  </property>
  <property fmtid="{D5CDD505-2E9C-101B-9397-08002B2CF9AE}" pid="7" name="MSIP_Label_fb5e2db6-eecf-4aa2-8fc3-174bf94bce19_SiteId">
    <vt:lpwstr>ceb177bf-013b-49ab-8a9c-4abce32afc1e</vt:lpwstr>
  </property>
  <property fmtid="{D5CDD505-2E9C-101B-9397-08002B2CF9AE}" pid="8" name="MSIP_Label_fb5e2db6-eecf-4aa2-8fc3-174bf94bce19_ActionId">
    <vt:lpwstr>aaa07eac-f6e4-4e0e-975a-69b5ad710d86</vt:lpwstr>
  </property>
  <property fmtid="{D5CDD505-2E9C-101B-9397-08002B2CF9AE}" pid="9" name="MSIP_Label_fb5e2db6-eecf-4aa2-8fc3-174bf94bce19_ContentBits">
    <vt:lpwstr>2</vt:lpwstr>
  </property>
</Properties>
</file>