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"/>
  </p:notesMasterIdLst>
  <p:sldIdLst>
    <p:sldId id="267" r:id="rId2"/>
    <p:sldId id="268" r:id="rId3"/>
    <p:sldId id="266" r:id="rId4"/>
  </p:sldIdLst>
  <p:sldSz cx="20481925" cy="11520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8" userDrawn="1">
          <p15:clr>
            <a:srgbClr val="A4A3A4"/>
          </p15:clr>
        </p15:guide>
        <p15:guide id="2" pos="64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1F5F21"/>
    <a:srgbClr val="FEBA16"/>
    <a:srgbClr val="FFCD11"/>
    <a:srgbClr val="FFFFFF"/>
    <a:srgbClr val="FBBA1D"/>
    <a:srgbClr val="E391BD"/>
    <a:srgbClr val="EEA8D1"/>
    <a:srgbClr val="ACE3F8"/>
    <a:srgbClr val="846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50D184-6BAF-44BF-AA0B-A9342CA0301D}" v="3" dt="2024-02-29T20:08:22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52" autoAdjust="0"/>
  </p:normalViewPr>
  <p:slideViewPr>
    <p:cSldViewPr snapToGrid="0">
      <p:cViewPr varScale="1">
        <p:scale>
          <a:sx n="35" d="100"/>
          <a:sy n="35" d="100"/>
        </p:scale>
        <p:origin x="868" y="60"/>
      </p:cViewPr>
      <p:guideLst>
        <p:guide orient="horz" pos="3628"/>
        <p:guide pos="64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D07E-30F8-4EB3-9C3E-729CE0B7CEE6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43BD-3C6A-49FE-9FEF-F794AF31A3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0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A43BD-3C6A-49FE-9FEF-F794AF31A3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7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A43BD-3C6A-49FE-9FEF-F794AF31A3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236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A43BD-3C6A-49FE-9FEF-F794AF31A3B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9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48C9BF7-F1B9-4407-85DD-3B5A21123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13" y="2058755"/>
            <a:ext cx="16524220" cy="554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3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8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41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4778EA5-FE65-4CA4-8BAF-044547A32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5" y="6506942"/>
            <a:ext cx="6901982" cy="23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757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61757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469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2714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552714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98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02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51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5pPr>
      <a:lvl6pPr marL="768050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6pPr>
      <a:lvl7pPr marL="15361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7pPr>
      <a:lvl8pPr marL="230415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8pPr>
      <a:lvl9pPr marL="30722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9pPr>
    </p:titleStyle>
    <p:bodyStyle>
      <a:lvl1pPr marL="384025" indent="-384025" algn="l" rtl="0" eaLnBrk="0" fontAlgn="base" hangingPunct="0">
        <a:lnSpc>
          <a:spcPct val="90000"/>
        </a:lnSpc>
        <a:spcBef>
          <a:spcPts val="1680"/>
        </a:spcBef>
        <a:spcAft>
          <a:spcPct val="0"/>
        </a:spcAft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1pPr>
      <a:lvl2pPr marL="1152075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2pPr>
      <a:lvl3pPr marL="19201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68817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4562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42242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9923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7603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5284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1pPr>
      <a:lvl2pPr marL="76805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2pPr>
      <a:lvl3pPr marL="15361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3pPr>
      <a:lvl4pPr marL="23041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4pPr>
      <a:lvl5pPr marL="30722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5pPr>
      <a:lvl6pPr marL="38402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6083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37635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1444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hyperlink" Target="http://commons.wikimedia.org/wiki/file:onaruto-bridge_and_naruto_channel,naruto-city,japan.jpg" TargetMode="Externa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hyperlink" Target="https://www.publicdomainpictures.net/en/view-image.php?image=20157&amp;picture=bridge" TargetMode="Externa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Person crossing suspension bridge">
            <a:extLst>
              <a:ext uri="{FF2B5EF4-FFF2-40B4-BE49-F238E27FC236}">
                <a16:creationId xmlns:a16="http://schemas.microsoft.com/office/drawing/2014/main" id="{DBD403BA-79B3-66F2-FFFC-2F58D6431EB3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404" r="-3440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C3A13-0CA5-94A0-3DB1-420E42DBE5F1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health emergency response&#10;&#10;Description automatically generated">
            <a:extLst>
              <a:ext uri="{FF2B5EF4-FFF2-40B4-BE49-F238E27FC236}">
                <a16:creationId xmlns:a16="http://schemas.microsoft.com/office/drawing/2014/main" id="{9276BCA0-43CB-2693-22A1-F02281EF46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179" y="8910155"/>
            <a:ext cx="1952506" cy="2038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16232-7BC2-ED1E-C74E-11D0DA79665B}"/>
              </a:ext>
            </a:extLst>
          </p:cNvPr>
          <p:cNvSpPr txBox="1"/>
          <p:nvPr/>
        </p:nvSpPr>
        <p:spPr>
          <a:xfrm>
            <a:off x="11018202" y="700007"/>
            <a:ext cx="8830821" cy="863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First Responder (MHFR) training equips you with the knowledge and skills needed to: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8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Detect when others are experiencing a significant mental health problem.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8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Provide basic support.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8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Help link them to available care,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such as the Caterpillar Employee Assistance Program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).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EBA1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EBA16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Register today via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WorkDay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or learn more at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TotalHealth.cat.com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27CFDB-E452-5DA1-419C-A5733D938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8202" y="9767968"/>
            <a:ext cx="1052513" cy="1052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757130-DEB3-6E3E-48C2-517A2090BC37}"/>
              </a:ext>
            </a:extLst>
          </p:cNvPr>
          <p:cNvSpPr txBox="1"/>
          <p:nvPr/>
        </p:nvSpPr>
        <p:spPr>
          <a:xfrm>
            <a:off x="777240" y="2636311"/>
            <a:ext cx="868648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 a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BA1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First Responder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BA1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you can become a bridge to the care a struggling person needs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C1139-814C-B12B-9C91-922288F66E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40" y="10388666"/>
            <a:ext cx="3217034" cy="5596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900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D403BA-79B3-66F2-FFFC-2F58D6431EB3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-28859" r="-3918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8929F3-630D-C271-A14E-B772D21F55F8}"/>
              </a:ext>
            </a:extLst>
          </p:cNvPr>
          <p:cNvSpPr/>
          <p:nvPr/>
        </p:nvSpPr>
        <p:spPr>
          <a:xfrm>
            <a:off x="0" y="-1"/>
            <a:ext cx="10240962" cy="11520488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health emergency response&#10;&#10;Description automatically generated">
            <a:extLst>
              <a:ext uri="{FF2B5EF4-FFF2-40B4-BE49-F238E27FC236}">
                <a16:creationId xmlns:a16="http://schemas.microsoft.com/office/drawing/2014/main" id="{9276BCA0-43CB-2693-22A1-F02281EF46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179" y="8910155"/>
            <a:ext cx="1952506" cy="2038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16232-7BC2-ED1E-C74E-11D0DA79665B}"/>
              </a:ext>
            </a:extLst>
          </p:cNvPr>
          <p:cNvSpPr txBox="1"/>
          <p:nvPr/>
        </p:nvSpPr>
        <p:spPr>
          <a:xfrm>
            <a:off x="11018202" y="700007"/>
            <a:ext cx="8830821" cy="863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First Responder (MHFR) training equips you with the knowledge and skills needed to: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Detect when others are experiencing a significant mental health problem.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Provide basic support.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Help link them to available care,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such as the Caterpillar Employee Assistance Program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EAP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).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EBA1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EBA16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Register today via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WorkDay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or learn more at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TotalHealth.cat.com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27CFDB-E452-5DA1-419C-A5733D938D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8202" y="9767968"/>
            <a:ext cx="1052513" cy="1052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757130-DEB3-6E3E-48C2-517A2090BC37}"/>
              </a:ext>
            </a:extLst>
          </p:cNvPr>
          <p:cNvSpPr txBox="1"/>
          <p:nvPr/>
        </p:nvSpPr>
        <p:spPr>
          <a:xfrm>
            <a:off x="777240" y="2636311"/>
            <a:ext cx="868648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 a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BA1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First Responder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BA1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you can become a bridge to the care a struggling person needs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C1139-814C-B12B-9C91-922288F66E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40" y="10388666"/>
            <a:ext cx="3217034" cy="5596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167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D403BA-79B3-66F2-FFFC-2F58D6431EB3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400"/>
                      </a14:imgEffect>
                      <a14:imgEffect>
                        <a14:brightnessContrast bright="-60000" contras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-34902" r="-3490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57130-DEB3-6E3E-48C2-517A2090BC37}"/>
              </a:ext>
            </a:extLst>
          </p:cNvPr>
          <p:cNvSpPr txBox="1"/>
          <p:nvPr/>
        </p:nvSpPr>
        <p:spPr>
          <a:xfrm>
            <a:off x="777240" y="2636311"/>
            <a:ext cx="868648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As a </a:t>
            </a:r>
            <a:r>
              <a:rPr lang="en-US" sz="8000" b="0" i="0" dirty="0">
                <a:solidFill>
                  <a:srgbClr val="FEBA1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Mental Health First Responder</a:t>
            </a:r>
            <a:r>
              <a:rPr lang="en-US" sz="80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,</a:t>
            </a:r>
            <a:r>
              <a:rPr lang="en-US" sz="8000" b="0" i="0" dirty="0">
                <a:solidFill>
                  <a:srgbClr val="FEBA1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8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you can b</a:t>
            </a:r>
            <a:r>
              <a:rPr lang="en-US" sz="80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ecome a bridge to the care a struggling person needs</a:t>
            </a:r>
            <a:endParaRPr lang="en-US" sz="8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C1139-814C-B12B-9C91-922288F66E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40" y="10388666"/>
            <a:ext cx="3217034" cy="5596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diagram of a health emergency response&#10;&#10;Description automatically generated">
            <a:extLst>
              <a:ext uri="{FF2B5EF4-FFF2-40B4-BE49-F238E27FC236}">
                <a16:creationId xmlns:a16="http://schemas.microsoft.com/office/drawing/2014/main" id="{9276BCA0-43CB-2693-22A1-F02281EF46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179" y="8910155"/>
            <a:ext cx="1952506" cy="2038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16232-7BC2-ED1E-C74E-11D0DA79665B}"/>
              </a:ext>
            </a:extLst>
          </p:cNvPr>
          <p:cNvSpPr txBox="1"/>
          <p:nvPr/>
        </p:nvSpPr>
        <p:spPr>
          <a:xfrm>
            <a:off x="11018202" y="700007"/>
            <a:ext cx="8830821" cy="863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Mental Health First Responder (MHFR) training equips you with the knowledge and skills needed to:</a:t>
            </a:r>
          </a:p>
          <a:p>
            <a:pPr marL="571500" indent="-571500">
              <a:spcAft>
                <a:spcPts val="1800"/>
              </a:spcAft>
              <a:buClr>
                <a:srgbClr val="FEBA16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Detect when others are experiencing a significant mental health problem.</a:t>
            </a:r>
          </a:p>
          <a:p>
            <a:pPr marL="571500" indent="-571500">
              <a:spcAft>
                <a:spcPts val="1800"/>
              </a:spcAft>
              <a:buClr>
                <a:srgbClr val="FEBA16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Provide basic support.</a:t>
            </a:r>
          </a:p>
          <a:p>
            <a:pPr marL="571500" indent="-571500">
              <a:spcAft>
                <a:spcPts val="1800"/>
              </a:spcAft>
              <a:buClr>
                <a:srgbClr val="FEBA16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Help link them to available care, </a:t>
            </a:r>
            <a:b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such as the Caterpillar Employee Assistance Program (</a:t>
            </a:r>
            <a:r>
              <a:rPr lang="en-US" sz="4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EAP</a:t>
            </a:r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).</a:t>
            </a:r>
          </a:p>
          <a:p>
            <a:pPr marL="571500" indent="-571500">
              <a:spcAft>
                <a:spcPts val="1800"/>
              </a:spcAft>
              <a:buClr>
                <a:srgbClr val="FEBA16"/>
              </a:buClr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spcAft>
                <a:spcPts val="1800"/>
              </a:spcAft>
              <a:buClr>
                <a:srgbClr val="FEBA16"/>
              </a:buClr>
            </a:pP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Register today via </a:t>
            </a:r>
            <a:r>
              <a:rPr lang="en-US" sz="4000" b="1" dirty="0">
                <a:solidFill>
                  <a:srgbClr val="FEBA16"/>
                </a:solidFill>
                <a:latin typeface="Arial Narrow" panose="020B0606020202030204" pitchFamily="34" charset="0"/>
              </a:rPr>
              <a:t>WorkDay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 or learn more at </a:t>
            </a:r>
            <a:r>
              <a:rPr lang="en-US" sz="4000" b="1" dirty="0">
                <a:solidFill>
                  <a:srgbClr val="FEBA16"/>
                </a:solidFill>
                <a:latin typeface="Arial Narrow" panose="020B0606020202030204" pitchFamily="34" charset="0"/>
              </a:rPr>
              <a:t>TotalHealth.cat.com</a:t>
            </a:r>
            <a:r>
              <a:rPr lang="en-U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27CFDB-E452-5DA1-419C-A5733D938D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8202" y="9767968"/>
            <a:ext cx="1052513" cy="10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39136"/>
      </p:ext>
    </p:extLst>
  </p:cSld>
  <p:clrMapOvr>
    <a:masterClrMapping/>
  </p:clrMapOvr>
</p:sld>
</file>

<file path=ppt/theme/theme1.xml><?xml version="1.0" encoding="utf-8"?>
<a:theme xmlns:a="http://schemas.openxmlformats.org/drawingml/2006/main" name="7_Total health 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tal Health Template (Feb 2018) [Compatibility Mode]" id="{68BFB460-AF80-4351-9199-4C90BC3273CD}" vid="{BCB86AFA-BC5C-4BA0-B157-EBF47FF198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1651</TotalTime>
  <Words>255</Words>
  <Application>Microsoft Office PowerPoint</Application>
  <PresentationFormat>Custom</PresentationFormat>
  <Paragraphs>24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Arial Narrow</vt:lpstr>
      <vt:lpstr>Arial Narrow</vt:lpstr>
      <vt:lpstr>Calibri</vt:lpstr>
      <vt:lpstr>Calibri Light</vt:lpstr>
      <vt:lpstr>7_Total health Custom Design 2</vt:lpstr>
      <vt:lpstr>PowerPoint Presentation</vt:lpstr>
      <vt:lpstr>PowerPoint Presentation</vt:lpstr>
      <vt:lpstr>PowerPoint Presentation</vt:lpstr>
    </vt:vector>
  </TitlesOfParts>
  <Company>Caterpillar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Fleer</dc:creator>
  <cp:lastModifiedBy>Gabby Kolditz</cp:lastModifiedBy>
  <cp:revision>471</cp:revision>
  <dcterms:created xsi:type="dcterms:W3CDTF">2017-10-02T18:33:06Z</dcterms:created>
  <dcterms:modified xsi:type="dcterms:W3CDTF">2024-02-29T20:11:16Z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2022-06-15T18:01:14Z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>aea13a89-a480-4196-ad9d-139cf61bb883</vt:lpwstr>
  </property>
  <property fmtid="{D5CDD505-2E9C-101B-9397-08002B2CF9AE}" pid="8" name="MSIP_Label_fb5e2db6-eecf-4aa2-8fc3-174bf94bce19_ContentBits">
    <vt:lpwstr>2</vt:lpwstr>
  </property>
</Properties>
</file>