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9" r:id="rId2"/>
  </p:sldIdLst>
  <p:sldSz cx="20481925" cy="115204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28" userDrawn="1">
          <p15:clr>
            <a:srgbClr val="A4A3A4"/>
          </p15:clr>
        </p15:guide>
        <p15:guide id="2" pos="64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1313"/>
    <a:srgbClr val="D60D0D"/>
    <a:srgbClr val="FEBA16"/>
    <a:srgbClr val="B82121"/>
    <a:srgbClr val="81110F"/>
    <a:srgbClr val="D8272E"/>
    <a:srgbClr val="FFCD11"/>
    <a:srgbClr val="D82B33"/>
    <a:srgbClr val="E54072"/>
    <a:srgbClr val="6F0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C24546-C721-4CFD-9FBD-97647D62AF95}" v="23" dt="2024-01-24T20:09:38.9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52" autoAdjust="0"/>
  </p:normalViewPr>
  <p:slideViewPr>
    <p:cSldViewPr snapToGrid="0">
      <p:cViewPr varScale="1">
        <p:scale>
          <a:sx n="35" d="100"/>
          <a:sy n="35" d="100"/>
        </p:scale>
        <p:origin x="148" y="60"/>
      </p:cViewPr>
      <p:guideLst>
        <p:guide orient="horz" pos="3628"/>
        <p:guide pos="64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4D07E-30F8-4EB3-9C3E-729CE0B7CEE6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A43BD-3C6A-49FE-9FEF-F794AF31A3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106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tal health Custom design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548C9BF7-F1B9-4407-85DD-3B5A211235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513" y="2058755"/>
            <a:ext cx="16524220" cy="554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831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tal health Custom design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528" y="1218791"/>
            <a:ext cx="13099898" cy="1282339"/>
          </a:xfrm>
          <a:prstGeom prst="rect">
            <a:avLst/>
          </a:prstGeom>
        </p:spPr>
        <p:txBody>
          <a:bodyPr/>
          <a:lstStyle>
            <a:lvl1pPr>
              <a:defRPr sz="5712" b="1" i="0" baseline="0">
                <a:latin typeface="arial narrow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9528" y="2798155"/>
            <a:ext cx="13099898" cy="6735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32" b="1" i="1" baseline="0">
                <a:latin typeface="arial narrow" charset="0"/>
              </a:defRPr>
            </a:lvl1pPr>
            <a:lvl2pPr marL="768050" indent="0">
              <a:buNone/>
              <a:defRPr/>
            </a:lvl2pPr>
            <a:lvl3pPr marL="1536101" indent="0">
              <a:buNone/>
              <a:defRPr/>
            </a:lvl3pPr>
            <a:lvl4pPr marL="2304151" indent="0">
              <a:buNone/>
              <a:defRPr/>
            </a:lvl4pPr>
            <a:lvl5pPr marL="307220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628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tal health Custom design2_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29528" y="1218791"/>
            <a:ext cx="13099898" cy="1282339"/>
          </a:xfrm>
          <a:prstGeom prst="rect">
            <a:avLst/>
          </a:prstGeom>
        </p:spPr>
        <p:txBody>
          <a:bodyPr/>
          <a:lstStyle>
            <a:lvl1pPr>
              <a:defRPr sz="5712" b="1" i="0" baseline="0">
                <a:latin typeface="arial narrow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9528" y="2798155"/>
            <a:ext cx="13099898" cy="6735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32" b="1" i="1" baseline="0">
                <a:latin typeface="arial narrow" charset="0"/>
              </a:defRPr>
            </a:lvl1pPr>
            <a:lvl2pPr marL="768050" indent="0">
              <a:buNone/>
              <a:defRPr/>
            </a:lvl2pPr>
            <a:lvl3pPr marL="1536101" indent="0">
              <a:buNone/>
              <a:defRPr/>
            </a:lvl3pPr>
            <a:lvl4pPr marL="2304151" indent="0">
              <a:buNone/>
              <a:defRPr/>
            </a:lvl4pPr>
            <a:lvl5pPr marL="307220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341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tal health Custom design2_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B4778EA5-FE65-4CA4-8BAF-044547A327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65" y="6506942"/>
            <a:ext cx="6901982" cy="231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757" y="1105845"/>
            <a:ext cx="13099898" cy="1579363"/>
          </a:xfrm>
          <a:prstGeom prst="rect">
            <a:avLst/>
          </a:prstGeom>
        </p:spPr>
        <p:txBody>
          <a:bodyPr/>
          <a:lstStyle>
            <a:lvl1pPr>
              <a:defRPr sz="5712" b="1" i="0" baseline="0">
                <a:latin typeface="arial narrow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61757" y="3175897"/>
            <a:ext cx="13099898" cy="15163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32" b="0" i="0" baseline="0">
                <a:latin typeface="arial narrow" charset="0"/>
              </a:defRPr>
            </a:lvl1pPr>
            <a:lvl2pPr marL="768050" indent="0">
              <a:buNone/>
              <a:defRPr sz="3360" baseline="0">
                <a:latin typeface="arial narrow" charset="0"/>
              </a:defRPr>
            </a:lvl2pPr>
            <a:lvl3pPr marL="1536101" indent="0">
              <a:buNone/>
              <a:defRPr/>
            </a:lvl3pPr>
            <a:lvl4pPr marL="2304151" indent="0">
              <a:buNone/>
              <a:defRPr/>
            </a:lvl4pPr>
            <a:lvl5pPr marL="307220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84696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tal health Custom design2_Titl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52714" y="1105845"/>
            <a:ext cx="13099898" cy="1579363"/>
          </a:xfrm>
          <a:prstGeom prst="rect">
            <a:avLst/>
          </a:prstGeom>
        </p:spPr>
        <p:txBody>
          <a:bodyPr/>
          <a:lstStyle>
            <a:lvl1pPr>
              <a:defRPr sz="5712" b="1" i="0" baseline="0">
                <a:latin typeface="arial narrow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52714" y="3175897"/>
            <a:ext cx="13099898" cy="15163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32" b="0" i="0" baseline="0">
                <a:latin typeface="arial narrow" charset="0"/>
              </a:defRPr>
            </a:lvl1pPr>
            <a:lvl2pPr marL="768050" indent="0">
              <a:buNone/>
              <a:defRPr sz="3360" baseline="0">
                <a:latin typeface="arial narrow" charset="0"/>
              </a:defRPr>
            </a:lvl2pPr>
            <a:lvl3pPr marL="1536101" indent="0">
              <a:buNone/>
              <a:defRPr/>
            </a:lvl3pPr>
            <a:lvl4pPr marL="2304151" indent="0">
              <a:buNone/>
              <a:defRPr/>
            </a:lvl4pPr>
            <a:lvl5pPr marL="307220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69862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tal health Custom design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02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IPCMContentMarking" descr="{&quot;HashCode&quot;:135238423,&quot;Placement&quot;:&quot;Footer&quot;,&quot;Top&quot;:886.467957,&quot;Left&quot;:0.0,&quot;SlideWidth&quot;:1612,&quot;SlideHeight&quot;:907}">
            <a:extLst>
              <a:ext uri="{FF2B5EF4-FFF2-40B4-BE49-F238E27FC236}">
                <a16:creationId xmlns:a16="http://schemas.microsoft.com/office/drawing/2014/main" id="{D34DCCBF-AA5F-482B-83AE-A720184BBD9A}"/>
              </a:ext>
            </a:extLst>
          </p:cNvPr>
          <p:cNvSpPr txBox="1"/>
          <p:nvPr userDrawn="1"/>
        </p:nvSpPr>
        <p:spPr>
          <a:xfrm>
            <a:off x="0" y="11258143"/>
            <a:ext cx="188225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737373"/>
                </a:solidFill>
                <a:latin typeface="Calibri" panose="020F0502020204030204" pitchFamily="34" charset="0"/>
              </a:rPr>
              <a:t>Caterpillar: Confidential Green</a:t>
            </a:r>
          </a:p>
        </p:txBody>
      </p:sp>
    </p:spTree>
    <p:extLst>
      <p:ext uri="{BB962C8B-B14F-4D97-AF65-F5344CB8AC3E}">
        <p14:creationId xmlns:p14="http://schemas.microsoft.com/office/powerpoint/2010/main" val="310951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392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5pPr>
      <a:lvl6pPr marL="768050" algn="l" rtl="0" fontAlgn="base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6pPr>
      <a:lvl7pPr marL="1536101" algn="l" rtl="0" fontAlgn="base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7pPr>
      <a:lvl8pPr marL="2304151" algn="l" rtl="0" fontAlgn="base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8pPr>
      <a:lvl9pPr marL="3072201" algn="l" rtl="0" fontAlgn="base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9pPr>
    </p:titleStyle>
    <p:bodyStyle>
      <a:lvl1pPr marL="384025" indent="-384025" algn="l" rtl="0" eaLnBrk="0" fontAlgn="base" hangingPunct="0">
        <a:lnSpc>
          <a:spcPct val="90000"/>
        </a:lnSpc>
        <a:spcBef>
          <a:spcPts val="1680"/>
        </a:spcBef>
        <a:spcAft>
          <a:spcPct val="0"/>
        </a:spcAft>
        <a:buFont typeface="Arial" panose="020B0604020202020204" pitchFamily="34" charset="0"/>
        <a:buChar char="•"/>
        <a:defRPr sz="4704" kern="1200">
          <a:solidFill>
            <a:schemeClr val="tx1"/>
          </a:solidFill>
          <a:latin typeface="+mn-lt"/>
          <a:ea typeface="+mn-ea"/>
          <a:cs typeface="+mn-cs"/>
        </a:defRPr>
      </a:lvl1pPr>
      <a:lvl2pPr marL="1152075" indent="-384025" algn="l" rtl="0" eaLnBrk="0" fontAlgn="base" hangingPunct="0">
        <a:lnSpc>
          <a:spcPct val="90000"/>
        </a:lnSpc>
        <a:spcBef>
          <a:spcPts val="840"/>
        </a:spcBef>
        <a:spcAft>
          <a:spcPct val="0"/>
        </a:spcAft>
        <a:buFont typeface="Arial" panose="020B0604020202020204" pitchFamily="34" charset="0"/>
        <a:buChar char="•"/>
        <a:defRPr sz="4032" kern="1200">
          <a:solidFill>
            <a:schemeClr val="tx1"/>
          </a:solidFill>
          <a:latin typeface="+mn-lt"/>
          <a:ea typeface="+mn-ea"/>
          <a:cs typeface="+mn-cs"/>
        </a:defRPr>
      </a:lvl2pPr>
      <a:lvl3pPr marL="1920126" indent="-384025" algn="l" rtl="0" eaLnBrk="0" fontAlgn="base" hangingPunct="0">
        <a:lnSpc>
          <a:spcPct val="90000"/>
        </a:lnSpc>
        <a:spcBef>
          <a:spcPts val="84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3pPr>
      <a:lvl4pPr marL="2688176" indent="-384025" algn="l" rtl="0" eaLnBrk="0" fontAlgn="base" hangingPunct="0">
        <a:lnSpc>
          <a:spcPct val="90000"/>
        </a:lnSpc>
        <a:spcBef>
          <a:spcPts val="84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3456226" indent="-384025" algn="l" rtl="0" eaLnBrk="0" fontAlgn="base" hangingPunct="0">
        <a:lnSpc>
          <a:spcPct val="90000"/>
        </a:lnSpc>
        <a:spcBef>
          <a:spcPts val="84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4224277" indent="-384025" algn="l" defTabSz="1536101" rtl="0" eaLnBrk="1" latinLnBrk="0" hangingPunct="1">
        <a:lnSpc>
          <a:spcPct val="90000"/>
        </a:lnSpc>
        <a:spcBef>
          <a:spcPts val="840"/>
        </a:spcBef>
        <a:buFont typeface="Arial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6pPr>
      <a:lvl7pPr marL="4992327" indent="-384025" algn="l" defTabSz="1536101" rtl="0" eaLnBrk="1" latinLnBrk="0" hangingPunct="1">
        <a:lnSpc>
          <a:spcPct val="90000"/>
        </a:lnSpc>
        <a:spcBef>
          <a:spcPts val="840"/>
        </a:spcBef>
        <a:buFont typeface="Arial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7pPr>
      <a:lvl8pPr marL="5760377" indent="-384025" algn="l" defTabSz="1536101" rtl="0" eaLnBrk="1" latinLnBrk="0" hangingPunct="1">
        <a:lnSpc>
          <a:spcPct val="90000"/>
        </a:lnSpc>
        <a:spcBef>
          <a:spcPts val="840"/>
        </a:spcBef>
        <a:buFont typeface="Arial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8pPr>
      <a:lvl9pPr marL="6528427" indent="-384025" algn="l" defTabSz="1536101" rtl="0" eaLnBrk="1" latinLnBrk="0" hangingPunct="1">
        <a:lnSpc>
          <a:spcPct val="90000"/>
        </a:lnSpc>
        <a:spcBef>
          <a:spcPts val="840"/>
        </a:spcBef>
        <a:buFont typeface="Arial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1pPr>
      <a:lvl2pPr marL="768050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536101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3pPr>
      <a:lvl4pPr marL="2304151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4pPr>
      <a:lvl5pPr marL="3072201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5pPr>
      <a:lvl6pPr marL="3840251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6pPr>
      <a:lvl7pPr marL="4608302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7pPr>
      <a:lvl8pPr marL="5376352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8pPr>
      <a:lvl9pPr marL="6144402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enegadolegitimo.blogspot.com/2013/02/10-regalos-de-san-valentin-que-debes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heart shaped box of chocolates&#10;&#10;Description automatically generated">
            <a:extLst>
              <a:ext uri="{FF2B5EF4-FFF2-40B4-BE49-F238E27FC236}">
                <a16:creationId xmlns:a16="http://schemas.microsoft.com/office/drawing/2014/main" id="{E6A65A3D-DF5C-FFEE-A401-FC92014540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411" r="5614" b="9627"/>
          <a:stretch/>
        </p:blipFill>
        <p:spPr>
          <a:xfrm>
            <a:off x="0" y="3042165"/>
            <a:ext cx="8608711" cy="8504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E9A9FB-AEE2-094B-8F46-4F0E66B0BF81}"/>
              </a:ext>
            </a:extLst>
          </p:cNvPr>
          <p:cNvSpPr txBox="1"/>
          <p:nvPr/>
        </p:nvSpPr>
        <p:spPr>
          <a:xfrm>
            <a:off x="-1" y="0"/>
            <a:ext cx="20481925" cy="293926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sz="30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5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February is </a:t>
            </a:r>
            <a:r>
              <a:rPr lang="en-US" sz="12500" b="1" dirty="0">
                <a:solidFill>
                  <a:srgbClr val="FEBA1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Heart Health </a:t>
            </a:r>
            <a:r>
              <a:rPr lang="en-US" sz="125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Month</a:t>
            </a:r>
          </a:p>
          <a:p>
            <a:pPr algn="ctr"/>
            <a:endParaRPr lang="en-US" sz="30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FB850-7518-2BE8-CCE3-6B0707A41A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9615" y="6894576"/>
            <a:ext cx="5683005" cy="9885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DDEEC79-A6B8-FC3F-4273-B4CD0E52B694}"/>
              </a:ext>
            </a:extLst>
          </p:cNvPr>
          <p:cNvSpPr txBox="1"/>
          <p:nvPr/>
        </p:nvSpPr>
        <p:spPr>
          <a:xfrm>
            <a:off x="8608711" y="4406543"/>
            <a:ext cx="11096592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C91313"/>
              </a:buClr>
              <a:buFont typeface="Arial Narrow" panose="020B0606020202030204" pitchFamily="34" charset="0"/>
              <a:buChar char="♥"/>
            </a:pPr>
            <a:r>
              <a:rPr lang="en-US" sz="3400" b="1" dirty="0">
                <a:latin typeface="Arial Narrow" panose="020B0606020202030204" pitchFamily="34" charset="0"/>
              </a:rPr>
              <a:t>Keep active </a:t>
            </a:r>
            <a:r>
              <a:rPr lang="en-US" sz="3400" dirty="0">
                <a:latin typeface="Arial Narrow" panose="020B0606020202030204" pitchFamily="34" charset="0"/>
              </a:rPr>
              <a:t>– Aim for 150 minutes of exercise weekly, but any physical activity offers heart-healthy benefits!</a:t>
            </a:r>
          </a:p>
          <a:p>
            <a:pPr marL="457200" indent="-457200">
              <a:spcAft>
                <a:spcPts val="600"/>
              </a:spcAft>
              <a:buClr>
                <a:srgbClr val="C91313"/>
              </a:buClr>
              <a:buFont typeface="Arial Narrow" panose="020B0606020202030204" pitchFamily="34" charset="0"/>
              <a:buChar char="♥"/>
            </a:pPr>
            <a:r>
              <a:rPr lang="en-US" sz="3400" b="1" dirty="0">
                <a:latin typeface="Arial Narrow" panose="020B0606020202030204" pitchFamily="34" charset="0"/>
              </a:rPr>
              <a:t>Eat a heart-healthy diet </a:t>
            </a:r>
            <a:r>
              <a:rPr lang="en-US" sz="3400" dirty="0">
                <a:latin typeface="Arial Narrow" panose="020B0606020202030204" pitchFamily="34" charset="0"/>
              </a:rPr>
              <a:t>– Eat more fresh vegetables, fruits, whole grains, and lean meats and less processed foods, salt, added sugars, and saturated fat.</a:t>
            </a:r>
          </a:p>
          <a:p>
            <a:pPr marL="457200" indent="-457200">
              <a:spcAft>
                <a:spcPts val="600"/>
              </a:spcAft>
              <a:buClr>
                <a:srgbClr val="C91313"/>
              </a:buClr>
              <a:buFont typeface="Arial Narrow" panose="020B0606020202030204" pitchFamily="34" charset="0"/>
              <a:buChar char="♥"/>
            </a:pPr>
            <a:r>
              <a:rPr lang="en-US" sz="3400" b="1" dirty="0">
                <a:latin typeface="Arial Narrow" panose="020B0606020202030204" pitchFamily="34" charset="0"/>
              </a:rPr>
              <a:t>Maintain a healthy weight </a:t>
            </a:r>
            <a:r>
              <a:rPr lang="en-US" sz="3400" dirty="0">
                <a:latin typeface="Arial Narrow" panose="020B0606020202030204" pitchFamily="34" charset="0"/>
              </a:rPr>
              <a:t>– If you are overweight or obese, losing even just 5% of your current body weight can offer tremendous health benefits!</a:t>
            </a:r>
          </a:p>
          <a:p>
            <a:pPr marL="457200" indent="-457200">
              <a:spcAft>
                <a:spcPts val="600"/>
              </a:spcAft>
              <a:buClr>
                <a:srgbClr val="C91313"/>
              </a:buClr>
              <a:buFont typeface="Arial Narrow" panose="020B0606020202030204" pitchFamily="34" charset="0"/>
              <a:buChar char="♥"/>
            </a:pPr>
            <a:r>
              <a:rPr lang="en-US" sz="3400" b="1" dirty="0">
                <a:latin typeface="Arial Narrow" panose="020B0606020202030204" pitchFamily="34" charset="0"/>
              </a:rPr>
              <a:t>Know your numbers </a:t>
            </a:r>
            <a:r>
              <a:rPr lang="en-US" sz="3400" dirty="0">
                <a:latin typeface="Arial Narrow" panose="020B0606020202030204" pitchFamily="34" charset="0"/>
              </a:rPr>
              <a:t>– Work with your healthcare team to monitor your blood pressure, blood sugar, and cholesterol levels so you can make informed decisions to improve your health.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5123E6-5071-3CDB-BAF8-B04FD1F1888A}"/>
              </a:ext>
            </a:extLst>
          </p:cNvPr>
          <p:cNvSpPr txBox="1"/>
          <p:nvPr/>
        </p:nvSpPr>
        <p:spPr>
          <a:xfrm>
            <a:off x="5943243" y="3075717"/>
            <a:ext cx="137620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latin typeface="Arial Narrow" panose="020B0606020202030204" pitchFamily="34" charset="0"/>
              </a:rPr>
              <a:t>Show your heart some love! Making simple changes and prioritizing self-care can dramatically reduce your risk of heart disease!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C87FE5-E295-0248-BF81-FDAC94189982}"/>
              </a:ext>
            </a:extLst>
          </p:cNvPr>
          <p:cNvSpPr txBox="1"/>
          <p:nvPr/>
        </p:nvSpPr>
        <p:spPr>
          <a:xfrm>
            <a:off x="6534555" y="10685575"/>
            <a:ext cx="131707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b="1" dirty="0">
                <a:latin typeface="Arial Narrow" panose="020B0606020202030204" pitchFamily="34" charset="0"/>
              </a:rPr>
              <a:t>Find more </a:t>
            </a:r>
            <a:r>
              <a:rPr lang="en-US" sz="3400" b="1" dirty="0">
                <a:solidFill>
                  <a:srgbClr val="C91313"/>
                </a:solidFill>
                <a:latin typeface="Arial Narrow" panose="020B0606020202030204" pitchFamily="34" charset="0"/>
              </a:rPr>
              <a:t>Heart Health</a:t>
            </a:r>
            <a:r>
              <a:rPr lang="en-US" sz="3400" b="1" dirty="0">
                <a:latin typeface="Arial Narrow" panose="020B0606020202030204" pitchFamily="34" charset="0"/>
              </a:rPr>
              <a:t> tips at TotalHealth.cat.com!</a:t>
            </a:r>
          </a:p>
        </p:txBody>
      </p:sp>
      <p:pic>
        <p:nvPicPr>
          <p:cNvPr id="18" name="Picture 17" descr="A qr code with black squares&#10;&#10;Description automatically generated">
            <a:extLst>
              <a:ext uri="{FF2B5EF4-FFF2-40B4-BE49-F238E27FC236}">
                <a16:creationId xmlns:a16="http://schemas.microsoft.com/office/drawing/2014/main" id="{2EAA40CE-678F-8415-CD2D-A18D30C9AB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573" y="10200990"/>
            <a:ext cx="1100138" cy="110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14056"/>
      </p:ext>
    </p:extLst>
  </p:cSld>
  <p:clrMapOvr>
    <a:masterClrMapping/>
  </p:clrMapOvr>
</p:sld>
</file>

<file path=ppt/theme/theme1.xml><?xml version="1.0" encoding="utf-8"?>
<a:theme xmlns:a="http://schemas.openxmlformats.org/drawingml/2006/main" name="7_Total health Custom Design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tal Health Template (Feb 2018) [Compatibility Mode]" id="{68BFB460-AF80-4351-9199-4C90BC3273CD}" vid="{BCB86AFA-BC5C-4BA0-B157-EBF47FF198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810</TotalTime>
  <Words>149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Arial Narrow</vt:lpstr>
      <vt:lpstr>Calibri</vt:lpstr>
      <vt:lpstr>Calibri Light</vt:lpstr>
      <vt:lpstr>7_Total health Custom Design 2</vt:lpstr>
      <vt:lpstr>PowerPoint Presentation</vt:lpstr>
    </vt:vector>
  </TitlesOfParts>
  <Company>Caterpillar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Fleer</dc:creator>
  <cp:lastModifiedBy>Gabby Kolditz</cp:lastModifiedBy>
  <cp:revision>195</cp:revision>
  <dcterms:created xsi:type="dcterms:W3CDTF">2017-10-02T18:33:06Z</dcterms:created>
  <dcterms:modified xsi:type="dcterms:W3CDTF">2024-01-24T20:10:53Z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b5e2db6-eecf-4aa2-8fc3-174bf94bce19_Enabled">
    <vt:lpwstr>true</vt:lpwstr>
  </property>
  <property fmtid="{D5CDD505-2E9C-101B-9397-08002B2CF9AE}" pid="3" name="MSIP_Label_fb5e2db6-eecf-4aa2-8fc3-174bf94bce19_SetDate">
    <vt:lpwstr>2021-09-16T16:11:54Z</vt:lpwstr>
  </property>
  <property fmtid="{D5CDD505-2E9C-101B-9397-08002B2CF9AE}" pid="4" name="MSIP_Label_fb5e2db6-eecf-4aa2-8fc3-174bf94bce19_Method">
    <vt:lpwstr>Standard</vt:lpwstr>
  </property>
  <property fmtid="{D5CDD505-2E9C-101B-9397-08002B2CF9AE}" pid="5" name="MSIP_Label_fb5e2db6-eecf-4aa2-8fc3-174bf94bce19_Name">
    <vt:lpwstr>fb5e2db6-eecf-4aa2-8fc3-174bf94bce19</vt:lpwstr>
  </property>
  <property fmtid="{D5CDD505-2E9C-101B-9397-08002B2CF9AE}" pid="6" name="MSIP_Label_fb5e2db6-eecf-4aa2-8fc3-174bf94bce19_SiteId">
    <vt:lpwstr>ceb177bf-013b-49ab-8a9c-4abce32afc1e</vt:lpwstr>
  </property>
  <property fmtid="{D5CDD505-2E9C-101B-9397-08002B2CF9AE}" pid="7" name="MSIP_Label_fb5e2db6-eecf-4aa2-8fc3-174bf94bce19_ActionId">
    <vt:lpwstr/>
  </property>
  <property fmtid="{D5CDD505-2E9C-101B-9397-08002B2CF9AE}" pid="8" name="MSIP_Label_fb5e2db6-eecf-4aa2-8fc3-174bf94bce19_ContentBits">
    <vt:lpwstr>2</vt:lpwstr>
  </property>
</Properties>
</file>