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12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5720B-5B11-4FA0-828E-13FD3B7D5D52}" v="50" dt="2023-11-30T20:22:17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 gray gradient hexagon on white background with soft light blur">
            <a:extLst>
              <a:ext uri="{FF2B5EF4-FFF2-40B4-BE49-F238E27FC236}">
                <a16:creationId xmlns:a16="http://schemas.microsoft.com/office/drawing/2014/main" id="{2D186253-C9C7-76C0-2222-C03A5C70F0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24" b="20024"/>
          <a:stretch/>
        </p:blipFill>
        <p:spPr>
          <a:xfrm>
            <a:off x="358341" y="957642"/>
            <a:ext cx="4596719" cy="27558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" name="Picture 10" descr="Abstract gray gradient hexagon on white background with soft light blur">
            <a:extLst>
              <a:ext uri="{FF2B5EF4-FFF2-40B4-BE49-F238E27FC236}">
                <a16:creationId xmlns:a16="http://schemas.microsoft.com/office/drawing/2014/main" id="{15DADD85-5425-CD20-6C4E-657BCCB84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99" b="20299"/>
          <a:stretch/>
        </p:blipFill>
        <p:spPr>
          <a:xfrm>
            <a:off x="5053915" y="4084183"/>
            <a:ext cx="4596719" cy="2730575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Abstract gray gradient hexagon on white background with soft light blur">
            <a:extLst>
              <a:ext uri="{FF2B5EF4-FFF2-40B4-BE49-F238E27FC236}">
                <a16:creationId xmlns:a16="http://schemas.microsoft.com/office/drawing/2014/main" id="{CF7A3BC3-25F4-2C65-7D88-E98FEFA7E0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99" b="20299"/>
          <a:stretch/>
        </p:blipFill>
        <p:spPr>
          <a:xfrm>
            <a:off x="370702" y="4084184"/>
            <a:ext cx="4596719" cy="2730575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Abstract gray gradient hexagon on white background with soft light blur">
            <a:extLst>
              <a:ext uri="{FF2B5EF4-FFF2-40B4-BE49-F238E27FC236}">
                <a16:creationId xmlns:a16="http://schemas.microsoft.com/office/drawing/2014/main" id="{7177B325-1686-935C-591E-030799DC53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99" b="20299"/>
          <a:stretch/>
        </p:blipFill>
        <p:spPr>
          <a:xfrm>
            <a:off x="5053908" y="957642"/>
            <a:ext cx="4596719" cy="2755825"/>
          </a:xfrm>
          <a:prstGeom prst="rect">
            <a:avLst/>
          </a:prstGeom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A4023C-3BD3-9665-4AAF-77E5A7C29310}"/>
              </a:ext>
            </a:extLst>
          </p:cNvPr>
          <p:cNvSpPr/>
          <p:nvPr/>
        </p:nvSpPr>
        <p:spPr>
          <a:xfrm>
            <a:off x="358340" y="957642"/>
            <a:ext cx="4596719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0F60D36-8140-2EF8-430A-12F80BA81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649119"/>
              </p:ext>
            </p:extLst>
          </p:nvPr>
        </p:nvGraphicFramePr>
        <p:xfrm>
          <a:off x="370702" y="2026510"/>
          <a:ext cx="458435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Pressure or pain in the center of the chest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 or discomfort that spreads to the shoulders, neck, arms, and/or jaw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Sweating, clammy skin, and/or paleness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Shortness of breath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Nausea or vomiting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Dizziness or fainting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Rapid or irregular heartbeat/pulse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5B15ECE-4364-9C4B-2DCE-93849C58613D}"/>
              </a:ext>
            </a:extLst>
          </p:cNvPr>
          <p:cNvSpPr txBox="1"/>
          <p:nvPr/>
        </p:nvSpPr>
        <p:spPr>
          <a:xfrm>
            <a:off x="2656699" y="2869929"/>
            <a:ext cx="228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If experiencing symptoms, call for emergency services!</a:t>
            </a:r>
          </a:p>
        </p:txBody>
      </p:sp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39A47D2C-2AC7-5450-DBAE-F8A4C6980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177" y="3393149"/>
            <a:ext cx="821530" cy="1401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F68ABD2-F2D2-E285-0083-FF44D99DC02F}"/>
              </a:ext>
            </a:extLst>
          </p:cNvPr>
          <p:cNvSpPr/>
          <p:nvPr/>
        </p:nvSpPr>
        <p:spPr>
          <a:xfrm>
            <a:off x="5053907" y="957642"/>
            <a:ext cx="4596719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6DF8D50-2B28-F61F-A55D-687EB2409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52106"/>
              </p:ext>
            </p:extLst>
          </p:nvPr>
        </p:nvGraphicFramePr>
        <p:xfrm>
          <a:off x="5029200" y="2026510"/>
          <a:ext cx="458435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Pressure or pain in the center of the chest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 or discomfort that spreads to the shoulders, neck, arms, and/or jaw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Sweating, clammy skin, and/or paleness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Shortness of breath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Nausea or vomiting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Dizziness or fainting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Rapid or irregular heartbeat/pulse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DAB24EC-32B7-6533-5307-CB473C447F61}"/>
              </a:ext>
            </a:extLst>
          </p:cNvPr>
          <p:cNvSpPr txBox="1"/>
          <p:nvPr/>
        </p:nvSpPr>
        <p:spPr>
          <a:xfrm>
            <a:off x="7315197" y="2869929"/>
            <a:ext cx="228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If experiencing symptoms, call for emergency services!</a:t>
            </a:r>
          </a:p>
        </p:txBody>
      </p:sp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5DB52EDA-1C33-B62A-DAB2-9CCD65107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675" y="3393149"/>
            <a:ext cx="821530" cy="14017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221DBA9-0A68-DA91-77A5-69EAEA349A81}"/>
              </a:ext>
            </a:extLst>
          </p:cNvPr>
          <p:cNvSpPr/>
          <p:nvPr/>
        </p:nvSpPr>
        <p:spPr>
          <a:xfrm>
            <a:off x="345976" y="4084183"/>
            <a:ext cx="4596719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D7484B-7B3A-2F45-84ED-A6508F396661}"/>
              </a:ext>
            </a:extLst>
          </p:cNvPr>
          <p:cNvSpPr/>
          <p:nvPr/>
        </p:nvSpPr>
        <p:spPr>
          <a:xfrm>
            <a:off x="5072439" y="4084183"/>
            <a:ext cx="4596719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D76901C-5CC4-A921-77BA-8D2818C43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05978"/>
              </p:ext>
            </p:extLst>
          </p:nvPr>
        </p:nvGraphicFramePr>
        <p:xfrm>
          <a:off x="345976" y="5153051"/>
          <a:ext cx="458435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Pressure or pain in the center of the chest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 or discomfort that spreads to the shoulders, neck, arms, and/or jaw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Sweating, clammy skin, and/or paleness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Shortness of breath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Nausea or vomiting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Dizziness or fainting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Rapid or irregular heartbeat/pulse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C876A24-4D5B-21FC-1ED4-3AA33CAA2B9D}"/>
              </a:ext>
            </a:extLst>
          </p:cNvPr>
          <p:cNvSpPr txBox="1"/>
          <p:nvPr/>
        </p:nvSpPr>
        <p:spPr>
          <a:xfrm>
            <a:off x="2631973" y="5996470"/>
            <a:ext cx="228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If experiencing symptoms, call for emergency services!</a:t>
            </a:r>
          </a:p>
        </p:txBody>
      </p:sp>
      <p:pic>
        <p:nvPicPr>
          <p:cNvPr id="26" name="Picture 25" descr="Shape&#10;&#10;Description automatically generated">
            <a:extLst>
              <a:ext uri="{FF2B5EF4-FFF2-40B4-BE49-F238E27FC236}">
                <a16:creationId xmlns:a16="http://schemas.microsoft.com/office/drawing/2014/main" id="{10F47FA5-0D6E-9BCD-FCBB-A4EC097B6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451" y="6519690"/>
            <a:ext cx="821530" cy="140173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4F6E1BF-823A-E4CB-E087-B5A7FAA4B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35021"/>
              </p:ext>
            </p:extLst>
          </p:nvPr>
        </p:nvGraphicFramePr>
        <p:xfrm>
          <a:off x="5041554" y="5153051"/>
          <a:ext cx="458435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Pressure or pain in the center of the chest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 or discomfort that spreads to the shoulders, neck, arms, and/or jaw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Sweating, clammy skin, and/or paleness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Shortness of breath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Nausea or vomiting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Dizziness or fainting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Rapid or irregular heartbeat/pulse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2B60EED-108C-565B-2D69-11C980FA718E}"/>
              </a:ext>
            </a:extLst>
          </p:cNvPr>
          <p:cNvSpPr txBox="1"/>
          <p:nvPr/>
        </p:nvSpPr>
        <p:spPr>
          <a:xfrm>
            <a:off x="7327551" y="5996470"/>
            <a:ext cx="228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If experiencing symptoms, call for emergency services!</a:t>
            </a:r>
          </a:p>
        </p:txBody>
      </p:sp>
      <p:pic>
        <p:nvPicPr>
          <p:cNvPr id="29" name="Picture 28" descr="Shape&#10;&#10;Description automatically generated">
            <a:extLst>
              <a:ext uri="{FF2B5EF4-FFF2-40B4-BE49-F238E27FC236}">
                <a16:creationId xmlns:a16="http://schemas.microsoft.com/office/drawing/2014/main" id="{461612DE-5A97-6089-251A-0DA84692C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029" y="6519690"/>
            <a:ext cx="821530" cy="14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Abstract gray gradient hexagon on white background with soft light blur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100"/>
              </a:spcAft>
            </a:pPr>
            <a:endParaRPr lang="en-US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739FD4-F672-DA63-EBFF-B316F8BFD651}"/>
              </a:ext>
            </a:extLst>
          </p:cNvPr>
          <p:cNvSpPr/>
          <p:nvPr/>
        </p:nvSpPr>
        <p:spPr>
          <a:xfrm>
            <a:off x="432482" y="945292"/>
            <a:ext cx="4572000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  <a:p>
            <a:pPr algn="ctr"/>
            <a:r>
              <a:rPr lang="en-US" sz="1600" b="1" dirty="0">
                <a:solidFill>
                  <a:srgbClr val="FF3399"/>
                </a:solidFill>
                <a:latin typeface="Arial Narrow" panose="020B0606020202030204" pitchFamily="34" charset="0"/>
              </a:rPr>
              <a:t>SPECIAL CONSIDERATIONS FOR WOMEN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4814D676-E43C-550F-9051-2F35270A3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4" y="3493732"/>
            <a:ext cx="821530" cy="140173"/>
          </a:xfrm>
          <a:prstGeom prst="rect">
            <a:avLst/>
          </a:prstGeom>
        </p:spPr>
      </p:pic>
      <p:sp>
        <p:nvSpPr>
          <p:cNvPr id="17" name="Rectangle 16" descr="Abstract gray gradient hexagon on white background with soft light blur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100"/>
              </a:spcAft>
            </a:pPr>
            <a:endParaRPr lang="en-US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angle 19" descr="Abstract gray gradient hexagon on white background with soft light blur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100"/>
              </a:spcAft>
            </a:pPr>
            <a:endParaRPr lang="en-US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angle 22" descr="Abstract gray gradient hexagon on white background with soft light blur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100"/>
              </a:spcAft>
            </a:pPr>
            <a:endParaRPr lang="en-US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 descr="Shape&#10;&#10;Description automatically generated">
            <a:extLst>
              <a:ext uri="{FF2B5EF4-FFF2-40B4-BE49-F238E27FC236}">
                <a16:creationId xmlns:a16="http://schemas.microsoft.com/office/drawing/2014/main" id="{E8AFE95F-E95A-0722-2981-B24BA31C6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11" y="3493732"/>
            <a:ext cx="821530" cy="140173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161611EF-D38E-62EA-A7AF-9F9D4C2AF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3" y="6582222"/>
            <a:ext cx="821530" cy="140173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667EEAA4-9016-687D-145C-477202477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10" y="6582222"/>
            <a:ext cx="821530" cy="1401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4884302-70C3-88C4-635F-C371BD05399C}"/>
              </a:ext>
            </a:extLst>
          </p:cNvPr>
          <p:cNvSpPr txBox="1"/>
          <p:nvPr/>
        </p:nvSpPr>
        <p:spPr>
          <a:xfrm>
            <a:off x="432482" y="2045658"/>
            <a:ext cx="457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Both men and women can experience all the symptoms listed on the opposite side of this card, but women’s heart attack symptoms are frequently vaguer. Don’t ignore the below symptoms—</a:t>
            </a:r>
            <a:r>
              <a:rPr lang="en-US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call for emergency services!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37A33B5-5ACC-C28A-CF0F-A79801F53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74647"/>
              </p:ext>
            </p:extLst>
          </p:nvPr>
        </p:nvGraphicFramePr>
        <p:xfrm>
          <a:off x="421003" y="2665304"/>
          <a:ext cx="458435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Unexplained nausea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Extreme fatigue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Indigestion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Pain/Pressure in the lower back or upper abdomen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Dizziness or fainting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Shortness of breath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Upper back pressure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Just feeling “off”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88428D7A-600B-B6AC-B1BA-E323C8749C35}"/>
              </a:ext>
            </a:extLst>
          </p:cNvPr>
          <p:cNvSpPr/>
          <p:nvPr/>
        </p:nvSpPr>
        <p:spPr>
          <a:xfrm>
            <a:off x="5151890" y="962640"/>
            <a:ext cx="4572000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  <a:p>
            <a:pPr algn="ctr"/>
            <a:r>
              <a:rPr lang="en-US" sz="1600" b="1" dirty="0">
                <a:solidFill>
                  <a:srgbClr val="FF3399"/>
                </a:solidFill>
                <a:latin typeface="Arial Narrow" panose="020B0606020202030204" pitchFamily="34" charset="0"/>
              </a:rPr>
              <a:t>SPECIAL CONSIDERATIONS FOR WOMEN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3F5575-6CE6-4801-E5D9-AC39CD1DB61A}"/>
              </a:ext>
            </a:extLst>
          </p:cNvPr>
          <p:cNvSpPr txBox="1"/>
          <p:nvPr/>
        </p:nvSpPr>
        <p:spPr>
          <a:xfrm>
            <a:off x="5151890" y="2063006"/>
            <a:ext cx="457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Both men and women can experience all the symptoms listed on the opposite side of this card, but women’s heart attack symptoms are frequently vaguer. Don’t ignore the below symptoms—</a:t>
            </a:r>
            <a:r>
              <a:rPr lang="en-US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call for emergency services!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845E4A7-72F2-ACDB-E2B7-DF7287DE4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71768"/>
              </p:ext>
            </p:extLst>
          </p:nvPr>
        </p:nvGraphicFramePr>
        <p:xfrm>
          <a:off x="5140411" y="2682652"/>
          <a:ext cx="458435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Unexplained nausea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Extreme fatigue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Indigestion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Pain/Pressure in the lower back or upper abdomen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Dizziness or fainting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Shortness of breath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Upper back pressure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Just feeling “off”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D6042693-7054-499A-216E-DBCC9B542492}"/>
              </a:ext>
            </a:extLst>
          </p:cNvPr>
          <p:cNvSpPr/>
          <p:nvPr/>
        </p:nvSpPr>
        <p:spPr>
          <a:xfrm>
            <a:off x="443961" y="4059202"/>
            <a:ext cx="4572000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  <a:p>
            <a:pPr algn="ctr"/>
            <a:r>
              <a:rPr lang="en-US" sz="1600" b="1" dirty="0">
                <a:solidFill>
                  <a:srgbClr val="FF3399"/>
                </a:solidFill>
                <a:latin typeface="Arial Narrow" panose="020B0606020202030204" pitchFamily="34" charset="0"/>
              </a:rPr>
              <a:t>SPECIAL CONSIDERATIONS FOR WOMEN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BB6849-FB31-9FA6-93BB-96E048101944}"/>
              </a:ext>
            </a:extLst>
          </p:cNvPr>
          <p:cNvSpPr txBox="1"/>
          <p:nvPr/>
        </p:nvSpPr>
        <p:spPr>
          <a:xfrm>
            <a:off x="443961" y="5159568"/>
            <a:ext cx="457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Both men and women can experience all the symptoms listed on the opposite side of this card, but women’s heart attack symptoms are frequently vaguer. Don’t ignore the below symptoms—</a:t>
            </a:r>
            <a:r>
              <a:rPr lang="en-US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call for emergency services!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7B43734-0D02-05AC-A9C1-7CB24899E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55901"/>
              </p:ext>
            </p:extLst>
          </p:nvPr>
        </p:nvGraphicFramePr>
        <p:xfrm>
          <a:off x="432482" y="5779214"/>
          <a:ext cx="458435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Unexplained nausea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Extreme fatigue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Indigestion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Pain/Pressure in the lower back or upper abdomen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Dizziness or fainting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Shortness of breath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Upper back pressure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Just feeling “off”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A7C49300-FC8D-018D-9DE0-8AE1C0181925}"/>
              </a:ext>
            </a:extLst>
          </p:cNvPr>
          <p:cNvSpPr/>
          <p:nvPr/>
        </p:nvSpPr>
        <p:spPr>
          <a:xfrm>
            <a:off x="5151890" y="4060818"/>
            <a:ext cx="4572000" cy="10688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EC12C"/>
                </a:solidFill>
                <a:latin typeface="Arial Narrow" panose="020B0606020202030204" pitchFamily="34" charset="0"/>
              </a:rPr>
              <a:t>Heart Attack Symptoms</a:t>
            </a:r>
          </a:p>
          <a:p>
            <a:pPr algn="ctr"/>
            <a:r>
              <a:rPr lang="en-US" sz="1600" b="1" dirty="0">
                <a:solidFill>
                  <a:srgbClr val="FF3399"/>
                </a:solidFill>
                <a:latin typeface="Arial Narrow" panose="020B0606020202030204" pitchFamily="34" charset="0"/>
              </a:rPr>
              <a:t>SPECIAL CONSIDERATIONS FOR WOMEN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102B42-A74B-7C72-A132-68E332A3A617}"/>
              </a:ext>
            </a:extLst>
          </p:cNvPr>
          <p:cNvSpPr txBox="1"/>
          <p:nvPr/>
        </p:nvSpPr>
        <p:spPr>
          <a:xfrm>
            <a:off x="5151890" y="5161184"/>
            <a:ext cx="457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Both men and women can experience all the symptoms listed on the opposite side of this card, but women’s heart attack symptoms are frequently vaguer. Don’t ignore the below symptoms—</a:t>
            </a:r>
            <a:r>
              <a:rPr lang="en-US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call for emergency services!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EA5526C-884D-F5D6-5E03-8E965E82E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89516"/>
              </p:ext>
            </p:extLst>
          </p:nvPr>
        </p:nvGraphicFramePr>
        <p:xfrm>
          <a:off x="5140411" y="5780830"/>
          <a:ext cx="458435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179">
                  <a:extLst>
                    <a:ext uri="{9D8B030D-6E8A-4147-A177-3AD203B41FA5}">
                      <a16:colId xmlns:a16="http://schemas.microsoft.com/office/drawing/2014/main" val="1691356785"/>
                    </a:ext>
                  </a:extLst>
                </a:gridCol>
                <a:gridCol w="2292179">
                  <a:extLst>
                    <a:ext uri="{9D8B030D-6E8A-4147-A177-3AD203B41FA5}">
                      <a16:colId xmlns:a16="http://schemas.microsoft.com/office/drawing/2014/main" val="326870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Unexplained nausea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Extreme fatigue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Indigestion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Pain/Pressure in the lower back or upper abdomen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Dizziness or fainting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Shortness of breath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Upper back pressure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Just feeling “off”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0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544</Words>
  <Application>Microsoft Office PowerPoint</Application>
  <PresentationFormat>Custom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426</cp:revision>
  <cp:lastPrinted>2023-02-14T19:02:26Z</cp:lastPrinted>
  <dcterms:created xsi:type="dcterms:W3CDTF">2023-02-14T17:04:35Z</dcterms:created>
  <dcterms:modified xsi:type="dcterms:W3CDTF">2023-12-20T15:52:33Z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2023-08-24T16:55:24Z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cf2fe4a0-f6c9-4d3b-8683-382264578dd0</vt:lpwstr>
  </property>
  <property fmtid="{D5CDD505-2E9C-101B-9397-08002B2CF9AE}" pid="8" name="MSIP_Label_fb5e2db6-eecf-4aa2-8fc3-174bf94bce19_ContentBits">
    <vt:lpwstr>2</vt:lpwstr>
  </property>
</Properties>
</file>