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D5BD1-6C76-4628-BAF3-F61618B55010}" v="32" dt="2024-06-17T19:47:00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FC97-8F4B-6C49-FFF9-6103D7435C4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7429500"/>
            <a:ext cx="15065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Caterpillar: Non-Confidential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healthguide911.com/2017/04/healthy-ways-to-sanitize-drinking-water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ainbow of fresh vegetables and fruits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4" b="5474"/>
          <a:stretch/>
        </p:blipFill>
        <p:spPr>
          <a:xfrm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Stay Hydrated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Rainbow of fresh vegetables and fruits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4" b="5474"/>
          <a:stretch/>
        </p:blipFill>
        <p:spPr>
          <a:xfrm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Stay Hydrated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Rainbow of fresh vegetables and fruits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4" b="5474"/>
          <a:stretch/>
        </p:blipFill>
        <p:spPr>
          <a:xfrm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Stay Hydrated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Lunch box with food in it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9" b="30199"/>
          <a:stretch/>
        </p:blipFill>
        <p:spPr>
          <a:xfrm>
            <a:off x="358341" y="982892"/>
            <a:ext cx="4596719" cy="27305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700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Stay Hydrated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1D703-69EC-7E16-C39F-757918B10D62}"/>
              </a:ext>
            </a:extLst>
          </p:cNvPr>
          <p:cNvSpPr/>
          <p:nvPr/>
        </p:nvSpPr>
        <p:spPr>
          <a:xfrm>
            <a:off x="358341" y="982891"/>
            <a:ext cx="2310720" cy="273057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 l="-84418" r="-4066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485CDA-E84B-1DED-3021-53E6CAB6C644}"/>
              </a:ext>
            </a:extLst>
          </p:cNvPr>
          <p:cNvSpPr/>
          <p:nvPr/>
        </p:nvSpPr>
        <p:spPr>
          <a:xfrm>
            <a:off x="5066268" y="982891"/>
            <a:ext cx="2310720" cy="273057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 l="-87769" r="-3731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286E34-E12D-1447-07F5-B0F416D708E9}"/>
              </a:ext>
            </a:extLst>
          </p:cNvPr>
          <p:cNvSpPr/>
          <p:nvPr/>
        </p:nvSpPr>
        <p:spPr>
          <a:xfrm>
            <a:off x="370702" y="4084182"/>
            <a:ext cx="2310720" cy="273057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 l="-90301" r="-3478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C79E3-60AF-17E2-F196-63292A8A4673}"/>
              </a:ext>
            </a:extLst>
          </p:cNvPr>
          <p:cNvSpPr/>
          <p:nvPr/>
        </p:nvSpPr>
        <p:spPr>
          <a:xfrm>
            <a:off x="5066268" y="4084182"/>
            <a:ext cx="2310720" cy="273057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 l="-88264" r="-3682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300"/>
              </a:spcAft>
            </a:pPr>
            <a:endParaRPr lang="en-US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4" y="3493732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725475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8AFE95F-E95A-0722-2981-B24BA31C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1" y="3493732"/>
            <a:ext cx="821530" cy="14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60F94-641A-7529-504F-291CD0BE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3" y="2725475"/>
            <a:ext cx="736759" cy="73675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61611EF-D38E-62EA-A7AF-9F9D4C2A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3" y="6582222"/>
            <a:ext cx="821530" cy="14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4CE3D-D895-3744-8502-886DC8B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813965"/>
            <a:ext cx="736759" cy="7367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67EEAA4-9016-687D-145C-4772024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0" y="6582222"/>
            <a:ext cx="821530" cy="140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66D60-34C6-74EE-B74A-0C10FA91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2" y="5813965"/>
            <a:ext cx="736759" cy="7367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95C6A4-4258-23A0-8703-8EBD592AB2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020"/>
          <a:stretch/>
        </p:blipFill>
        <p:spPr>
          <a:xfrm>
            <a:off x="516658" y="1011052"/>
            <a:ext cx="931291" cy="2611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2D530A-3430-1561-9EE8-D5F228AD85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020"/>
          <a:stretch/>
        </p:blipFill>
        <p:spPr>
          <a:xfrm>
            <a:off x="516658" y="4110715"/>
            <a:ext cx="931291" cy="26116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3915C9-F811-A015-6141-2878020855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020"/>
          <a:stretch/>
        </p:blipFill>
        <p:spPr>
          <a:xfrm>
            <a:off x="5229628" y="1011052"/>
            <a:ext cx="931291" cy="26116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131B9B-8ACE-BEE8-A62A-D539850727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020"/>
          <a:stretch/>
        </p:blipFill>
        <p:spPr>
          <a:xfrm>
            <a:off x="5229627" y="4190722"/>
            <a:ext cx="931291" cy="26116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5B50373-BF79-3FCB-67F9-F6508B99D466}"/>
              </a:ext>
            </a:extLst>
          </p:cNvPr>
          <p:cNvSpPr txBox="1"/>
          <p:nvPr/>
        </p:nvSpPr>
        <p:spPr>
          <a:xfrm>
            <a:off x="1531246" y="1011052"/>
            <a:ext cx="3292214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0" u="none" strike="noStrike" baseline="0" dirty="0">
                <a:latin typeface="Arial Narrow" panose="020B0606020202030204" pitchFamily="34" charset="0"/>
              </a:rPr>
              <a:t>Drinking water is crucial to staying healthy and maintaining the function of every system in your body. While dehydration is always a hazard across industrial worksites, it is an even more serious concern during the hot summer months. </a:t>
            </a:r>
            <a:endParaRPr lang="en-US" sz="500" i="0" u="none" strike="noStrike" baseline="0" dirty="0">
              <a:latin typeface="Arial Narrow" panose="020B0606020202030204" pitchFamily="34" charset="0"/>
            </a:endParaRPr>
          </a:p>
          <a:p>
            <a:pPr algn="l"/>
            <a:endParaRPr lang="en-US" sz="500" dirty="0">
              <a:latin typeface="Arial Narrow" panose="020B0606020202030204" pitchFamily="34" charset="0"/>
            </a:endParaRPr>
          </a:p>
          <a:p>
            <a:pPr algn="l"/>
            <a:r>
              <a:rPr lang="en-US" sz="1050" dirty="0">
                <a:latin typeface="Arial Narrow" panose="020B0606020202030204" pitchFamily="34" charset="0"/>
              </a:rPr>
              <a:t>You can help prevent d</a:t>
            </a:r>
            <a:r>
              <a:rPr lang="en-US" sz="1050" i="0" u="none" strike="noStrike" baseline="0" dirty="0">
                <a:latin typeface="Arial Narrow" panose="020B0606020202030204" pitchFamily="34" charset="0"/>
              </a:rPr>
              <a:t>ehydration by: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Taking frequent water breaks throughout the day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Listening to your body and drinking water when thirsty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Snacking on water-rich fruits and vegetables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Avoiding caffeinated and sugary drinks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Monitoring your urine, which should be a pale yellow color</a:t>
            </a:r>
            <a:br>
              <a:rPr lang="en-US" sz="1050" dirty="0">
                <a:latin typeface="Arial Narrow" panose="020B0606020202030204" pitchFamily="34" charset="0"/>
              </a:rPr>
            </a:br>
            <a:r>
              <a:rPr lang="en-US" sz="1050" dirty="0">
                <a:latin typeface="Arial Narrow" panose="020B0606020202030204" pitchFamily="34" charset="0"/>
              </a:rPr>
              <a:t>(above red line on the chart)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Wearing light and loose clothing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Rehydrating at the first signs of dehydration</a:t>
            </a:r>
            <a:br>
              <a:rPr lang="en-US" sz="1050" dirty="0">
                <a:latin typeface="Arial Narrow" panose="020B0606020202030204" pitchFamily="34" charset="0"/>
              </a:rPr>
            </a:br>
            <a:r>
              <a:rPr lang="en-US" sz="1050" dirty="0">
                <a:latin typeface="Arial Narrow" panose="020B0606020202030204" pitchFamily="34" charset="0"/>
              </a:rPr>
              <a:t>(dark urine, dry mouth, headache, dizziness)</a:t>
            </a:r>
            <a:endParaRPr lang="en-US" sz="500" dirty="0">
              <a:latin typeface="Arial Narrow" panose="020B0606020202030204" pitchFamily="34" charset="0"/>
            </a:endParaRPr>
          </a:p>
          <a:p>
            <a:pPr algn="l"/>
            <a:endParaRPr lang="en-US" sz="500" dirty="0">
              <a:latin typeface="Arial Narrow" panose="020B0606020202030204" pitchFamily="34" charset="0"/>
            </a:endParaRPr>
          </a:p>
          <a:p>
            <a:pPr algn="l"/>
            <a:r>
              <a:rPr lang="en-US" sz="1050" i="0" u="none" strike="noStrike" baseline="0" dirty="0">
                <a:latin typeface="Arial Narrow" panose="020B0606020202030204" pitchFamily="34" charset="0"/>
              </a:rPr>
              <a:t>Find more resources at </a:t>
            </a:r>
            <a:r>
              <a:rPr lang="en-US" sz="1050" b="1" i="0" u="none" strike="noStrike" baseline="0" dirty="0">
                <a:latin typeface="Arial Narrow" panose="020B0606020202030204" pitchFamily="34" charset="0"/>
              </a:rPr>
              <a:t>TotalHealth.cat.com</a:t>
            </a:r>
            <a:r>
              <a:rPr lang="en-US" sz="1050" i="0" u="none" strike="noStrike" baseline="0" dirty="0"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B4F403-F7A9-C677-51A6-4AB87CC7D74C}"/>
              </a:ext>
            </a:extLst>
          </p:cNvPr>
          <p:cNvSpPr txBox="1"/>
          <p:nvPr/>
        </p:nvSpPr>
        <p:spPr>
          <a:xfrm>
            <a:off x="6249526" y="1018530"/>
            <a:ext cx="3292214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0" u="none" strike="noStrike" baseline="0" dirty="0">
                <a:latin typeface="Arial Narrow" panose="020B0606020202030204" pitchFamily="34" charset="0"/>
              </a:rPr>
              <a:t>Drinking water is crucial to staying healthy and maintaining the function of every system in your body. While dehydration is always a hazard across industrial worksites, it is an even more serious concern during the hot summer months. </a:t>
            </a:r>
            <a:endParaRPr lang="en-US" sz="500" i="0" u="none" strike="noStrike" baseline="0" dirty="0">
              <a:latin typeface="Arial Narrow" panose="020B0606020202030204" pitchFamily="34" charset="0"/>
            </a:endParaRPr>
          </a:p>
          <a:p>
            <a:pPr algn="l"/>
            <a:endParaRPr lang="en-US" sz="500" dirty="0">
              <a:latin typeface="Arial Narrow" panose="020B0606020202030204" pitchFamily="34" charset="0"/>
            </a:endParaRPr>
          </a:p>
          <a:p>
            <a:pPr algn="l"/>
            <a:r>
              <a:rPr lang="en-US" sz="1050" dirty="0">
                <a:latin typeface="Arial Narrow" panose="020B0606020202030204" pitchFamily="34" charset="0"/>
              </a:rPr>
              <a:t>You can help prevent d</a:t>
            </a:r>
            <a:r>
              <a:rPr lang="en-US" sz="1050" i="0" u="none" strike="noStrike" baseline="0" dirty="0">
                <a:latin typeface="Arial Narrow" panose="020B0606020202030204" pitchFamily="34" charset="0"/>
              </a:rPr>
              <a:t>ehydration by: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Taking frequent water breaks throughout the day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Listening to your body and drinking water when thirsty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Snacking on water-rich fruits and vegetables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Avoiding caffeinated and sugary drinks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Monitoring your urine, which should be a pale yellow color</a:t>
            </a:r>
            <a:br>
              <a:rPr lang="en-US" sz="1050" dirty="0">
                <a:latin typeface="Arial Narrow" panose="020B0606020202030204" pitchFamily="34" charset="0"/>
              </a:rPr>
            </a:br>
            <a:r>
              <a:rPr lang="en-US" sz="1050" dirty="0">
                <a:latin typeface="Arial Narrow" panose="020B0606020202030204" pitchFamily="34" charset="0"/>
              </a:rPr>
              <a:t>(above red line on the chart)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Wearing light and loose clothing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Rehydrating at the first signs of dehydration</a:t>
            </a:r>
            <a:br>
              <a:rPr lang="en-US" sz="1050" dirty="0">
                <a:latin typeface="Arial Narrow" panose="020B0606020202030204" pitchFamily="34" charset="0"/>
              </a:rPr>
            </a:br>
            <a:r>
              <a:rPr lang="en-US" sz="1050" dirty="0">
                <a:latin typeface="Arial Narrow" panose="020B0606020202030204" pitchFamily="34" charset="0"/>
              </a:rPr>
              <a:t>(dark urine, dry mouth, headache, dizziness)</a:t>
            </a:r>
            <a:endParaRPr lang="en-US" sz="500" dirty="0">
              <a:latin typeface="Arial Narrow" panose="020B0606020202030204" pitchFamily="34" charset="0"/>
            </a:endParaRPr>
          </a:p>
          <a:p>
            <a:pPr algn="l"/>
            <a:endParaRPr lang="en-US" sz="500" dirty="0">
              <a:latin typeface="Arial Narrow" panose="020B0606020202030204" pitchFamily="34" charset="0"/>
            </a:endParaRPr>
          </a:p>
          <a:p>
            <a:pPr algn="l"/>
            <a:r>
              <a:rPr lang="en-US" sz="1050" i="0" u="none" strike="noStrike" baseline="0" dirty="0">
                <a:latin typeface="Arial Narrow" panose="020B0606020202030204" pitchFamily="34" charset="0"/>
              </a:rPr>
              <a:t>Find more resources at </a:t>
            </a:r>
            <a:r>
              <a:rPr lang="en-US" sz="1050" b="1" i="0" u="none" strike="noStrike" baseline="0" dirty="0">
                <a:latin typeface="Arial Narrow" panose="020B0606020202030204" pitchFamily="34" charset="0"/>
              </a:rPr>
              <a:t>TotalHealth.cat.com</a:t>
            </a:r>
            <a:r>
              <a:rPr lang="en-US" sz="1050" i="0" u="none" strike="noStrike" baseline="0" dirty="0"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3054BC-DD66-6884-E2B5-EB20B6D67017}"/>
              </a:ext>
            </a:extLst>
          </p:cNvPr>
          <p:cNvSpPr txBox="1"/>
          <p:nvPr/>
        </p:nvSpPr>
        <p:spPr>
          <a:xfrm>
            <a:off x="1526451" y="4147202"/>
            <a:ext cx="3292214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0" u="none" strike="noStrike" baseline="0" dirty="0">
                <a:latin typeface="Arial Narrow" panose="020B0606020202030204" pitchFamily="34" charset="0"/>
              </a:rPr>
              <a:t>Drinking water is crucial to staying healthy and maintaining the function of every system in your body. While dehydration is always a hazard across industrial worksites, it is an even more serious concern during the hot summer months. </a:t>
            </a:r>
            <a:endParaRPr lang="en-US" sz="500" i="0" u="none" strike="noStrike" baseline="0" dirty="0">
              <a:latin typeface="Arial Narrow" panose="020B0606020202030204" pitchFamily="34" charset="0"/>
            </a:endParaRPr>
          </a:p>
          <a:p>
            <a:pPr algn="l"/>
            <a:endParaRPr lang="en-US" sz="500" dirty="0">
              <a:latin typeface="Arial Narrow" panose="020B0606020202030204" pitchFamily="34" charset="0"/>
            </a:endParaRPr>
          </a:p>
          <a:p>
            <a:pPr algn="l"/>
            <a:r>
              <a:rPr lang="en-US" sz="1050" dirty="0">
                <a:latin typeface="Arial Narrow" panose="020B0606020202030204" pitchFamily="34" charset="0"/>
              </a:rPr>
              <a:t>You can help prevent d</a:t>
            </a:r>
            <a:r>
              <a:rPr lang="en-US" sz="1050" i="0" u="none" strike="noStrike" baseline="0" dirty="0">
                <a:latin typeface="Arial Narrow" panose="020B0606020202030204" pitchFamily="34" charset="0"/>
              </a:rPr>
              <a:t>ehydration by: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Taking frequent water breaks throughout the day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Listening to your body and drinking water when thirsty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Snacking on water-rich fruits and vegetables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Avoiding caffeinated and sugary drinks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Monitoring your urine, which should be a pale yellow color</a:t>
            </a:r>
            <a:br>
              <a:rPr lang="en-US" sz="1050" dirty="0">
                <a:latin typeface="Arial Narrow" panose="020B0606020202030204" pitchFamily="34" charset="0"/>
              </a:rPr>
            </a:br>
            <a:r>
              <a:rPr lang="en-US" sz="1050" dirty="0">
                <a:latin typeface="Arial Narrow" panose="020B0606020202030204" pitchFamily="34" charset="0"/>
              </a:rPr>
              <a:t>(above red line on the chart)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Wearing light and loose clothing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Rehydrating at the first signs of dehydration</a:t>
            </a:r>
            <a:br>
              <a:rPr lang="en-US" sz="1050" dirty="0">
                <a:latin typeface="Arial Narrow" panose="020B0606020202030204" pitchFamily="34" charset="0"/>
              </a:rPr>
            </a:br>
            <a:r>
              <a:rPr lang="en-US" sz="1050" dirty="0">
                <a:latin typeface="Arial Narrow" panose="020B0606020202030204" pitchFamily="34" charset="0"/>
              </a:rPr>
              <a:t>(dark urine, dry mouth, headache, dizziness)</a:t>
            </a:r>
            <a:endParaRPr lang="en-US" sz="500" dirty="0">
              <a:latin typeface="Arial Narrow" panose="020B0606020202030204" pitchFamily="34" charset="0"/>
            </a:endParaRPr>
          </a:p>
          <a:p>
            <a:pPr algn="l"/>
            <a:endParaRPr lang="en-US" sz="500" dirty="0">
              <a:latin typeface="Arial Narrow" panose="020B0606020202030204" pitchFamily="34" charset="0"/>
            </a:endParaRPr>
          </a:p>
          <a:p>
            <a:pPr algn="l"/>
            <a:r>
              <a:rPr lang="en-US" sz="1050" i="0" u="none" strike="noStrike" baseline="0" dirty="0">
                <a:latin typeface="Arial Narrow" panose="020B0606020202030204" pitchFamily="34" charset="0"/>
              </a:rPr>
              <a:t>Find more resources at </a:t>
            </a:r>
            <a:r>
              <a:rPr lang="en-US" sz="1050" b="1" i="0" u="none" strike="noStrike" baseline="0" dirty="0">
                <a:latin typeface="Arial Narrow" panose="020B0606020202030204" pitchFamily="34" charset="0"/>
              </a:rPr>
              <a:t>TotalHealth.cat.com</a:t>
            </a:r>
            <a:r>
              <a:rPr lang="en-US" sz="1050" i="0" u="none" strike="noStrike" baseline="0" dirty="0"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06036D-5F00-D0C1-8EF1-885B10092F62}"/>
              </a:ext>
            </a:extLst>
          </p:cNvPr>
          <p:cNvSpPr txBox="1"/>
          <p:nvPr/>
        </p:nvSpPr>
        <p:spPr>
          <a:xfrm>
            <a:off x="6249526" y="4110715"/>
            <a:ext cx="3292214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0" u="none" strike="noStrike" baseline="0" dirty="0">
                <a:latin typeface="Arial Narrow" panose="020B0606020202030204" pitchFamily="34" charset="0"/>
              </a:rPr>
              <a:t>Drinking water is crucial to staying healthy and maintaining the function of every system in your body. While dehydration is always a hazard across industrial worksites, it is an even more serious concern during the hot summer months. </a:t>
            </a:r>
            <a:endParaRPr lang="en-US" sz="500" i="0" u="none" strike="noStrike" baseline="0" dirty="0">
              <a:latin typeface="Arial Narrow" panose="020B0606020202030204" pitchFamily="34" charset="0"/>
            </a:endParaRPr>
          </a:p>
          <a:p>
            <a:pPr algn="l"/>
            <a:endParaRPr lang="en-US" sz="500" dirty="0">
              <a:latin typeface="Arial Narrow" panose="020B0606020202030204" pitchFamily="34" charset="0"/>
            </a:endParaRPr>
          </a:p>
          <a:p>
            <a:pPr algn="l"/>
            <a:r>
              <a:rPr lang="en-US" sz="1050" dirty="0">
                <a:latin typeface="Arial Narrow" panose="020B0606020202030204" pitchFamily="34" charset="0"/>
              </a:rPr>
              <a:t>You can help prevent d</a:t>
            </a:r>
            <a:r>
              <a:rPr lang="en-US" sz="1050" i="0" u="none" strike="noStrike" baseline="0" dirty="0">
                <a:latin typeface="Arial Narrow" panose="020B0606020202030204" pitchFamily="34" charset="0"/>
              </a:rPr>
              <a:t>ehydration by: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Taking frequent water breaks throughout the day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Listening to your body and drinking water when thirsty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Snacking on water-rich fruits and vegetables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Avoiding caffeinated and sugary drinks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Monitoring your urine, which should be a pale yellow color</a:t>
            </a:r>
            <a:br>
              <a:rPr lang="en-US" sz="1050" dirty="0">
                <a:latin typeface="Arial Narrow" panose="020B0606020202030204" pitchFamily="34" charset="0"/>
              </a:rPr>
            </a:br>
            <a:r>
              <a:rPr lang="en-US" sz="1050" dirty="0">
                <a:latin typeface="Arial Narrow" panose="020B0606020202030204" pitchFamily="34" charset="0"/>
              </a:rPr>
              <a:t>(above red line on the chart)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Wearing light and loose clothing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Rehydrating at the first signs of dehydration</a:t>
            </a:r>
            <a:br>
              <a:rPr lang="en-US" sz="1050" dirty="0">
                <a:latin typeface="Arial Narrow" panose="020B0606020202030204" pitchFamily="34" charset="0"/>
              </a:rPr>
            </a:br>
            <a:r>
              <a:rPr lang="en-US" sz="1050" dirty="0">
                <a:latin typeface="Arial Narrow" panose="020B0606020202030204" pitchFamily="34" charset="0"/>
              </a:rPr>
              <a:t>(dark urine, dry mouth, headache, dizziness)</a:t>
            </a:r>
            <a:endParaRPr lang="en-US" sz="500" dirty="0">
              <a:latin typeface="Arial Narrow" panose="020B0606020202030204" pitchFamily="34" charset="0"/>
            </a:endParaRPr>
          </a:p>
          <a:p>
            <a:pPr algn="l"/>
            <a:endParaRPr lang="en-US" sz="500" dirty="0">
              <a:latin typeface="Arial Narrow" panose="020B0606020202030204" pitchFamily="34" charset="0"/>
            </a:endParaRPr>
          </a:p>
          <a:p>
            <a:pPr algn="l"/>
            <a:r>
              <a:rPr lang="en-US" sz="1050" i="0" u="none" strike="noStrike" baseline="0" dirty="0">
                <a:latin typeface="Arial Narrow" panose="020B0606020202030204" pitchFamily="34" charset="0"/>
              </a:rPr>
              <a:t>Find more resources at </a:t>
            </a:r>
            <a:r>
              <a:rPr lang="en-US" sz="1050" b="1" i="0" u="none" strike="noStrike" baseline="0" dirty="0">
                <a:latin typeface="Arial Narrow" panose="020B0606020202030204" pitchFamily="34" charset="0"/>
              </a:rPr>
              <a:t>TotalHealth.cat.com</a:t>
            </a:r>
            <a:r>
              <a:rPr lang="en-US" sz="1050" i="0" u="none" strike="noStrike" baseline="0" dirty="0">
                <a:latin typeface="Arial Narrow" panose="020B0606020202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524</Words>
  <Application>Microsoft Office PowerPoint</Application>
  <PresentationFormat>Custom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525</cp:revision>
  <cp:lastPrinted>2023-02-14T19:02:26Z</cp:lastPrinted>
  <dcterms:created xsi:type="dcterms:W3CDTF">2023-02-14T17:04:35Z</dcterms:created>
  <dcterms:modified xsi:type="dcterms:W3CDTF">2024-06-25T20:10:53Z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626253-7df0-45d1-91d6-3bbbe43bab71_Enabled">
    <vt:lpwstr>true</vt:lpwstr>
  </property>
  <property fmtid="{D5CDD505-2E9C-101B-9397-08002B2CF9AE}" pid="3" name="MSIP_Label_de626253-7df0-45d1-91d6-3bbbe43bab71_SetDate">
    <vt:lpwstr>2024-06-25T20:10:51Z</vt:lpwstr>
  </property>
  <property fmtid="{D5CDD505-2E9C-101B-9397-08002B2CF9AE}" pid="4" name="MSIP_Label_de626253-7df0-45d1-91d6-3bbbe43bab71_Method">
    <vt:lpwstr>Privileged</vt:lpwstr>
  </property>
  <property fmtid="{D5CDD505-2E9C-101B-9397-08002B2CF9AE}" pid="5" name="MSIP_Label_de626253-7df0-45d1-91d6-3bbbe43bab71_Name">
    <vt:lpwstr>de626253-7df0-45d1-91d6-3bbbe43bab71</vt:lpwstr>
  </property>
  <property fmtid="{D5CDD505-2E9C-101B-9397-08002B2CF9AE}" pid="6" name="MSIP_Label_de626253-7df0-45d1-91d6-3bbbe43bab71_SiteId">
    <vt:lpwstr>ceb177bf-013b-49ab-8a9c-4abce32afc1e</vt:lpwstr>
  </property>
  <property fmtid="{D5CDD505-2E9C-101B-9397-08002B2CF9AE}" pid="7" name="MSIP_Label_de626253-7df0-45d1-91d6-3bbbe43bab71_ActionId">
    <vt:lpwstr>ff2cfd1c-ff78-4088-bbc7-a4ece9998e52</vt:lpwstr>
  </property>
  <property fmtid="{D5CDD505-2E9C-101B-9397-08002B2CF9AE}" pid="8" name="MSIP_Label_de626253-7df0-45d1-91d6-3bbbe43bab71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Caterpillar: Non-Confidential</vt:lpwstr>
  </property>
</Properties>
</file>