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3A471-DD80-41A9-91F1-6776E0699CA7}" v="12" dt="2024-06-10T20:35:41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7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3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146-0C49-4449-82F0-B5F76C8EB0C9}" type="datetimeFigureOut">
              <a:rPr lang="en-US" smtClean="0"/>
              <a:t>6/25/2024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D2E1-F71B-47A4-85A2-CEAA885C24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EDFD90-04F1-207F-04E4-643E704FD92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90500" y="7429500"/>
            <a:ext cx="15065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Caterpillar: Non-Confidential</a:t>
            </a:r>
          </a:p>
        </p:txBody>
      </p:sp>
    </p:spTree>
    <p:extLst>
      <p:ext uri="{BB962C8B-B14F-4D97-AF65-F5344CB8AC3E}">
        <p14:creationId xmlns:p14="http://schemas.microsoft.com/office/powerpoint/2010/main" val="425756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icroscope slide">
            <a:extLst>
              <a:ext uri="{FF2B5EF4-FFF2-40B4-BE49-F238E27FC236}">
                <a16:creationId xmlns:a16="http://schemas.microsoft.com/office/drawing/2014/main" id="{15DADD85-5425-CD20-6C4E-657BCCB84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5" t="4397" b="23532"/>
          <a:stretch/>
        </p:blipFill>
        <p:spPr>
          <a:xfrm>
            <a:off x="5053915" y="4084183"/>
            <a:ext cx="4596719" cy="27305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4D10F1-4267-B426-02C9-4D95C816E566}"/>
              </a:ext>
            </a:extLst>
          </p:cNvPr>
          <p:cNvSpPr/>
          <p:nvPr/>
        </p:nvSpPr>
        <p:spPr>
          <a:xfrm>
            <a:off x="7352274" y="4084182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Reduce Your Risk</a:t>
            </a: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Microscope slide">
            <a:extLst>
              <a:ext uri="{FF2B5EF4-FFF2-40B4-BE49-F238E27FC236}">
                <a16:creationId xmlns:a16="http://schemas.microsoft.com/office/drawing/2014/main" id="{CF7A3BC3-25F4-2C65-7D88-E98FEFA7E0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1" t="4322" b="24843"/>
          <a:stretch/>
        </p:blipFill>
        <p:spPr>
          <a:xfrm>
            <a:off x="370702" y="4084184"/>
            <a:ext cx="4596719" cy="27305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C972DD9-5B57-1136-83E5-E55E118497DB}"/>
              </a:ext>
            </a:extLst>
          </p:cNvPr>
          <p:cNvSpPr/>
          <p:nvPr/>
        </p:nvSpPr>
        <p:spPr>
          <a:xfrm>
            <a:off x="2669061" y="4084183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Reduce Your Risk</a:t>
            </a: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Microscope slide">
            <a:extLst>
              <a:ext uri="{FF2B5EF4-FFF2-40B4-BE49-F238E27FC236}">
                <a16:creationId xmlns:a16="http://schemas.microsoft.com/office/drawing/2014/main" id="{7177B325-1686-935C-591E-030799DC53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5" t="4302" b="25186"/>
          <a:stretch/>
        </p:blipFill>
        <p:spPr>
          <a:xfrm>
            <a:off x="5053908" y="982892"/>
            <a:ext cx="4596719" cy="27305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D45413B-E794-D18E-C6EE-FDC31C67EFB1}"/>
              </a:ext>
            </a:extLst>
          </p:cNvPr>
          <p:cNvSpPr/>
          <p:nvPr/>
        </p:nvSpPr>
        <p:spPr>
          <a:xfrm>
            <a:off x="7352267" y="982891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Reduce Your Risk</a:t>
            </a: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" name="Picture 1" descr="Microscope slide">
            <a:extLst>
              <a:ext uri="{FF2B5EF4-FFF2-40B4-BE49-F238E27FC236}">
                <a16:creationId xmlns:a16="http://schemas.microsoft.com/office/drawing/2014/main" id="{2D186253-C9C7-76C0-2222-C03A5C70F0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80" t="4177" b="27357"/>
          <a:stretch/>
        </p:blipFill>
        <p:spPr>
          <a:xfrm>
            <a:off x="358341" y="982892"/>
            <a:ext cx="4596719" cy="27305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78F41E-8309-943C-A4F2-6EAAC09AA994}"/>
              </a:ext>
            </a:extLst>
          </p:cNvPr>
          <p:cNvSpPr/>
          <p:nvPr/>
        </p:nvSpPr>
        <p:spPr>
          <a:xfrm>
            <a:off x="2656700" y="982891"/>
            <a:ext cx="2285998" cy="2730575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109220" marR="10922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C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Reduce Your Risk</a:t>
            </a: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4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75E96A-8041-B6CB-2A70-CD8FA7CEB8F4}"/>
              </a:ext>
            </a:extLst>
          </p:cNvPr>
          <p:cNvSpPr/>
          <p:nvPr/>
        </p:nvSpPr>
        <p:spPr>
          <a:xfrm>
            <a:off x="43336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No cancer is 100% preventable, but you can reduce your risk of developing many types of cancer by making healthy lifestyle choices, such as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eating a healthy diet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exercising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maintaining a healthy weight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avoiding tobacco and alcohol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and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scheduling recommended preventive screenings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. The following guidelines apply to individuals at average risk of developing the disease; earlier screening may be recommended for individuals at increased risk.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Colorectal Cancer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An initial colonoscopy is recommended for everyone at age 45.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Prostate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Men should consider PSA testing beginning at age 50.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Breast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schedule their initial mammogram at age 40.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Cervical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get their initial Pap test at age 21.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Skin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Examine your skin monthly for any new, changing, or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unusual moles or lesions. Apply a broad-spectrum, water-resistant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sunscreen with an SPF of 30 or higher whenever you go outside.</a:t>
            </a:r>
            <a:br>
              <a:rPr lang="en-US" sz="35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US" sz="3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Talk to your healthcare provider about what preventive measures are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recommended for you. Find more resources at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TotalHealth.cat.com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!</a:t>
            </a: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4814D676-E43C-550F-9051-2F35270A3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4" y="3436582"/>
            <a:ext cx="821530" cy="1401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246E78-7ED1-6D47-97EA-FA770D746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6" y="2668325"/>
            <a:ext cx="736759" cy="73675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176812-B507-CE98-520E-242D8937C4F9}"/>
              </a:ext>
            </a:extLst>
          </p:cNvPr>
          <p:cNvSpPr/>
          <p:nvPr/>
        </p:nvSpPr>
        <p:spPr>
          <a:xfrm>
            <a:off x="5140411" y="94529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No cancer is 100% preventable, but you can reduce your risk of developing many types of cancer by making healthy lifestyle choices, such as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eating a healthy diet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exercising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maintaining a healthy weight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avoiding tobacco and alcohol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and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scheduling recommended preventive screenings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. The following guidelines apply to individuals at average risk of developing the disease; earlier screening may be recommended for individuals at increased risk.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Colorectal Cancer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An initial colonoscopy is recommended for everyone at age 45.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Prostate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Men should consider PSA testing beginning at age 50.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Breast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schedule their initial mammogram at age 40.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Cervical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get their initial Pap test at age 21.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Skin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Examine your skin monthly for any new, changing, or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unusual moles or lesions. Apply a broad-spectrum, water-resistant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sunscreen with an SPF of 30 or higher whenever you go outside.</a:t>
            </a:r>
            <a:br>
              <a:rPr lang="en-US" sz="35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US" sz="3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Talk to your healthcare provider about what preventive measures are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recommended for you. Find more resources at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TotalHealth.cat.com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EE2991-0D6C-F5CB-4540-84402C96FF95}"/>
              </a:ext>
            </a:extLst>
          </p:cNvPr>
          <p:cNvSpPr/>
          <p:nvPr/>
        </p:nvSpPr>
        <p:spPr>
          <a:xfrm>
            <a:off x="433363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No cancer is 100% preventable, but you can reduce your risk of developing many types of cancer by making healthy lifestyle choices, such as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eating a healthy diet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exercising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maintaining a healthy weight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avoiding tobacco and alcohol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and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scheduling recommended preventive screenings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. The following guidelines apply to individuals at average risk of developing the disease; earlier screening may be recommended for individuals at increased risk.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Colorectal Cancer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An initial colonoscopy is recommended for everyone at age 45.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Prostate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Men should consider PSA testing beginning at age 50.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Breast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schedule their initial mammogram at age 40.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Cervical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get their initial Pap test at age 21.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Skin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Examine your skin monthly for any new, changing, or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unusual moles or lesions. Apply a broad-spectrum, water-resistant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sunscreen with an SPF of 30 or higher whenever you go outside.</a:t>
            </a:r>
            <a:br>
              <a:rPr lang="en-US" sz="35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US" sz="3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Talk to your healthcare provider about what preventive measures are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recommended for you. Find more resources at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TotalHealth.cat.com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!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F87958-7E3A-C968-01E2-7A3A33E1E1D6}"/>
              </a:ext>
            </a:extLst>
          </p:cNvPr>
          <p:cNvSpPr/>
          <p:nvPr/>
        </p:nvSpPr>
        <p:spPr>
          <a:xfrm>
            <a:off x="5140411" y="4059202"/>
            <a:ext cx="4572000" cy="2743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 anchorCtr="0"/>
          <a:lstStyle/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No cancer is 100% preventable, but you can reduce your risk of developing many types of cancer by making healthy lifestyle choices, such as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eating a healthy diet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exercising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maintaining a healthy weight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avoiding tobacco and alcohol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, and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scheduling recommended preventive screenings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. The following guidelines apply to individuals at average risk of developing the disease; earlier screening may be recommended for individuals at increased risk.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Colorectal Cancer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An initial colonoscopy is recommended for everyone at age 45.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Prostate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Men should consider PSA testing beginning at age 50.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Breast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schedule their initial mammogram at age 40.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Cervical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Women should get their initial Pap test at age 21.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Skin Cancer 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– Examine your skin monthly for any new, changing, or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unusual moles or lesions. Apply a broad-spectrum, water-resistant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sunscreen with an SPF of 30 or higher whenever you go outside.</a:t>
            </a:r>
            <a:br>
              <a:rPr lang="en-US" sz="35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n-US" sz="3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Talk to your healthcare provider about what preventive measures are </a:t>
            </a:r>
            <a:b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recommended for you. Find more resources at </a:t>
            </a:r>
            <a:r>
              <a:rPr lang="en-US" sz="1000" b="1" dirty="0">
                <a:solidFill>
                  <a:schemeClr val="tx1"/>
                </a:solidFill>
                <a:latin typeface="Arial Narrow" panose="020B0606020202030204" pitchFamily="34" charset="0"/>
              </a:rPr>
              <a:t>TotalHealth.cat.com</a:t>
            </a:r>
            <a:r>
              <a:rPr lang="en-US" sz="1000" dirty="0">
                <a:solidFill>
                  <a:schemeClr val="tx1"/>
                </a:solidFill>
                <a:latin typeface="Arial Narrow" panose="020B0606020202030204" pitchFamily="34" charset="0"/>
              </a:rPr>
              <a:t>!</a:t>
            </a:r>
          </a:p>
        </p:txBody>
      </p:sp>
      <p:pic>
        <p:nvPicPr>
          <p:cNvPr id="2" name="Picture 1" descr="Shape&#10;&#10;Description automatically generated">
            <a:extLst>
              <a:ext uri="{FF2B5EF4-FFF2-40B4-BE49-F238E27FC236}">
                <a16:creationId xmlns:a16="http://schemas.microsoft.com/office/drawing/2014/main" id="{E8AFE95F-E95A-0722-2981-B24BA31C6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11" y="3436582"/>
            <a:ext cx="821530" cy="1401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760F94-641A-7529-504F-291CD0BE0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4983" y="2668325"/>
            <a:ext cx="736759" cy="736759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161611EF-D38E-62EA-A7AF-9F9D4C2AF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43" y="6525072"/>
            <a:ext cx="821530" cy="140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34CE3D-D895-3744-8502-886DC8B0E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0515" y="5756815"/>
            <a:ext cx="736759" cy="736759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667EEAA4-9016-687D-145C-477202477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10" y="6525072"/>
            <a:ext cx="821530" cy="1401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366D60-34C6-74EE-B74A-0C10FA912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4982" y="5756815"/>
            <a:ext cx="736759" cy="7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</TotalTime>
  <Words>788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Gabby Kolditz</dc:creator>
  <cp:lastModifiedBy>Gabby Kolditz</cp:lastModifiedBy>
  <cp:revision>591</cp:revision>
  <cp:lastPrinted>2023-02-14T19:02:26Z</cp:lastPrinted>
  <dcterms:created xsi:type="dcterms:W3CDTF">2023-02-14T17:04:35Z</dcterms:created>
  <dcterms:modified xsi:type="dcterms:W3CDTF">2024-06-25T20:10:24Z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626253-7df0-45d1-91d6-3bbbe43bab71_Enabled">
    <vt:lpwstr>true</vt:lpwstr>
  </property>
  <property fmtid="{D5CDD505-2E9C-101B-9397-08002B2CF9AE}" pid="3" name="MSIP_Label_de626253-7df0-45d1-91d6-3bbbe43bab71_SetDate">
    <vt:lpwstr>2024-06-25T20:10:22Z</vt:lpwstr>
  </property>
  <property fmtid="{D5CDD505-2E9C-101B-9397-08002B2CF9AE}" pid="4" name="MSIP_Label_de626253-7df0-45d1-91d6-3bbbe43bab71_Method">
    <vt:lpwstr>Privileged</vt:lpwstr>
  </property>
  <property fmtid="{D5CDD505-2E9C-101B-9397-08002B2CF9AE}" pid="5" name="MSIP_Label_de626253-7df0-45d1-91d6-3bbbe43bab71_Name">
    <vt:lpwstr>de626253-7df0-45d1-91d6-3bbbe43bab71</vt:lpwstr>
  </property>
  <property fmtid="{D5CDD505-2E9C-101B-9397-08002B2CF9AE}" pid="6" name="MSIP_Label_de626253-7df0-45d1-91d6-3bbbe43bab71_SiteId">
    <vt:lpwstr>ceb177bf-013b-49ab-8a9c-4abce32afc1e</vt:lpwstr>
  </property>
  <property fmtid="{D5CDD505-2E9C-101B-9397-08002B2CF9AE}" pid="7" name="MSIP_Label_de626253-7df0-45d1-91d6-3bbbe43bab71_ActionId">
    <vt:lpwstr>7b93990b-a40c-4e98-899c-3856c7fd0da6</vt:lpwstr>
  </property>
  <property fmtid="{D5CDD505-2E9C-101B-9397-08002B2CF9AE}" pid="8" name="MSIP_Label_de626253-7df0-45d1-91d6-3bbbe43bab71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Caterpillar: Non-Confidential</vt:lpwstr>
  </property>
</Properties>
</file>