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10058400" cy="7772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7" autoAdjust="0"/>
    <p:restoredTop sz="94660"/>
  </p:normalViewPr>
  <p:slideViewPr>
    <p:cSldViewPr snapToGrid="0">
      <p:cViewPr varScale="1">
        <p:scale>
          <a:sx n="56" d="100"/>
          <a:sy n="56" d="100"/>
        </p:scale>
        <p:origin x="125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C56146-0C49-4449-82F0-B5F76C8EB0C9}" type="datetimeFigureOut">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5D2E1-F71B-47A4-85A2-CEAA885C24C0}" type="slidenum">
              <a:rPr lang="en-US" smtClean="0"/>
              <a:t>‹#›</a:t>
            </a:fld>
            <a:endParaRPr lang="en-US" dirty="0"/>
          </a:p>
        </p:txBody>
      </p:sp>
    </p:spTree>
    <p:extLst>
      <p:ext uri="{BB962C8B-B14F-4D97-AF65-F5344CB8AC3E}">
        <p14:creationId xmlns:p14="http://schemas.microsoft.com/office/powerpoint/2010/main" val="30805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C56146-0C49-4449-82F0-B5F76C8EB0C9}" type="datetimeFigureOut">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5D2E1-F71B-47A4-85A2-CEAA885C24C0}" type="slidenum">
              <a:rPr lang="en-US" smtClean="0"/>
              <a:t>‹#›</a:t>
            </a:fld>
            <a:endParaRPr lang="en-US" dirty="0"/>
          </a:p>
        </p:txBody>
      </p:sp>
    </p:spTree>
    <p:extLst>
      <p:ext uri="{BB962C8B-B14F-4D97-AF65-F5344CB8AC3E}">
        <p14:creationId xmlns:p14="http://schemas.microsoft.com/office/powerpoint/2010/main" val="392259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C56146-0C49-4449-82F0-B5F76C8EB0C9}" type="datetimeFigureOut">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5D2E1-F71B-47A4-85A2-CEAA885C24C0}" type="slidenum">
              <a:rPr lang="en-US" smtClean="0"/>
              <a:t>‹#›</a:t>
            </a:fld>
            <a:endParaRPr lang="en-US" dirty="0"/>
          </a:p>
        </p:txBody>
      </p:sp>
    </p:spTree>
    <p:extLst>
      <p:ext uri="{BB962C8B-B14F-4D97-AF65-F5344CB8AC3E}">
        <p14:creationId xmlns:p14="http://schemas.microsoft.com/office/powerpoint/2010/main" val="170347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C56146-0C49-4449-82F0-B5F76C8EB0C9}" type="datetimeFigureOut">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5D2E1-F71B-47A4-85A2-CEAA885C24C0}" type="slidenum">
              <a:rPr lang="en-US" smtClean="0"/>
              <a:t>‹#›</a:t>
            </a:fld>
            <a:endParaRPr lang="en-US" dirty="0"/>
          </a:p>
        </p:txBody>
      </p:sp>
    </p:spTree>
    <p:extLst>
      <p:ext uri="{BB962C8B-B14F-4D97-AF65-F5344CB8AC3E}">
        <p14:creationId xmlns:p14="http://schemas.microsoft.com/office/powerpoint/2010/main" val="4152320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C56146-0C49-4449-82F0-B5F76C8EB0C9}" type="datetimeFigureOut">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B5D2E1-F71B-47A4-85A2-CEAA885C24C0}" type="slidenum">
              <a:rPr lang="en-US" smtClean="0"/>
              <a:t>‹#›</a:t>
            </a:fld>
            <a:endParaRPr lang="en-US" dirty="0"/>
          </a:p>
        </p:txBody>
      </p:sp>
    </p:spTree>
    <p:extLst>
      <p:ext uri="{BB962C8B-B14F-4D97-AF65-F5344CB8AC3E}">
        <p14:creationId xmlns:p14="http://schemas.microsoft.com/office/powerpoint/2010/main" val="3523430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C56146-0C49-4449-82F0-B5F76C8EB0C9}" type="datetimeFigureOut">
              <a:rPr lang="en-US" smtClean="0"/>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B5D2E1-F71B-47A4-85A2-CEAA885C24C0}" type="slidenum">
              <a:rPr lang="en-US" smtClean="0"/>
              <a:t>‹#›</a:t>
            </a:fld>
            <a:endParaRPr lang="en-US" dirty="0"/>
          </a:p>
        </p:txBody>
      </p:sp>
    </p:spTree>
    <p:extLst>
      <p:ext uri="{BB962C8B-B14F-4D97-AF65-F5344CB8AC3E}">
        <p14:creationId xmlns:p14="http://schemas.microsoft.com/office/powerpoint/2010/main" val="623490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C56146-0C49-4449-82F0-B5F76C8EB0C9}" type="datetimeFigureOut">
              <a:rPr lang="en-US" smtClean="0"/>
              <a:t>6/25/2024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B5D2E1-F71B-47A4-85A2-CEAA885C24C0}" type="slidenum">
              <a:rPr lang="en-US" smtClean="0"/>
              <a:t>‹#›</a:t>
            </a:fld>
            <a:endParaRPr lang="en-US" dirty="0"/>
          </a:p>
        </p:txBody>
      </p:sp>
    </p:spTree>
    <p:extLst>
      <p:ext uri="{BB962C8B-B14F-4D97-AF65-F5344CB8AC3E}">
        <p14:creationId xmlns:p14="http://schemas.microsoft.com/office/powerpoint/2010/main" val="1861560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C56146-0C49-4449-82F0-B5F76C8EB0C9}" type="datetimeFigureOut">
              <a:rPr lang="en-US" smtClean="0"/>
              <a:t>6/25/2024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B5D2E1-F71B-47A4-85A2-CEAA885C24C0}" type="slidenum">
              <a:rPr lang="en-US" smtClean="0"/>
              <a:t>‹#›</a:t>
            </a:fld>
            <a:endParaRPr lang="en-US" dirty="0"/>
          </a:p>
        </p:txBody>
      </p:sp>
    </p:spTree>
    <p:extLst>
      <p:ext uri="{BB962C8B-B14F-4D97-AF65-F5344CB8AC3E}">
        <p14:creationId xmlns:p14="http://schemas.microsoft.com/office/powerpoint/2010/main" val="14231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56146-0C49-4449-82F0-B5F76C8EB0C9}" type="datetimeFigureOut">
              <a:rPr lang="en-US" smtClean="0"/>
              <a:t>6/25/2024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B5D2E1-F71B-47A4-85A2-CEAA885C24C0}" type="slidenum">
              <a:rPr lang="en-US" smtClean="0"/>
              <a:t>‹#›</a:t>
            </a:fld>
            <a:endParaRPr lang="en-US" dirty="0"/>
          </a:p>
        </p:txBody>
      </p:sp>
    </p:spTree>
    <p:extLst>
      <p:ext uri="{BB962C8B-B14F-4D97-AF65-F5344CB8AC3E}">
        <p14:creationId xmlns:p14="http://schemas.microsoft.com/office/powerpoint/2010/main" val="189446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EEC56146-0C49-4449-82F0-B5F76C8EB0C9}" type="datetimeFigureOut">
              <a:rPr lang="en-US" smtClean="0"/>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B5D2E1-F71B-47A4-85A2-CEAA885C24C0}" type="slidenum">
              <a:rPr lang="en-US" smtClean="0"/>
              <a:t>‹#›</a:t>
            </a:fld>
            <a:endParaRPr lang="en-US" dirty="0"/>
          </a:p>
        </p:txBody>
      </p:sp>
    </p:spTree>
    <p:extLst>
      <p:ext uri="{BB962C8B-B14F-4D97-AF65-F5344CB8AC3E}">
        <p14:creationId xmlns:p14="http://schemas.microsoft.com/office/powerpoint/2010/main" val="275971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EEC56146-0C49-4449-82F0-B5F76C8EB0C9}" type="datetimeFigureOut">
              <a:rPr lang="en-US" smtClean="0"/>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B5D2E1-F71B-47A4-85A2-CEAA885C24C0}" type="slidenum">
              <a:rPr lang="en-US" smtClean="0"/>
              <a:t>‹#›</a:t>
            </a:fld>
            <a:endParaRPr lang="en-US" dirty="0"/>
          </a:p>
        </p:txBody>
      </p:sp>
    </p:spTree>
    <p:extLst>
      <p:ext uri="{BB962C8B-B14F-4D97-AF65-F5344CB8AC3E}">
        <p14:creationId xmlns:p14="http://schemas.microsoft.com/office/powerpoint/2010/main" val="1735128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EEC56146-0C49-4449-82F0-B5F76C8EB0C9}" type="datetimeFigureOut">
              <a:rPr lang="en-US" smtClean="0"/>
              <a:t>6/25/2024</a:t>
            </a:fld>
            <a:endParaRPr lang="en-US"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C6B5D2E1-F71B-47A4-85A2-CEAA885C24C0}" type="slidenum">
              <a:rPr lang="en-US" smtClean="0"/>
              <a:t>‹#›</a:t>
            </a:fld>
            <a:endParaRPr lang="en-US" dirty="0"/>
          </a:p>
        </p:txBody>
      </p:sp>
      <p:sp>
        <p:nvSpPr>
          <p:cNvPr id="8" name="TextBox 7">
            <a:extLst>
              <a:ext uri="{FF2B5EF4-FFF2-40B4-BE49-F238E27FC236}">
                <a16:creationId xmlns:a16="http://schemas.microsoft.com/office/drawing/2014/main" id="{BDF13CA6-43D4-1521-C66F-A415648EE4C9}"/>
              </a:ext>
            </a:extLst>
          </p:cNvPr>
          <p:cNvSpPr txBox="1"/>
          <p:nvPr userDrawn="1">
            <p:extLst>
              <p:ext uri="{1162E1C5-73C7-4A58-AE30-91384D911F3F}">
                <p184:classification xmlns:p184="http://schemas.microsoft.com/office/powerpoint/2018/4/main" val="ftr"/>
              </p:ext>
            </p:extLst>
          </p:nvPr>
        </p:nvSpPr>
        <p:spPr>
          <a:xfrm>
            <a:off x="190500" y="7429500"/>
            <a:ext cx="1506538" cy="152400"/>
          </a:xfrm>
          <a:prstGeom prst="rect">
            <a:avLst/>
          </a:prstGeom>
        </p:spPr>
        <p:txBody>
          <a:bodyPr horzOverflow="overflow" lIns="0" tIns="0" rIns="0" bIns="0">
            <a:spAutoFit/>
          </a:bodyPr>
          <a:lstStyle/>
          <a:p>
            <a:pPr algn="l"/>
            <a:r>
              <a:rPr lang="en-US" sz="1000">
                <a:solidFill>
                  <a:srgbClr val="737373"/>
                </a:solidFill>
                <a:latin typeface="Calibri" panose="020F0502020204030204" pitchFamily="34" charset="0"/>
                <a:cs typeface="Calibri" panose="020F0502020204030204" pitchFamily="34" charset="0"/>
              </a:rPr>
              <a:t>Caterpillar: Non-Confidential</a:t>
            </a:r>
          </a:p>
        </p:txBody>
      </p:sp>
    </p:spTree>
    <p:extLst>
      <p:ext uri="{BB962C8B-B14F-4D97-AF65-F5344CB8AC3E}">
        <p14:creationId xmlns:p14="http://schemas.microsoft.com/office/powerpoint/2010/main" val="4257562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tethoscope on green background">
            <a:extLst>
              <a:ext uri="{FF2B5EF4-FFF2-40B4-BE49-F238E27FC236}">
                <a16:creationId xmlns:a16="http://schemas.microsoft.com/office/drawing/2014/main" id="{15DADD85-5425-CD20-6C4E-657BCCB84E83}"/>
              </a:ext>
            </a:extLst>
          </p:cNvPr>
          <p:cNvPicPr>
            <a:picLocks noChangeAspect="1"/>
          </p:cNvPicPr>
          <p:nvPr/>
        </p:nvPicPr>
        <p:blipFill rotWithShape="1">
          <a:blip r:embed="rId2">
            <a:extLst>
              <a:ext uri="{28A0092B-C50C-407E-A947-70E740481C1C}">
                <a14:useLocalDpi xmlns:a14="http://schemas.microsoft.com/office/drawing/2010/main" val="0"/>
              </a:ext>
            </a:extLst>
          </a:blip>
          <a:srcRect t="1199" b="1199"/>
          <a:stretch/>
        </p:blipFill>
        <p:spPr>
          <a:xfrm>
            <a:off x="5053915" y="4084183"/>
            <a:ext cx="4596719" cy="2730575"/>
          </a:xfrm>
          <a:prstGeom prst="rect">
            <a:avLst/>
          </a:prstGeom>
        </p:spPr>
      </p:pic>
      <p:sp>
        <p:nvSpPr>
          <p:cNvPr id="12" name="Rectangle 11">
            <a:extLst>
              <a:ext uri="{FF2B5EF4-FFF2-40B4-BE49-F238E27FC236}">
                <a16:creationId xmlns:a16="http://schemas.microsoft.com/office/drawing/2014/main" id="{F74D10F1-4267-B426-02C9-4D95C816E566}"/>
              </a:ext>
            </a:extLst>
          </p:cNvPr>
          <p:cNvSpPr/>
          <p:nvPr/>
        </p:nvSpPr>
        <p:spPr>
          <a:xfrm>
            <a:off x="7352274" y="4084182"/>
            <a:ext cx="2285998" cy="2730575"/>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109220" marR="10922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Narrow" panose="020B0606020202030204" pitchFamily="34" charset="0"/>
                <a:ea typeface="Times New Roman" panose="02020603050405020304" pitchFamily="18" charset="0"/>
                <a:cs typeface="+mn-cs"/>
              </a:rPr>
              <a:t>Preventive Care</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endParaRPr>
          </a:p>
        </p:txBody>
      </p:sp>
      <p:pic>
        <p:nvPicPr>
          <p:cNvPr id="6" name="Picture 5" descr="Stethoscope on green background">
            <a:extLst>
              <a:ext uri="{FF2B5EF4-FFF2-40B4-BE49-F238E27FC236}">
                <a16:creationId xmlns:a16="http://schemas.microsoft.com/office/drawing/2014/main" id="{CF7A3BC3-25F4-2C65-7D88-E98FEFA7E0D9}"/>
              </a:ext>
            </a:extLst>
          </p:cNvPr>
          <p:cNvPicPr>
            <a:picLocks noChangeAspect="1"/>
          </p:cNvPicPr>
          <p:nvPr/>
        </p:nvPicPr>
        <p:blipFill rotWithShape="1">
          <a:blip r:embed="rId2">
            <a:extLst>
              <a:ext uri="{28A0092B-C50C-407E-A947-70E740481C1C}">
                <a14:useLocalDpi xmlns:a14="http://schemas.microsoft.com/office/drawing/2010/main" val="0"/>
              </a:ext>
            </a:extLst>
          </a:blip>
          <a:srcRect t="1199" b="1199"/>
          <a:stretch/>
        </p:blipFill>
        <p:spPr>
          <a:xfrm>
            <a:off x="370702" y="4084184"/>
            <a:ext cx="4596719" cy="2730575"/>
          </a:xfrm>
          <a:prstGeom prst="rect">
            <a:avLst/>
          </a:prstGeom>
        </p:spPr>
      </p:pic>
      <p:sp>
        <p:nvSpPr>
          <p:cNvPr id="7" name="Rectangle 6">
            <a:extLst>
              <a:ext uri="{FF2B5EF4-FFF2-40B4-BE49-F238E27FC236}">
                <a16:creationId xmlns:a16="http://schemas.microsoft.com/office/drawing/2014/main" id="{BC972DD9-5B57-1136-83E5-E55E118497DB}"/>
              </a:ext>
            </a:extLst>
          </p:cNvPr>
          <p:cNvSpPr/>
          <p:nvPr/>
        </p:nvSpPr>
        <p:spPr>
          <a:xfrm>
            <a:off x="2669061" y="4084183"/>
            <a:ext cx="2285998" cy="2730575"/>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109220" marR="10922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Narrow" panose="020B0606020202030204" pitchFamily="34" charset="0"/>
                <a:ea typeface="Times New Roman" panose="02020603050405020304" pitchFamily="18" charset="0"/>
                <a:cs typeface="+mn-cs"/>
              </a:rPr>
              <a:t>Preventive Care</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endParaRPr>
          </a:p>
        </p:txBody>
      </p:sp>
      <p:pic>
        <p:nvPicPr>
          <p:cNvPr id="3" name="Picture 2" descr="Stethoscope on green background">
            <a:extLst>
              <a:ext uri="{FF2B5EF4-FFF2-40B4-BE49-F238E27FC236}">
                <a16:creationId xmlns:a16="http://schemas.microsoft.com/office/drawing/2014/main" id="{7177B325-1686-935C-591E-030799DC53DA}"/>
              </a:ext>
            </a:extLst>
          </p:cNvPr>
          <p:cNvPicPr>
            <a:picLocks noChangeAspect="1"/>
          </p:cNvPicPr>
          <p:nvPr/>
        </p:nvPicPr>
        <p:blipFill rotWithShape="1">
          <a:blip r:embed="rId2">
            <a:extLst>
              <a:ext uri="{28A0092B-C50C-407E-A947-70E740481C1C}">
                <a14:useLocalDpi xmlns:a14="http://schemas.microsoft.com/office/drawing/2010/main" val="0"/>
              </a:ext>
            </a:extLst>
          </a:blip>
          <a:srcRect t="1199" b="1199"/>
          <a:stretch/>
        </p:blipFill>
        <p:spPr>
          <a:xfrm>
            <a:off x="5053908" y="982892"/>
            <a:ext cx="4596719" cy="2730575"/>
          </a:xfrm>
          <a:prstGeom prst="rect">
            <a:avLst/>
          </a:prstGeom>
        </p:spPr>
      </p:pic>
      <p:sp>
        <p:nvSpPr>
          <p:cNvPr id="5" name="Rectangle 4">
            <a:extLst>
              <a:ext uri="{FF2B5EF4-FFF2-40B4-BE49-F238E27FC236}">
                <a16:creationId xmlns:a16="http://schemas.microsoft.com/office/drawing/2014/main" id="{CD45413B-E794-D18E-C6EE-FDC31C67EFB1}"/>
              </a:ext>
            </a:extLst>
          </p:cNvPr>
          <p:cNvSpPr/>
          <p:nvPr/>
        </p:nvSpPr>
        <p:spPr>
          <a:xfrm>
            <a:off x="7352267" y="982891"/>
            <a:ext cx="2285998" cy="2730575"/>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109220" marR="10922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Narrow" panose="020B0606020202030204" pitchFamily="34" charset="0"/>
                <a:ea typeface="Times New Roman" panose="02020603050405020304" pitchFamily="18" charset="0"/>
                <a:cs typeface="+mn-cs"/>
              </a:rPr>
              <a:t>Preventive Care</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endParaRPr>
          </a:p>
        </p:txBody>
      </p:sp>
      <p:pic>
        <p:nvPicPr>
          <p:cNvPr id="2" name="Picture 1" descr="Stethoscope on green background">
            <a:extLst>
              <a:ext uri="{FF2B5EF4-FFF2-40B4-BE49-F238E27FC236}">
                <a16:creationId xmlns:a16="http://schemas.microsoft.com/office/drawing/2014/main" id="{2D186253-C9C7-76C0-2222-C03A5C70F0E6}"/>
              </a:ext>
            </a:extLst>
          </p:cNvPr>
          <p:cNvPicPr>
            <a:picLocks noChangeAspect="1"/>
          </p:cNvPicPr>
          <p:nvPr/>
        </p:nvPicPr>
        <p:blipFill rotWithShape="1">
          <a:blip r:embed="rId2">
            <a:extLst>
              <a:ext uri="{28A0092B-C50C-407E-A947-70E740481C1C}">
                <a14:useLocalDpi xmlns:a14="http://schemas.microsoft.com/office/drawing/2010/main" val="0"/>
              </a:ext>
            </a:extLst>
          </a:blip>
          <a:srcRect t="1199" b="1199"/>
          <a:stretch/>
        </p:blipFill>
        <p:spPr>
          <a:xfrm>
            <a:off x="358341" y="982892"/>
            <a:ext cx="4596719" cy="2730575"/>
          </a:xfrm>
          <a:prstGeom prst="rect">
            <a:avLst/>
          </a:prstGeom>
        </p:spPr>
      </p:pic>
      <p:sp>
        <p:nvSpPr>
          <p:cNvPr id="8" name="Rectangle 7">
            <a:extLst>
              <a:ext uri="{FF2B5EF4-FFF2-40B4-BE49-F238E27FC236}">
                <a16:creationId xmlns:a16="http://schemas.microsoft.com/office/drawing/2014/main" id="{5A78F41E-8309-943C-A4F2-6EAAC09AA994}"/>
              </a:ext>
            </a:extLst>
          </p:cNvPr>
          <p:cNvSpPr/>
          <p:nvPr/>
        </p:nvSpPr>
        <p:spPr>
          <a:xfrm>
            <a:off x="2656700" y="982891"/>
            <a:ext cx="2285998" cy="2730575"/>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109220" marR="109220" algn="ctr">
              <a:spcBef>
                <a:spcPts val="0"/>
              </a:spcBef>
              <a:spcAft>
                <a:spcPts val="0"/>
              </a:spcAft>
            </a:pPr>
            <a:r>
              <a:rPr lang="en-US" sz="3200" b="1" dirty="0">
                <a:solidFill>
                  <a:srgbClr val="FFC000"/>
                </a:solidFill>
                <a:effectLst/>
                <a:latin typeface="Arial Narrow" panose="020B0606020202030204" pitchFamily="34" charset="0"/>
                <a:ea typeface="Times New Roman" panose="02020603050405020304" pitchFamily="18" charset="0"/>
              </a:rPr>
              <a:t>Preventive Care</a:t>
            </a:r>
            <a:endParaRPr lang="en-US" sz="3200" dirty="0">
              <a:solidFill>
                <a:schemeClr val="bg1"/>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312542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75E96A-8041-B6CB-2A70-CD8FA7CEB8F4}"/>
              </a:ext>
            </a:extLst>
          </p:cNvPr>
          <p:cNvSpPr/>
          <p:nvPr/>
        </p:nvSpPr>
        <p:spPr>
          <a:xfrm>
            <a:off x="433361" y="945292"/>
            <a:ext cx="4572000" cy="27432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a:spcAft>
                <a:spcPts val="200"/>
              </a:spcAft>
            </a:pPr>
            <a:r>
              <a:rPr lang="en-US" sz="1000" dirty="0">
                <a:solidFill>
                  <a:schemeClr val="tx1"/>
                </a:solidFill>
                <a:latin typeface="Arial Narrow" panose="020B0606020202030204" pitchFamily="34" charset="0"/>
              </a:rPr>
              <a:t>Screening tests can find diseases early, when they are easier to treat. Talk with your doctor about which tests are right for you and when you should have them. The following are general guidelines based on recommendations of the U.S. Preventive Services Task Force and other preventive medicine experts:</a:t>
            </a:r>
          </a:p>
          <a:p>
            <a:pPr marL="171450" indent="-171450">
              <a:spcAft>
                <a:spcPts val="200"/>
              </a:spcAft>
              <a:buFont typeface="Arial" panose="020B0604020202020204" pitchFamily="34" charset="0"/>
              <a:buChar char="•"/>
            </a:pPr>
            <a:r>
              <a:rPr lang="en-US" sz="1000" b="1" dirty="0">
                <a:solidFill>
                  <a:schemeClr val="tx1"/>
                </a:solidFill>
                <a:latin typeface="Arial Narrow" panose="020B0606020202030204" pitchFamily="34" charset="0"/>
              </a:rPr>
              <a:t>Blood pressure </a:t>
            </a:r>
            <a:r>
              <a:rPr lang="en-US" sz="1000" dirty="0">
                <a:solidFill>
                  <a:schemeClr val="tx1"/>
                </a:solidFill>
                <a:latin typeface="Arial Narrow" panose="020B0606020202030204" pitchFamily="34" charset="0"/>
              </a:rPr>
              <a:t>– Have your blood pressure checked at least every two years, more often if you are overweight or have a risk factor related to age or race.</a:t>
            </a:r>
          </a:p>
          <a:p>
            <a:pPr marL="171450" indent="-171450">
              <a:spcAft>
                <a:spcPts val="200"/>
              </a:spcAft>
              <a:buFont typeface="Arial" panose="020B0604020202020204" pitchFamily="34" charset="0"/>
              <a:buChar char="•"/>
            </a:pPr>
            <a:r>
              <a:rPr lang="en-US" sz="1000" b="1" dirty="0">
                <a:solidFill>
                  <a:schemeClr val="tx1"/>
                </a:solidFill>
                <a:latin typeface="Arial Narrow" panose="020B0606020202030204" pitchFamily="34" charset="0"/>
              </a:rPr>
              <a:t>Cholesterol</a:t>
            </a:r>
            <a:r>
              <a:rPr lang="en-US" sz="1000" dirty="0">
                <a:solidFill>
                  <a:schemeClr val="tx1"/>
                </a:solidFill>
                <a:latin typeface="Arial Narrow" panose="020B0606020202030204" pitchFamily="34" charset="0"/>
              </a:rPr>
              <a:t> – You should have your cholesterol checked at least every five years.</a:t>
            </a:r>
          </a:p>
          <a:p>
            <a:pPr marL="171450" indent="-171450">
              <a:spcAft>
                <a:spcPts val="200"/>
              </a:spcAft>
              <a:buFont typeface="Arial" panose="020B0604020202020204" pitchFamily="34" charset="0"/>
              <a:buChar char="•"/>
            </a:pPr>
            <a:r>
              <a:rPr lang="en-US" sz="1000" b="1" dirty="0">
                <a:solidFill>
                  <a:schemeClr val="tx1"/>
                </a:solidFill>
                <a:latin typeface="Arial Narrow" panose="020B0606020202030204" pitchFamily="34" charset="0"/>
              </a:rPr>
              <a:t>Diabetes</a:t>
            </a:r>
            <a:r>
              <a:rPr lang="en-US" sz="1000" dirty="0">
                <a:solidFill>
                  <a:schemeClr val="tx1"/>
                </a:solidFill>
                <a:latin typeface="Arial Narrow" panose="020B0606020202030204" pitchFamily="34" charset="0"/>
              </a:rPr>
              <a:t> – You should be screened for diabetes if you are overweight/obese, over the age of 45, or have other risk factors.</a:t>
            </a:r>
          </a:p>
          <a:p>
            <a:pPr marL="171450" indent="-171450">
              <a:spcAft>
                <a:spcPts val="200"/>
              </a:spcAft>
              <a:buFont typeface="Arial" panose="020B0604020202020204" pitchFamily="34" charset="0"/>
              <a:buChar char="•"/>
            </a:pPr>
            <a:r>
              <a:rPr lang="en-US" sz="1000" b="1" dirty="0">
                <a:solidFill>
                  <a:schemeClr val="tx1"/>
                </a:solidFill>
                <a:latin typeface="Arial Narrow" panose="020B0606020202030204" pitchFamily="34" charset="0"/>
              </a:rPr>
              <a:t>Depression</a:t>
            </a:r>
            <a:r>
              <a:rPr lang="en-US" sz="1000" dirty="0">
                <a:solidFill>
                  <a:schemeClr val="tx1"/>
                </a:solidFill>
                <a:latin typeface="Arial Narrow" panose="020B0606020202030204" pitchFamily="34" charset="0"/>
              </a:rPr>
              <a:t> – If you’ve felt sad or hopeless and have felt little interest or </a:t>
            </a:r>
            <a:br>
              <a:rPr lang="en-US" sz="1000" dirty="0">
                <a:solidFill>
                  <a:schemeClr val="tx1"/>
                </a:solidFill>
                <a:latin typeface="Arial Narrow" panose="020B0606020202030204" pitchFamily="34" charset="0"/>
              </a:rPr>
            </a:br>
            <a:r>
              <a:rPr lang="en-US" sz="1000" dirty="0">
                <a:solidFill>
                  <a:schemeClr val="tx1"/>
                </a:solidFill>
                <a:latin typeface="Arial Narrow" panose="020B0606020202030204" pitchFamily="34" charset="0"/>
              </a:rPr>
              <a:t>pleasure in doing things for 2 weeks straight, talk with your doctor.</a:t>
            </a:r>
          </a:p>
          <a:p>
            <a:pPr marL="171450" indent="-171450">
              <a:spcAft>
                <a:spcPts val="200"/>
              </a:spcAft>
              <a:buFont typeface="Arial" panose="020B0604020202020204" pitchFamily="34" charset="0"/>
              <a:buChar char="•"/>
            </a:pPr>
            <a:r>
              <a:rPr lang="en-US" sz="1000" b="1" dirty="0">
                <a:solidFill>
                  <a:schemeClr val="tx1"/>
                </a:solidFill>
                <a:latin typeface="Arial Narrow" panose="020B0606020202030204" pitchFamily="34" charset="0"/>
              </a:rPr>
              <a:t>Cancer</a:t>
            </a:r>
            <a:r>
              <a:rPr lang="en-US" sz="1000" dirty="0">
                <a:solidFill>
                  <a:schemeClr val="tx1"/>
                </a:solidFill>
                <a:latin typeface="Arial Narrow" panose="020B0606020202030204" pitchFamily="34" charset="0"/>
              </a:rPr>
              <a:t> – Preventive screenings are recommended for many cancers, </a:t>
            </a:r>
            <a:br>
              <a:rPr lang="en-US" sz="1000" dirty="0">
                <a:solidFill>
                  <a:schemeClr val="tx1"/>
                </a:solidFill>
                <a:latin typeface="Arial Narrow" panose="020B0606020202030204" pitchFamily="34" charset="0"/>
              </a:rPr>
            </a:br>
            <a:r>
              <a:rPr lang="en-US" sz="1000" dirty="0">
                <a:solidFill>
                  <a:schemeClr val="tx1"/>
                </a:solidFill>
                <a:latin typeface="Arial Narrow" panose="020B0606020202030204" pitchFamily="34" charset="0"/>
              </a:rPr>
              <a:t>including colorectal, prostate, breast, cervical, and skin. Talk to your </a:t>
            </a:r>
            <a:br>
              <a:rPr lang="en-US" sz="1000" dirty="0">
                <a:solidFill>
                  <a:schemeClr val="tx1"/>
                </a:solidFill>
                <a:latin typeface="Arial Narrow" panose="020B0606020202030204" pitchFamily="34" charset="0"/>
              </a:rPr>
            </a:br>
            <a:r>
              <a:rPr lang="en-US" sz="1000" dirty="0">
                <a:solidFill>
                  <a:schemeClr val="tx1"/>
                </a:solidFill>
                <a:latin typeface="Arial Narrow" panose="020B0606020202030204" pitchFamily="34" charset="0"/>
              </a:rPr>
              <a:t>doctor to determine when to start screening for specific cancers.</a:t>
            </a:r>
            <a:endParaRPr lang="en-US" sz="300" dirty="0">
              <a:solidFill>
                <a:schemeClr val="tx1"/>
              </a:solidFill>
              <a:latin typeface="Arial Narrow" panose="020B0606020202030204" pitchFamily="34" charset="0"/>
            </a:endParaRPr>
          </a:p>
          <a:p>
            <a:pPr>
              <a:spcAft>
                <a:spcPts val="200"/>
              </a:spcAft>
            </a:pPr>
            <a:br>
              <a:rPr lang="en-US" sz="300" dirty="0">
                <a:solidFill>
                  <a:schemeClr val="tx1"/>
                </a:solidFill>
                <a:latin typeface="Arial Narrow" panose="020B0606020202030204" pitchFamily="34" charset="0"/>
              </a:rPr>
            </a:br>
            <a:r>
              <a:rPr lang="en-US" sz="1000" dirty="0">
                <a:solidFill>
                  <a:schemeClr val="tx1"/>
                </a:solidFill>
                <a:latin typeface="Arial Narrow" panose="020B0606020202030204" pitchFamily="34" charset="0"/>
              </a:rPr>
              <a:t>Find more resources at </a:t>
            </a:r>
            <a:r>
              <a:rPr lang="en-US" sz="1000" b="1" dirty="0">
                <a:solidFill>
                  <a:schemeClr val="tx1"/>
                </a:solidFill>
                <a:latin typeface="Arial Narrow" panose="020B0606020202030204" pitchFamily="34" charset="0"/>
              </a:rPr>
              <a:t>TotalHealth.cat.com</a:t>
            </a:r>
            <a:r>
              <a:rPr lang="en-US" sz="1000" dirty="0">
                <a:solidFill>
                  <a:schemeClr val="tx1"/>
                </a:solidFill>
                <a:latin typeface="Arial Narrow" panose="020B0606020202030204" pitchFamily="34" charset="0"/>
              </a:rPr>
              <a:t>!</a:t>
            </a:r>
          </a:p>
        </p:txBody>
      </p:sp>
      <p:pic>
        <p:nvPicPr>
          <p:cNvPr id="3" name="Picture 2" descr="Shape&#10;&#10;Description automatically generated">
            <a:extLst>
              <a:ext uri="{FF2B5EF4-FFF2-40B4-BE49-F238E27FC236}">
                <a16:creationId xmlns:a16="http://schemas.microsoft.com/office/drawing/2014/main" id="{4814D676-E43C-550F-9051-2F35270A3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5744" y="3436582"/>
            <a:ext cx="821530" cy="140173"/>
          </a:xfrm>
          <a:prstGeom prst="rect">
            <a:avLst/>
          </a:prstGeom>
        </p:spPr>
      </p:pic>
      <p:pic>
        <p:nvPicPr>
          <p:cNvPr id="6" name="Picture 5">
            <a:extLst>
              <a:ext uri="{FF2B5EF4-FFF2-40B4-BE49-F238E27FC236}">
                <a16:creationId xmlns:a16="http://schemas.microsoft.com/office/drawing/2014/main" id="{4F246E78-7ED1-6D47-97EA-FA770D746C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70516" y="2668325"/>
            <a:ext cx="736759" cy="736759"/>
          </a:xfrm>
          <a:prstGeom prst="rect">
            <a:avLst/>
          </a:prstGeom>
        </p:spPr>
      </p:pic>
      <p:sp>
        <p:nvSpPr>
          <p:cNvPr id="17" name="Rectangle 16">
            <a:extLst>
              <a:ext uri="{FF2B5EF4-FFF2-40B4-BE49-F238E27FC236}">
                <a16:creationId xmlns:a16="http://schemas.microsoft.com/office/drawing/2014/main" id="{68176812-B507-CE98-520E-242D8937C4F9}"/>
              </a:ext>
            </a:extLst>
          </p:cNvPr>
          <p:cNvSpPr/>
          <p:nvPr/>
        </p:nvSpPr>
        <p:spPr>
          <a:xfrm>
            <a:off x="5140411" y="945292"/>
            <a:ext cx="4572000" cy="27432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Screening tests can find diseases early, when they are easier to treat. Talk with your doctor about which tests are right for you and when you should have them. The following are general guidelines based on recommendations of the U.S. Preventive Services Task Force and other preventive medicine experts:</a:t>
            </a:r>
          </a:p>
          <a:p>
            <a:pPr marL="171450" marR="0" lvl="0" indent="-1714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Blood pressure </a:t>
            </a: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Have your blood pressure checked at least every two years, more often if you are overweight or have a risk factor related to age or race.</a:t>
            </a:r>
          </a:p>
          <a:p>
            <a:pPr marL="171450" marR="0" lvl="0" indent="-1714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Cholesterol</a:t>
            </a: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You should have your cholesterol checked at least every five years.</a:t>
            </a:r>
          </a:p>
          <a:p>
            <a:pPr marL="171450" marR="0" lvl="0" indent="-1714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Diabetes</a:t>
            </a: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You should be screened for diabetes if you are overweight/obese, over the age of 45, or have other risk factors.</a:t>
            </a:r>
          </a:p>
          <a:p>
            <a:pPr marL="171450" marR="0" lvl="0" indent="-1714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Depression</a:t>
            </a: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If you’ve felt sad or hopeless and have felt little interest or </a:t>
            </a:r>
            <a:b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pleasure in doing things for 2 weeks straight, talk with your doctor.</a:t>
            </a:r>
          </a:p>
          <a:p>
            <a:pPr marL="171450" marR="0" lvl="0" indent="-1714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Cancer</a:t>
            </a: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Preventive screenings are recommended for many cancers, </a:t>
            </a:r>
            <a:b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including colorectal, prostate, breast, cervical, and skin. Talk to your </a:t>
            </a:r>
            <a:b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doctor to determine when to start screening for specific cancers.</a:t>
            </a:r>
            <a:endParaRPr kumimoji="0" lang="en-US" sz="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br>
              <a:rPr kumimoji="0" lang="en-US" sz="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Find more resources at </a:t>
            </a:r>
            <a:r>
              <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TotalHealth.cat.com</a:t>
            </a: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p:txBody>
      </p:sp>
      <p:sp>
        <p:nvSpPr>
          <p:cNvPr id="20" name="Rectangle 19">
            <a:extLst>
              <a:ext uri="{FF2B5EF4-FFF2-40B4-BE49-F238E27FC236}">
                <a16:creationId xmlns:a16="http://schemas.microsoft.com/office/drawing/2014/main" id="{4DEE2991-0D6C-F5CB-4540-84402C96FF95}"/>
              </a:ext>
            </a:extLst>
          </p:cNvPr>
          <p:cNvSpPr/>
          <p:nvPr/>
        </p:nvSpPr>
        <p:spPr>
          <a:xfrm>
            <a:off x="433363" y="4059202"/>
            <a:ext cx="4572000" cy="27432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Screening tests can find diseases early, when they are easier to treat. Talk with your doctor about which tests are right for you and when you should have them. The following are general guidelines based on recommendations of the U.S. Preventive Services Task Force and other preventive medicine experts:</a:t>
            </a:r>
          </a:p>
          <a:p>
            <a:pPr marL="171450" marR="0" lvl="0" indent="-1714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Blood pressure </a:t>
            </a: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Have your blood pressure checked at least every two years, more often if you are overweight or have a risk factor related to age or race.</a:t>
            </a:r>
          </a:p>
          <a:p>
            <a:pPr marL="171450" marR="0" lvl="0" indent="-1714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Cholesterol</a:t>
            </a: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You should have your cholesterol checked at least every five years.</a:t>
            </a:r>
          </a:p>
          <a:p>
            <a:pPr marL="171450" marR="0" lvl="0" indent="-1714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Diabetes</a:t>
            </a: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You should be screened for diabetes if you are overweight/obese, over the age of 45, or have other risk factors.</a:t>
            </a:r>
          </a:p>
          <a:p>
            <a:pPr marL="171450" marR="0" lvl="0" indent="-1714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Depression</a:t>
            </a: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If you’ve felt sad or hopeless and have felt little interest or </a:t>
            </a:r>
            <a:b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pleasure in doing things for 2 weeks straight, talk with your doctor.</a:t>
            </a:r>
          </a:p>
          <a:p>
            <a:pPr marL="171450" marR="0" lvl="0" indent="-1714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Cancer</a:t>
            </a: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Preventive screenings are recommended for many cancers, </a:t>
            </a:r>
            <a:b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including colorectal, prostate, breast, cervical, and skin. Talk to your </a:t>
            </a:r>
            <a:b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doctor to determine when to start screening for specific cancers.</a:t>
            </a:r>
            <a:endParaRPr kumimoji="0" lang="en-US" sz="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br>
              <a:rPr kumimoji="0" lang="en-US" sz="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Find more resources at </a:t>
            </a:r>
            <a:r>
              <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TotalHealth.cat.com</a:t>
            </a: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p:txBody>
      </p:sp>
      <p:sp>
        <p:nvSpPr>
          <p:cNvPr id="23" name="Rectangle 22">
            <a:extLst>
              <a:ext uri="{FF2B5EF4-FFF2-40B4-BE49-F238E27FC236}">
                <a16:creationId xmlns:a16="http://schemas.microsoft.com/office/drawing/2014/main" id="{9FF87958-7E3A-C968-01E2-7A3A33E1E1D6}"/>
              </a:ext>
            </a:extLst>
          </p:cNvPr>
          <p:cNvSpPr/>
          <p:nvPr/>
        </p:nvSpPr>
        <p:spPr>
          <a:xfrm>
            <a:off x="5140411" y="4059202"/>
            <a:ext cx="4572000" cy="27432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Screening tests can find diseases early, when they are easier to treat. Talk with your doctor about which tests are right for you and when you should have them. The following are general guidelines based on recommendations of the U.S. Preventive Services Task Force and other preventive medicine experts:</a:t>
            </a:r>
          </a:p>
          <a:p>
            <a:pPr marL="171450" marR="0" lvl="0" indent="-1714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Blood pressure </a:t>
            </a: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Have your blood pressure checked at least every two years, more often if you are overweight or have a risk factor related to age or race.</a:t>
            </a:r>
          </a:p>
          <a:p>
            <a:pPr marL="171450" marR="0" lvl="0" indent="-1714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Cholesterol</a:t>
            </a: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You should have your cholesterol checked at least every five years.</a:t>
            </a:r>
          </a:p>
          <a:p>
            <a:pPr marL="171450" marR="0" lvl="0" indent="-1714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Diabetes</a:t>
            </a: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You should be screened for diabetes if you are overweight/obese, over the age of 45, or have other risk factors.</a:t>
            </a:r>
          </a:p>
          <a:p>
            <a:pPr marL="171450" marR="0" lvl="0" indent="-1714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Depression</a:t>
            </a: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If you’ve felt sad or hopeless and have felt little interest or </a:t>
            </a:r>
            <a:b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pleasure in doing things for 2 weeks straight, talk with your doctor.</a:t>
            </a:r>
          </a:p>
          <a:p>
            <a:pPr marL="171450" marR="0" lvl="0" indent="-1714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Cancer</a:t>
            </a: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Preventive screenings are recommended for many cancers, </a:t>
            </a:r>
            <a:b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including colorectal, prostate, breast, cervical, and skin. Talk to your </a:t>
            </a:r>
            <a:b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doctor to determine when to start screening for specific cancers.</a:t>
            </a:r>
            <a:endParaRPr kumimoji="0" lang="en-US" sz="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br>
              <a:rPr kumimoji="0" lang="en-US" sz="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Find more resources at </a:t>
            </a:r>
            <a:r>
              <a:rPr kumimoji="0" lang="en-US" sz="1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TotalHealth.cat.com</a:t>
            </a: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p:txBody>
      </p:sp>
      <p:pic>
        <p:nvPicPr>
          <p:cNvPr id="2" name="Picture 1" descr="Shape&#10;&#10;Description automatically generated">
            <a:extLst>
              <a:ext uri="{FF2B5EF4-FFF2-40B4-BE49-F238E27FC236}">
                <a16:creationId xmlns:a16="http://schemas.microsoft.com/office/drawing/2014/main" id="{E8AFE95F-E95A-0722-2981-B24BA31C6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211" y="3436582"/>
            <a:ext cx="821530" cy="140173"/>
          </a:xfrm>
          <a:prstGeom prst="rect">
            <a:avLst/>
          </a:prstGeom>
        </p:spPr>
      </p:pic>
      <p:pic>
        <p:nvPicPr>
          <p:cNvPr id="5" name="Picture 4">
            <a:extLst>
              <a:ext uri="{FF2B5EF4-FFF2-40B4-BE49-F238E27FC236}">
                <a16:creationId xmlns:a16="http://schemas.microsoft.com/office/drawing/2014/main" id="{89760F94-641A-7529-504F-291CD0BE05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04983" y="2668325"/>
            <a:ext cx="736759" cy="736759"/>
          </a:xfrm>
          <a:prstGeom prst="rect">
            <a:avLst/>
          </a:prstGeom>
        </p:spPr>
      </p:pic>
      <p:pic>
        <p:nvPicPr>
          <p:cNvPr id="7" name="Picture 6" descr="Shape&#10;&#10;Description automatically generated">
            <a:extLst>
              <a:ext uri="{FF2B5EF4-FFF2-40B4-BE49-F238E27FC236}">
                <a16:creationId xmlns:a16="http://schemas.microsoft.com/office/drawing/2014/main" id="{161611EF-D38E-62EA-A7AF-9F9D4C2AF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5743" y="6525072"/>
            <a:ext cx="821530" cy="140173"/>
          </a:xfrm>
          <a:prstGeom prst="rect">
            <a:avLst/>
          </a:prstGeom>
        </p:spPr>
      </p:pic>
      <p:pic>
        <p:nvPicPr>
          <p:cNvPr id="11" name="Picture 10">
            <a:extLst>
              <a:ext uri="{FF2B5EF4-FFF2-40B4-BE49-F238E27FC236}">
                <a16:creationId xmlns:a16="http://schemas.microsoft.com/office/drawing/2014/main" id="{D434CE3D-D895-3744-8502-886DC8B0E8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70515" y="5756815"/>
            <a:ext cx="736759" cy="736759"/>
          </a:xfrm>
          <a:prstGeom prst="rect">
            <a:avLst/>
          </a:prstGeom>
        </p:spPr>
      </p:pic>
      <p:pic>
        <p:nvPicPr>
          <p:cNvPr id="12" name="Picture 11" descr="Shape&#10;&#10;Description automatically generated">
            <a:extLst>
              <a:ext uri="{FF2B5EF4-FFF2-40B4-BE49-F238E27FC236}">
                <a16:creationId xmlns:a16="http://schemas.microsoft.com/office/drawing/2014/main" id="{667EEAA4-9016-687D-145C-477202477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210" y="6525072"/>
            <a:ext cx="821530" cy="140173"/>
          </a:xfrm>
          <a:prstGeom prst="rect">
            <a:avLst/>
          </a:prstGeom>
        </p:spPr>
      </p:pic>
      <p:pic>
        <p:nvPicPr>
          <p:cNvPr id="13" name="Picture 12">
            <a:extLst>
              <a:ext uri="{FF2B5EF4-FFF2-40B4-BE49-F238E27FC236}">
                <a16:creationId xmlns:a16="http://schemas.microsoft.com/office/drawing/2014/main" id="{86366D60-34C6-74EE-B74A-0C10FA9126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04982" y="5756815"/>
            <a:ext cx="736759" cy="736759"/>
          </a:xfrm>
          <a:prstGeom prst="rect">
            <a:avLst/>
          </a:prstGeom>
        </p:spPr>
      </p:pic>
    </p:spTree>
    <p:extLst>
      <p:ext uri="{BB962C8B-B14F-4D97-AF65-F5344CB8AC3E}">
        <p14:creationId xmlns:p14="http://schemas.microsoft.com/office/powerpoint/2010/main" val="39421420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429</TotalTime>
  <Words>832</Words>
  <Application>Microsoft Office PowerPoint</Application>
  <PresentationFormat>Custom</PresentationFormat>
  <Paragraphs>32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Narrow</vt:lpstr>
      <vt:lpstr>Calibri</vt:lpstr>
      <vt:lpstr>Calibri Light</vt:lpstr>
      <vt:lpstr>Office Theme</vt:lpstr>
      <vt:lpstr>PowerPoint Presentation</vt:lpstr>
      <vt:lpstr>PowerPoint Presentation</vt:lpstr>
    </vt:vector>
  </TitlesOfParts>
  <Company>Caterpillar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Gabby Kolditz</dc:creator>
  <cp:lastModifiedBy>Gabby Kolditz</cp:lastModifiedBy>
  <cp:revision>552</cp:revision>
  <cp:lastPrinted>2023-02-14T19:02:26Z</cp:lastPrinted>
  <dcterms:created xsi:type="dcterms:W3CDTF">2023-02-14T17:04:35Z</dcterms:created>
  <dcterms:modified xsi:type="dcterms:W3CDTF">2024-06-25T20:10:13Z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626253-7df0-45d1-91d6-3bbbe43bab71_Enabled">
    <vt:lpwstr>true</vt:lpwstr>
  </property>
  <property fmtid="{D5CDD505-2E9C-101B-9397-08002B2CF9AE}" pid="3" name="MSIP_Label_de626253-7df0-45d1-91d6-3bbbe43bab71_SetDate">
    <vt:lpwstr>2024-06-25T20:10:07Z</vt:lpwstr>
  </property>
  <property fmtid="{D5CDD505-2E9C-101B-9397-08002B2CF9AE}" pid="4" name="MSIP_Label_de626253-7df0-45d1-91d6-3bbbe43bab71_Method">
    <vt:lpwstr>Privileged</vt:lpwstr>
  </property>
  <property fmtid="{D5CDD505-2E9C-101B-9397-08002B2CF9AE}" pid="5" name="MSIP_Label_de626253-7df0-45d1-91d6-3bbbe43bab71_Name">
    <vt:lpwstr>de626253-7df0-45d1-91d6-3bbbe43bab71</vt:lpwstr>
  </property>
  <property fmtid="{D5CDD505-2E9C-101B-9397-08002B2CF9AE}" pid="6" name="MSIP_Label_de626253-7df0-45d1-91d6-3bbbe43bab71_SiteId">
    <vt:lpwstr>ceb177bf-013b-49ab-8a9c-4abce32afc1e</vt:lpwstr>
  </property>
  <property fmtid="{D5CDD505-2E9C-101B-9397-08002B2CF9AE}" pid="7" name="MSIP_Label_de626253-7df0-45d1-91d6-3bbbe43bab71_ActionId">
    <vt:lpwstr>b5efbf17-fe26-4db5-bced-aaa16790e30a</vt:lpwstr>
  </property>
  <property fmtid="{D5CDD505-2E9C-101B-9397-08002B2CF9AE}" pid="8" name="MSIP_Label_de626253-7df0-45d1-91d6-3bbbe43bab71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Caterpillar: Non-Confidential</vt:lpwstr>
  </property>
</Properties>
</file>