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</p:sldIdLst>
  <p:sldSz cx="10058400" cy="7772400"/>
  <p:notesSz cx="7010400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8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77" autoAdjust="0"/>
    <p:restoredTop sz="94660"/>
  </p:normalViewPr>
  <p:slideViewPr>
    <p:cSldViewPr snapToGrid="0">
      <p:cViewPr varScale="1">
        <p:scale>
          <a:sx n="56" d="100"/>
          <a:sy n="56" d="100"/>
        </p:scale>
        <p:origin x="1256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54380" y="1272011"/>
            <a:ext cx="8549640" cy="2705947"/>
          </a:xfrm>
        </p:spPr>
        <p:txBody>
          <a:bodyPr anchor="b"/>
          <a:lstStyle>
            <a:lvl1pPr algn="ctr">
              <a:defRPr sz="6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57300" y="4082310"/>
            <a:ext cx="7543800" cy="1876530"/>
          </a:xfrm>
        </p:spPr>
        <p:txBody>
          <a:bodyPr/>
          <a:lstStyle>
            <a:lvl1pPr marL="0" indent="0" algn="ctr">
              <a:buNone/>
              <a:defRPr sz="2640"/>
            </a:lvl1pPr>
            <a:lvl2pPr marL="502920" indent="0" algn="ctr">
              <a:buNone/>
              <a:defRPr sz="2200"/>
            </a:lvl2pPr>
            <a:lvl3pPr marL="1005840" indent="0" algn="ctr">
              <a:buNone/>
              <a:defRPr sz="1980"/>
            </a:lvl3pPr>
            <a:lvl4pPr marL="1508760" indent="0" algn="ctr">
              <a:buNone/>
              <a:defRPr sz="1760"/>
            </a:lvl4pPr>
            <a:lvl5pPr marL="2011680" indent="0" algn="ctr">
              <a:buNone/>
              <a:defRPr sz="1760"/>
            </a:lvl5pPr>
            <a:lvl6pPr marL="2514600" indent="0" algn="ctr">
              <a:buNone/>
              <a:defRPr sz="1760"/>
            </a:lvl6pPr>
            <a:lvl7pPr marL="3017520" indent="0" algn="ctr">
              <a:buNone/>
              <a:defRPr sz="1760"/>
            </a:lvl7pPr>
            <a:lvl8pPr marL="3520440" indent="0" algn="ctr">
              <a:buNone/>
              <a:defRPr sz="1760"/>
            </a:lvl8pPr>
            <a:lvl9pPr marL="4023360" indent="0" algn="ctr">
              <a:buNone/>
              <a:defRPr sz="176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C56146-0C49-4449-82F0-B5F76C8EB0C9}" type="datetimeFigureOut">
              <a:rPr lang="en-US" smtClean="0"/>
              <a:t>6/25/2024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B5D2E1-F71B-47A4-85A2-CEAA885C24C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0506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C56146-0C49-4449-82F0-B5F76C8EB0C9}" type="datetimeFigureOut">
              <a:rPr lang="en-US" smtClean="0"/>
              <a:t>6/25/2024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B5D2E1-F71B-47A4-85A2-CEAA885C24C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25936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98043" y="413808"/>
            <a:ext cx="2168843" cy="658675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91515" y="413808"/>
            <a:ext cx="6380798" cy="65867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C56146-0C49-4449-82F0-B5F76C8EB0C9}" type="datetimeFigureOut">
              <a:rPr lang="en-US" smtClean="0"/>
              <a:t>6/25/2024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B5D2E1-F71B-47A4-85A2-CEAA885C24C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34795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C56146-0C49-4449-82F0-B5F76C8EB0C9}" type="datetimeFigureOut">
              <a:rPr lang="en-US" smtClean="0"/>
              <a:t>6/25/2024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B5D2E1-F71B-47A4-85A2-CEAA885C24C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23203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6277" y="1937705"/>
            <a:ext cx="8675370" cy="3233102"/>
          </a:xfrm>
        </p:spPr>
        <p:txBody>
          <a:bodyPr anchor="b"/>
          <a:lstStyle>
            <a:lvl1pPr>
              <a:defRPr sz="6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6277" y="5201393"/>
            <a:ext cx="8675370" cy="1700212"/>
          </a:xfrm>
        </p:spPr>
        <p:txBody>
          <a:bodyPr/>
          <a:lstStyle>
            <a:lvl1pPr marL="0" indent="0">
              <a:buNone/>
              <a:defRPr sz="2640">
                <a:solidFill>
                  <a:schemeClr val="tx1"/>
                </a:solidFill>
              </a:defRPr>
            </a:lvl1pPr>
            <a:lvl2pPr marL="502920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2pPr>
            <a:lvl3pPr marL="1005840" indent="0">
              <a:buNone/>
              <a:defRPr sz="1980">
                <a:solidFill>
                  <a:schemeClr val="tx1">
                    <a:tint val="75000"/>
                  </a:schemeClr>
                </a:solidFill>
              </a:defRPr>
            </a:lvl3pPr>
            <a:lvl4pPr marL="1508760" indent="0">
              <a:buNone/>
              <a:defRPr sz="1760">
                <a:solidFill>
                  <a:schemeClr val="tx1">
                    <a:tint val="75000"/>
                  </a:schemeClr>
                </a:solidFill>
              </a:defRPr>
            </a:lvl4pPr>
            <a:lvl5pPr marL="2011680" indent="0">
              <a:buNone/>
              <a:defRPr sz="1760">
                <a:solidFill>
                  <a:schemeClr val="tx1">
                    <a:tint val="75000"/>
                  </a:schemeClr>
                </a:solidFill>
              </a:defRPr>
            </a:lvl5pPr>
            <a:lvl6pPr marL="2514600" indent="0">
              <a:buNone/>
              <a:defRPr sz="1760">
                <a:solidFill>
                  <a:schemeClr val="tx1">
                    <a:tint val="75000"/>
                  </a:schemeClr>
                </a:solidFill>
              </a:defRPr>
            </a:lvl6pPr>
            <a:lvl7pPr marL="3017520" indent="0">
              <a:buNone/>
              <a:defRPr sz="1760">
                <a:solidFill>
                  <a:schemeClr val="tx1">
                    <a:tint val="75000"/>
                  </a:schemeClr>
                </a:solidFill>
              </a:defRPr>
            </a:lvl7pPr>
            <a:lvl8pPr marL="3520440" indent="0">
              <a:buNone/>
              <a:defRPr sz="1760">
                <a:solidFill>
                  <a:schemeClr val="tx1">
                    <a:tint val="75000"/>
                  </a:schemeClr>
                </a:solidFill>
              </a:defRPr>
            </a:lvl8pPr>
            <a:lvl9pPr marL="4023360" indent="0">
              <a:buNone/>
              <a:defRPr sz="176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C56146-0C49-4449-82F0-B5F76C8EB0C9}" type="datetimeFigureOut">
              <a:rPr lang="en-US" smtClean="0"/>
              <a:t>6/25/2024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B5D2E1-F71B-47A4-85A2-CEAA885C24C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34307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91515" y="2069042"/>
            <a:ext cx="4274820" cy="493151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92065" y="2069042"/>
            <a:ext cx="4274820" cy="493151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C56146-0C49-4449-82F0-B5F76C8EB0C9}" type="datetimeFigureOut">
              <a:rPr lang="en-US" smtClean="0"/>
              <a:t>6/25/2024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B5D2E1-F71B-47A4-85A2-CEAA885C24C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34904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2825" y="413810"/>
            <a:ext cx="8675370" cy="150230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2826" y="1905318"/>
            <a:ext cx="4255174" cy="933767"/>
          </a:xfrm>
        </p:spPr>
        <p:txBody>
          <a:bodyPr anchor="b"/>
          <a:lstStyle>
            <a:lvl1pPr marL="0" indent="0">
              <a:buNone/>
              <a:defRPr sz="2640" b="1"/>
            </a:lvl1pPr>
            <a:lvl2pPr marL="502920" indent="0">
              <a:buNone/>
              <a:defRPr sz="2200" b="1"/>
            </a:lvl2pPr>
            <a:lvl3pPr marL="1005840" indent="0">
              <a:buNone/>
              <a:defRPr sz="1980" b="1"/>
            </a:lvl3pPr>
            <a:lvl4pPr marL="1508760" indent="0">
              <a:buNone/>
              <a:defRPr sz="1760" b="1"/>
            </a:lvl4pPr>
            <a:lvl5pPr marL="2011680" indent="0">
              <a:buNone/>
              <a:defRPr sz="1760" b="1"/>
            </a:lvl5pPr>
            <a:lvl6pPr marL="2514600" indent="0">
              <a:buNone/>
              <a:defRPr sz="1760" b="1"/>
            </a:lvl6pPr>
            <a:lvl7pPr marL="3017520" indent="0">
              <a:buNone/>
              <a:defRPr sz="1760" b="1"/>
            </a:lvl7pPr>
            <a:lvl8pPr marL="3520440" indent="0">
              <a:buNone/>
              <a:defRPr sz="1760" b="1"/>
            </a:lvl8pPr>
            <a:lvl9pPr marL="4023360" indent="0">
              <a:buNone/>
              <a:defRPr sz="176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92826" y="2839085"/>
            <a:ext cx="4255174" cy="417586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92066" y="1905318"/>
            <a:ext cx="4276130" cy="933767"/>
          </a:xfrm>
        </p:spPr>
        <p:txBody>
          <a:bodyPr anchor="b"/>
          <a:lstStyle>
            <a:lvl1pPr marL="0" indent="0">
              <a:buNone/>
              <a:defRPr sz="2640" b="1"/>
            </a:lvl1pPr>
            <a:lvl2pPr marL="502920" indent="0">
              <a:buNone/>
              <a:defRPr sz="2200" b="1"/>
            </a:lvl2pPr>
            <a:lvl3pPr marL="1005840" indent="0">
              <a:buNone/>
              <a:defRPr sz="1980" b="1"/>
            </a:lvl3pPr>
            <a:lvl4pPr marL="1508760" indent="0">
              <a:buNone/>
              <a:defRPr sz="1760" b="1"/>
            </a:lvl4pPr>
            <a:lvl5pPr marL="2011680" indent="0">
              <a:buNone/>
              <a:defRPr sz="1760" b="1"/>
            </a:lvl5pPr>
            <a:lvl6pPr marL="2514600" indent="0">
              <a:buNone/>
              <a:defRPr sz="1760" b="1"/>
            </a:lvl6pPr>
            <a:lvl7pPr marL="3017520" indent="0">
              <a:buNone/>
              <a:defRPr sz="1760" b="1"/>
            </a:lvl7pPr>
            <a:lvl8pPr marL="3520440" indent="0">
              <a:buNone/>
              <a:defRPr sz="1760" b="1"/>
            </a:lvl8pPr>
            <a:lvl9pPr marL="4023360" indent="0">
              <a:buNone/>
              <a:defRPr sz="176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92066" y="2839085"/>
            <a:ext cx="4276130" cy="417586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C56146-0C49-4449-82F0-B5F76C8EB0C9}" type="datetimeFigureOut">
              <a:rPr lang="en-US" smtClean="0"/>
              <a:t>6/25/2024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B5D2E1-F71B-47A4-85A2-CEAA885C24C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15609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C56146-0C49-4449-82F0-B5F76C8EB0C9}" type="datetimeFigureOut">
              <a:rPr lang="en-US" smtClean="0"/>
              <a:t>6/25/2024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B5D2E1-F71B-47A4-85A2-CEAA885C24C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3185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C56146-0C49-4449-82F0-B5F76C8EB0C9}" type="datetimeFigureOut">
              <a:rPr lang="en-US" smtClean="0"/>
              <a:t>6/25/2024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B5D2E1-F71B-47A4-85A2-CEAA885C24C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44601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2825" y="518160"/>
            <a:ext cx="3244096" cy="1813560"/>
          </a:xfrm>
        </p:spPr>
        <p:txBody>
          <a:bodyPr anchor="b"/>
          <a:lstStyle>
            <a:lvl1pPr>
              <a:defRPr sz="352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76130" y="1119083"/>
            <a:ext cx="5092065" cy="5523442"/>
          </a:xfrm>
        </p:spPr>
        <p:txBody>
          <a:bodyPr/>
          <a:lstStyle>
            <a:lvl1pPr>
              <a:defRPr sz="3520"/>
            </a:lvl1pPr>
            <a:lvl2pPr>
              <a:defRPr sz="3080"/>
            </a:lvl2pPr>
            <a:lvl3pPr>
              <a:defRPr sz="264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2825" y="2331720"/>
            <a:ext cx="3244096" cy="4319800"/>
          </a:xfrm>
        </p:spPr>
        <p:txBody>
          <a:bodyPr/>
          <a:lstStyle>
            <a:lvl1pPr marL="0" indent="0">
              <a:buNone/>
              <a:defRPr sz="1760"/>
            </a:lvl1pPr>
            <a:lvl2pPr marL="502920" indent="0">
              <a:buNone/>
              <a:defRPr sz="1540"/>
            </a:lvl2pPr>
            <a:lvl3pPr marL="1005840" indent="0">
              <a:buNone/>
              <a:defRPr sz="1320"/>
            </a:lvl3pPr>
            <a:lvl4pPr marL="1508760" indent="0">
              <a:buNone/>
              <a:defRPr sz="1100"/>
            </a:lvl4pPr>
            <a:lvl5pPr marL="2011680" indent="0">
              <a:buNone/>
              <a:defRPr sz="1100"/>
            </a:lvl5pPr>
            <a:lvl6pPr marL="2514600" indent="0">
              <a:buNone/>
              <a:defRPr sz="1100"/>
            </a:lvl6pPr>
            <a:lvl7pPr marL="3017520" indent="0">
              <a:buNone/>
              <a:defRPr sz="1100"/>
            </a:lvl7pPr>
            <a:lvl8pPr marL="3520440" indent="0">
              <a:buNone/>
              <a:defRPr sz="1100"/>
            </a:lvl8pPr>
            <a:lvl9pPr marL="4023360" indent="0">
              <a:buNone/>
              <a:defRPr sz="11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C56146-0C49-4449-82F0-B5F76C8EB0C9}" type="datetimeFigureOut">
              <a:rPr lang="en-US" smtClean="0"/>
              <a:t>6/25/2024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B5D2E1-F71B-47A4-85A2-CEAA885C24C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97127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2825" y="518160"/>
            <a:ext cx="3244096" cy="1813560"/>
          </a:xfrm>
        </p:spPr>
        <p:txBody>
          <a:bodyPr anchor="b"/>
          <a:lstStyle>
            <a:lvl1pPr>
              <a:defRPr sz="352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276130" y="1119083"/>
            <a:ext cx="5092065" cy="5523442"/>
          </a:xfrm>
        </p:spPr>
        <p:txBody>
          <a:bodyPr anchor="t"/>
          <a:lstStyle>
            <a:lvl1pPr marL="0" indent="0">
              <a:buNone/>
              <a:defRPr sz="3520"/>
            </a:lvl1pPr>
            <a:lvl2pPr marL="502920" indent="0">
              <a:buNone/>
              <a:defRPr sz="3080"/>
            </a:lvl2pPr>
            <a:lvl3pPr marL="1005840" indent="0">
              <a:buNone/>
              <a:defRPr sz="2640"/>
            </a:lvl3pPr>
            <a:lvl4pPr marL="1508760" indent="0">
              <a:buNone/>
              <a:defRPr sz="2200"/>
            </a:lvl4pPr>
            <a:lvl5pPr marL="2011680" indent="0">
              <a:buNone/>
              <a:defRPr sz="2200"/>
            </a:lvl5pPr>
            <a:lvl6pPr marL="2514600" indent="0">
              <a:buNone/>
              <a:defRPr sz="2200"/>
            </a:lvl6pPr>
            <a:lvl7pPr marL="3017520" indent="0">
              <a:buNone/>
              <a:defRPr sz="2200"/>
            </a:lvl7pPr>
            <a:lvl8pPr marL="3520440" indent="0">
              <a:buNone/>
              <a:defRPr sz="2200"/>
            </a:lvl8pPr>
            <a:lvl9pPr marL="4023360" indent="0">
              <a:buNone/>
              <a:defRPr sz="22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2825" y="2331720"/>
            <a:ext cx="3244096" cy="4319800"/>
          </a:xfrm>
        </p:spPr>
        <p:txBody>
          <a:bodyPr/>
          <a:lstStyle>
            <a:lvl1pPr marL="0" indent="0">
              <a:buNone/>
              <a:defRPr sz="1760"/>
            </a:lvl1pPr>
            <a:lvl2pPr marL="502920" indent="0">
              <a:buNone/>
              <a:defRPr sz="1540"/>
            </a:lvl2pPr>
            <a:lvl3pPr marL="1005840" indent="0">
              <a:buNone/>
              <a:defRPr sz="1320"/>
            </a:lvl3pPr>
            <a:lvl4pPr marL="1508760" indent="0">
              <a:buNone/>
              <a:defRPr sz="1100"/>
            </a:lvl4pPr>
            <a:lvl5pPr marL="2011680" indent="0">
              <a:buNone/>
              <a:defRPr sz="1100"/>
            </a:lvl5pPr>
            <a:lvl6pPr marL="2514600" indent="0">
              <a:buNone/>
              <a:defRPr sz="1100"/>
            </a:lvl6pPr>
            <a:lvl7pPr marL="3017520" indent="0">
              <a:buNone/>
              <a:defRPr sz="1100"/>
            </a:lvl7pPr>
            <a:lvl8pPr marL="3520440" indent="0">
              <a:buNone/>
              <a:defRPr sz="1100"/>
            </a:lvl8pPr>
            <a:lvl9pPr marL="4023360" indent="0">
              <a:buNone/>
              <a:defRPr sz="11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C56146-0C49-4449-82F0-B5F76C8EB0C9}" type="datetimeFigureOut">
              <a:rPr lang="en-US" smtClean="0"/>
              <a:t>6/25/2024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B5D2E1-F71B-47A4-85A2-CEAA885C24C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51287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91515" y="413810"/>
            <a:ext cx="8675370" cy="150230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1515" y="2069042"/>
            <a:ext cx="8675370" cy="49315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91515" y="7203865"/>
            <a:ext cx="2263140" cy="41380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3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C56146-0C49-4449-82F0-B5F76C8EB0C9}" type="datetimeFigureOut">
              <a:rPr lang="en-US" smtClean="0"/>
              <a:t>6/25/2024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31845" y="7203865"/>
            <a:ext cx="3394710" cy="41380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3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103745" y="7203865"/>
            <a:ext cx="2263140" cy="41380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3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B5D2E1-F71B-47A4-85A2-CEAA885C24C0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B00CAE4-45E0-6F80-C037-90FD0B44A753}"/>
              </a:ext>
            </a:extLst>
          </p:cNvPr>
          <p:cNvSpPr txBox="1"/>
          <p:nvPr userDrawn="1">
            <p:extLst>
              <p:ext uri="{1162E1C5-73C7-4A58-AE30-91384D911F3F}">
                <p184:classification xmlns:p184="http://schemas.microsoft.com/office/powerpoint/2018/4/main" val="ftr"/>
              </p:ext>
            </p:extLst>
          </p:nvPr>
        </p:nvSpPr>
        <p:spPr>
          <a:xfrm>
            <a:off x="190500" y="7429500"/>
            <a:ext cx="1506538" cy="152400"/>
          </a:xfrm>
          <a:prstGeom prst="rect">
            <a:avLst/>
          </a:prstGeom>
        </p:spPr>
        <p:txBody>
          <a:bodyPr horzOverflow="overflow" lIns="0" tIns="0" rIns="0" bIns="0">
            <a:spAutoFit/>
          </a:bodyPr>
          <a:lstStyle/>
          <a:p>
            <a:pPr algn="l"/>
            <a:r>
              <a:rPr lang="en-US" sz="1000">
                <a:solidFill>
                  <a:srgbClr val="73737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Caterpillar: Non-Confidential</a:t>
            </a:r>
          </a:p>
        </p:txBody>
      </p:sp>
    </p:spTree>
    <p:extLst>
      <p:ext uri="{BB962C8B-B14F-4D97-AF65-F5344CB8AC3E}">
        <p14:creationId xmlns:p14="http://schemas.microsoft.com/office/powerpoint/2010/main" val="42575620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1005840" rtl="0" eaLnBrk="1" latinLnBrk="0" hangingPunct="1">
        <a:lnSpc>
          <a:spcPct val="90000"/>
        </a:lnSpc>
        <a:spcBef>
          <a:spcPct val="0"/>
        </a:spcBef>
        <a:buNone/>
        <a:defRPr sz="484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1460" indent="-251460" algn="l" defTabSz="1005840" rtl="0" eaLnBrk="1" latinLnBrk="0" hangingPunct="1">
        <a:lnSpc>
          <a:spcPct val="90000"/>
        </a:lnSpc>
        <a:spcBef>
          <a:spcPts val="1100"/>
        </a:spcBef>
        <a:buFont typeface="Arial" panose="020B0604020202020204" pitchFamily="34" charset="0"/>
        <a:buChar char="•"/>
        <a:defRPr sz="3080" kern="1200">
          <a:solidFill>
            <a:schemeClr val="tx1"/>
          </a:solidFill>
          <a:latin typeface="+mn-lt"/>
          <a:ea typeface="+mn-ea"/>
          <a:cs typeface="+mn-cs"/>
        </a:defRPr>
      </a:lvl1pPr>
      <a:lvl2pPr marL="75438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2640" kern="1200">
          <a:solidFill>
            <a:schemeClr val="tx1"/>
          </a:solidFill>
          <a:latin typeface="+mn-lt"/>
          <a:ea typeface="+mn-ea"/>
          <a:cs typeface="+mn-cs"/>
        </a:defRPr>
      </a:lvl2pPr>
      <a:lvl3pPr marL="125730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76022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1980" kern="1200">
          <a:solidFill>
            <a:schemeClr val="tx1"/>
          </a:solidFill>
          <a:latin typeface="+mn-lt"/>
          <a:ea typeface="+mn-ea"/>
          <a:cs typeface="+mn-cs"/>
        </a:defRPr>
      </a:lvl4pPr>
      <a:lvl5pPr marL="226314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1980" kern="1200">
          <a:solidFill>
            <a:schemeClr val="tx1"/>
          </a:solidFill>
          <a:latin typeface="+mn-lt"/>
          <a:ea typeface="+mn-ea"/>
          <a:cs typeface="+mn-cs"/>
        </a:defRPr>
      </a:lvl5pPr>
      <a:lvl6pPr marL="276606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1980" kern="1200">
          <a:solidFill>
            <a:schemeClr val="tx1"/>
          </a:solidFill>
          <a:latin typeface="+mn-lt"/>
          <a:ea typeface="+mn-ea"/>
          <a:cs typeface="+mn-cs"/>
        </a:defRPr>
      </a:lvl6pPr>
      <a:lvl7pPr marL="326898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1980" kern="1200">
          <a:solidFill>
            <a:schemeClr val="tx1"/>
          </a:solidFill>
          <a:latin typeface="+mn-lt"/>
          <a:ea typeface="+mn-ea"/>
          <a:cs typeface="+mn-cs"/>
        </a:defRPr>
      </a:lvl7pPr>
      <a:lvl8pPr marL="377190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1980" kern="1200">
          <a:solidFill>
            <a:schemeClr val="tx1"/>
          </a:solidFill>
          <a:latin typeface="+mn-lt"/>
          <a:ea typeface="+mn-ea"/>
          <a:cs typeface="+mn-cs"/>
        </a:defRPr>
      </a:lvl8pPr>
      <a:lvl9pPr marL="427482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198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1pPr>
      <a:lvl2pPr marL="50292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3pPr>
      <a:lvl4pPr marL="150876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4pPr>
      <a:lvl5pPr marL="201168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6pPr>
      <a:lvl7pPr marL="301752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7pPr>
      <a:lvl8pPr marL="352044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8pPr>
      <a:lvl9pPr marL="402336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jpg"/><Relationship Id="rId5" Type="http://schemas.microsoft.com/office/2007/relationships/hdphoto" Target="../media/hdphoto2.wdp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Rainbow of fresh vegetables and fruits">
            <a:extLst>
              <a:ext uri="{FF2B5EF4-FFF2-40B4-BE49-F238E27FC236}">
                <a16:creationId xmlns:a16="http://schemas.microsoft.com/office/drawing/2014/main" id="{15DADD85-5425-CD20-6C4E-657BCCB84E8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5474" b="5474"/>
          <a:stretch/>
        </p:blipFill>
        <p:spPr>
          <a:xfrm>
            <a:off x="5053915" y="4084183"/>
            <a:ext cx="4596719" cy="2730575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F74D10F1-4267-B426-02C9-4D95C816E566}"/>
              </a:ext>
            </a:extLst>
          </p:cNvPr>
          <p:cNvSpPr/>
          <p:nvPr/>
        </p:nvSpPr>
        <p:spPr>
          <a:xfrm>
            <a:off x="7352274" y="4084182"/>
            <a:ext cx="2285998" cy="2730575"/>
          </a:xfrm>
          <a:prstGeom prst="rect">
            <a:avLst/>
          </a:prstGeom>
          <a:solidFill>
            <a:schemeClr val="tx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880" rIns="182880" rtlCol="0" anchor="ctr"/>
          <a:lstStyle/>
          <a:p>
            <a:pPr marL="109220" marR="109220" algn="ctr">
              <a:spcBef>
                <a:spcPts val="0"/>
              </a:spcBef>
              <a:spcAft>
                <a:spcPts val="0"/>
              </a:spcAft>
            </a:pPr>
            <a:r>
              <a:rPr lang="en-US" sz="3200" b="1" dirty="0">
                <a:solidFill>
                  <a:srgbClr val="FFC000"/>
                </a:solidFill>
                <a:effectLst/>
                <a:latin typeface="Arial Narrow" panose="020B0606020202030204" pitchFamily="34" charset="0"/>
                <a:ea typeface="Times New Roman" panose="02020603050405020304" pitchFamily="18" charset="0"/>
              </a:rPr>
              <a:t>Nutrition</a:t>
            </a:r>
            <a:endParaRPr lang="en-US" sz="2000" dirty="0">
              <a:solidFill>
                <a:schemeClr val="bg1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</a:endParaRPr>
          </a:p>
        </p:txBody>
      </p:sp>
      <p:pic>
        <p:nvPicPr>
          <p:cNvPr id="6" name="Picture 5" descr="Rainbow of fresh vegetables and fruits">
            <a:extLst>
              <a:ext uri="{FF2B5EF4-FFF2-40B4-BE49-F238E27FC236}">
                <a16:creationId xmlns:a16="http://schemas.microsoft.com/office/drawing/2014/main" id="{CF7A3BC3-25F4-2C65-7D88-E98FEFA7E0D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5474" b="5474"/>
          <a:stretch/>
        </p:blipFill>
        <p:spPr>
          <a:xfrm>
            <a:off x="370702" y="4084184"/>
            <a:ext cx="4596719" cy="2730575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BC972DD9-5B57-1136-83E5-E55E118497DB}"/>
              </a:ext>
            </a:extLst>
          </p:cNvPr>
          <p:cNvSpPr/>
          <p:nvPr/>
        </p:nvSpPr>
        <p:spPr>
          <a:xfrm>
            <a:off x="2669061" y="4084183"/>
            <a:ext cx="2285998" cy="2730575"/>
          </a:xfrm>
          <a:prstGeom prst="rect">
            <a:avLst/>
          </a:prstGeom>
          <a:solidFill>
            <a:schemeClr val="tx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880" rIns="182880" rtlCol="0" anchor="ctr"/>
          <a:lstStyle/>
          <a:p>
            <a:pPr marL="109220" marR="109220" algn="ctr">
              <a:spcBef>
                <a:spcPts val="0"/>
              </a:spcBef>
              <a:spcAft>
                <a:spcPts val="0"/>
              </a:spcAft>
            </a:pPr>
            <a:r>
              <a:rPr lang="en-US" sz="3200" b="1" dirty="0">
                <a:solidFill>
                  <a:srgbClr val="FFC000"/>
                </a:solidFill>
                <a:effectLst/>
                <a:latin typeface="Arial Narrow" panose="020B0606020202030204" pitchFamily="34" charset="0"/>
                <a:ea typeface="Times New Roman" panose="02020603050405020304" pitchFamily="18" charset="0"/>
              </a:rPr>
              <a:t>Nutrition</a:t>
            </a:r>
            <a:endParaRPr lang="en-US" sz="2000" dirty="0">
              <a:solidFill>
                <a:schemeClr val="bg1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</a:endParaRPr>
          </a:p>
        </p:txBody>
      </p:sp>
      <p:pic>
        <p:nvPicPr>
          <p:cNvPr id="3" name="Picture 2" descr="Rainbow of fresh vegetables and fruits">
            <a:extLst>
              <a:ext uri="{FF2B5EF4-FFF2-40B4-BE49-F238E27FC236}">
                <a16:creationId xmlns:a16="http://schemas.microsoft.com/office/drawing/2014/main" id="{7177B325-1686-935C-591E-030799DC53D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5474" b="5474"/>
          <a:stretch/>
        </p:blipFill>
        <p:spPr>
          <a:xfrm>
            <a:off x="5053908" y="982892"/>
            <a:ext cx="4596719" cy="2730575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CD45413B-E794-D18E-C6EE-FDC31C67EFB1}"/>
              </a:ext>
            </a:extLst>
          </p:cNvPr>
          <p:cNvSpPr/>
          <p:nvPr/>
        </p:nvSpPr>
        <p:spPr>
          <a:xfrm>
            <a:off x="7352267" y="982891"/>
            <a:ext cx="2285998" cy="2730575"/>
          </a:xfrm>
          <a:prstGeom prst="rect">
            <a:avLst/>
          </a:prstGeom>
          <a:solidFill>
            <a:schemeClr val="tx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880" rIns="182880" rtlCol="0" anchor="ctr"/>
          <a:lstStyle/>
          <a:p>
            <a:pPr marL="109220" marR="109220" algn="ctr">
              <a:spcBef>
                <a:spcPts val="0"/>
              </a:spcBef>
              <a:spcAft>
                <a:spcPts val="0"/>
              </a:spcAft>
            </a:pPr>
            <a:r>
              <a:rPr lang="en-US" sz="3200" b="1" dirty="0">
                <a:solidFill>
                  <a:srgbClr val="FFC000"/>
                </a:solidFill>
                <a:effectLst/>
                <a:latin typeface="Arial Narrow" panose="020B0606020202030204" pitchFamily="34" charset="0"/>
                <a:ea typeface="Times New Roman" panose="02020603050405020304" pitchFamily="18" charset="0"/>
              </a:rPr>
              <a:t>Nutrition</a:t>
            </a:r>
            <a:endParaRPr lang="en-US" sz="2000" dirty="0">
              <a:solidFill>
                <a:schemeClr val="bg1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</a:endParaRPr>
          </a:p>
        </p:txBody>
      </p:sp>
      <p:pic>
        <p:nvPicPr>
          <p:cNvPr id="2" name="Picture 1" descr="Lunch box with food in it">
            <a:extLst>
              <a:ext uri="{FF2B5EF4-FFF2-40B4-BE49-F238E27FC236}">
                <a16:creationId xmlns:a16="http://schemas.microsoft.com/office/drawing/2014/main" id="{2D186253-C9C7-76C0-2222-C03A5C70F0E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-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0199" b="30199"/>
          <a:stretch/>
        </p:blipFill>
        <p:spPr>
          <a:xfrm>
            <a:off x="358341" y="982892"/>
            <a:ext cx="4596719" cy="2730575"/>
          </a:xfrm>
          <a:prstGeom prst="rect">
            <a:avLst/>
          </a:prstGeom>
          <a:solidFill>
            <a:schemeClr val="tx1"/>
          </a:solidFill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5A78F41E-8309-943C-A4F2-6EAAC09AA994}"/>
              </a:ext>
            </a:extLst>
          </p:cNvPr>
          <p:cNvSpPr/>
          <p:nvPr/>
        </p:nvSpPr>
        <p:spPr>
          <a:xfrm>
            <a:off x="2656700" y="982891"/>
            <a:ext cx="2285998" cy="2730575"/>
          </a:xfrm>
          <a:prstGeom prst="rect">
            <a:avLst/>
          </a:prstGeom>
          <a:solidFill>
            <a:schemeClr val="tx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880" rIns="182880" rtlCol="0" anchor="ctr"/>
          <a:lstStyle/>
          <a:p>
            <a:pPr marL="109220" marR="109220" algn="ctr">
              <a:spcBef>
                <a:spcPts val="0"/>
              </a:spcBef>
              <a:spcAft>
                <a:spcPts val="0"/>
              </a:spcAft>
            </a:pPr>
            <a:r>
              <a:rPr lang="en-US" sz="3600" b="1" dirty="0">
                <a:solidFill>
                  <a:srgbClr val="FFC000"/>
                </a:solidFill>
                <a:effectLst/>
                <a:latin typeface="Arial Narrow" panose="020B0606020202030204" pitchFamily="34" charset="0"/>
                <a:ea typeface="Times New Roman" panose="02020603050405020304" pitchFamily="18" charset="0"/>
              </a:rPr>
              <a:t>Nutrition</a:t>
            </a:r>
            <a:endParaRPr lang="en-US" sz="2400" dirty="0">
              <a:solidFill>
                <a:schemeClr val="bg1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</a:endParaRPr>
          </a:p>
        </p:txBody>
      </p:sp>
      <p:sp>
        <p:nvSpPr>
          <p:cNvPr id="4" name="Rectangle 3" descr="Lunch box with food in it">
            <a:extLst>
              <a:ext uri="{FF2B5EF4-FFF2-40B4-BE49-F238E27FC236}">
                <a16:creationId xmlns:a16="http://schemas.microsoft.com/office/drawing/2014/main" id="{60E1D703-69EC-7E16-C39F-757918B10D62}"/>
              </a:ext>
            </a:extLst>
          </p:cNvPr>
          <p:cNvSpPr/>
          <p:nvPr/>
        </p:nvSpPr>
        <p:spPr>
          <a:xfrm>
            <a:off x="358341" y="982891"/>
            <a:ext cx="2310720" cy="2730575"/>
          </a:xfrm>
          <a:prstGeom prst="rect">
            <a:avLst/>
          </a:prstGeom>
          <a:blipFill dpi="0"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t="-13468" b="-13468"/>
            </a:stretch>
          </a:blip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 descr="Lunch box with food in it">
            <a:extLst>
              <a:ext uri="{FF2B5EF4-FFF2-40B4-BE49-F238E27FC236}">
                <a16:creationId xmlns:a16="http://schemas.microsoft.com/office/drawing/2014/main" id="{27485CDA-E84B-1DED-3021-53E6CAB6C644}"/>
              </a:ext>
            </a:extLst>
          </p:cNvPr>
          <p:cNvSpPr/>
          <p:nvPr/>
        </p:nvSpPr>
        <p:spPr>
          <a:xfrm>
            <a:off x="5066268" y="982891"/>
            <a:ext cx="2310720" cy="2730575"/>
          </a:xfrm>
          <a:prstGeom prst="rect">
            <a:avLst/>
          </a:prstGeom>
          <a:blipFill dpi="0"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t="-13468" b="-13468"/>
            </a:stretch>
          </a:blip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 descr="Lunch box with food in it">
            <a:extLst>
              <a:ext uri="{FF2B5EF4-FFF2-40B4-BE49-F238E27FC236}">
                <a16:creationId xmlns:a16="http://schemas.microsoft.com/office/drawing/2014/main" id="{2A286E34-E12D-1447-07F5-B0F416D708E9}"/>
              </a:ext>
            </a:extLst>
          </p:cNvPr>
          <p:cNvSpPr/>
          <p:nvPr/>
        </p:nvSpPr>
        <p:spPr>
          <a:xfrm>
            <a:off x="370702" y="4084182"/>
            <a:ext cx="2310720" cy="2730575"/>
          </a:xfrm>
          <a:prstGeom prst="rect">
            <a:avLst/>
          </a:prstGeom>
          <a:blipFill dpi="0"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t="-13468" b="-13468"/>
            </a:stretch>
          </a:blip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 descr="Lunch box with food in it">
            <a:extLst>
              <a:ext uri="{FF2B5EF4-FFF2-40B4-BE49-F238E27FC236}">
                <a16:creationId xmlns:a16="http://schemas.microsoft.com/office/drawing/2014/main" id="{EE0C79E3-60AF-17E2-F196-63292A8A4673}"/>
              </a:ext>
            </a:extLst>
          </p:cNvPr>
          <p:cNvSpPr/>
          <p:nvPr/>
        </p:nvSpPr>
        <p:spPr>
          <a:xfrm>
            <a:off x="5066268" y="4084182"/>
            <a:ext cx="2310720" cy="2730575"/>
          </a:xfrm>
          <a:prstGeom prst="rect">
            <a:avLst/>
          </a:prstGeom>
          <a:blipFill dpi="0"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t="-13468" b="-13468"/>
            </a:stretch>
          </a:blip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25425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6775E96A-8041-B6CB-2A70-CD8FA7CEB8F4}"/>
              </a:ext>
            </a:extLst>
          </p:cNvPr>
          <p:cNvSpPr/>
          <p:nvPr/>
        </p:nvSpPr>
        <p:spPr>
          <a:xfrm>
            <a:off x="433361" y="945292"/>
            <a:ext cx="4572000" cy="2743200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880" tIns="182880" rIns="182880" bIns="182880" rtlCol="0" anchor="t" anchorCtr="0"/>
          <a:lstStyle/>
          <a:p>
            <a:pPr>
              <a:spcAft>
                <a:spcPts val="300"/>
              </a:spcAft>
            </a:pPr>
            <a:r>
              <a:rPr lang="en-US" sz="1050" dirty="0">
                <a:solidFill>
                  <a:schemeClr val="tx1"/>
                </a:solidFill>
                <a:latin typeface="Arial Narrow" panose="020B0606020202030204" pitchFamily="34" charset="0"/>
              </a:rPr>
              <a:t>Good nutrition is about consistently choosing healthy foods and beverages. Keep these tips in mind when planning your meals and snacks:</a:t>
            </a:r>
          </a:p>
          <a:p>
            <a:pPr marL="171450" indent="-171450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sz="1050" b="1" dirty="0">
                <a:solidFill>
                  <a:schemeClr val="tx1"/>
                </a:solidFill>
                <a:latin typeface="Arial Narrow" panose="020B0606020202030204" pitchFamily="34" charset="0"/>
              </a:rPr>
              <a:t>Choose good carbs</a:t>
            </a:r>
            <a:r>
              <a:rPr lang="en-US" sz="1050" dirty="0">
                <a:solidFill>
                  <a:schemeClr val="tx1"/>
                </a:solidFill>
                <a:latin typeface="Arial Narrow" panose="020B0606020202030204" pitchFamily="34" charset="0"/>
              </a:rPr>
              <a:t>—but not no carbs; opt for whole grains.</a:t>
            </a:r>
          </a:p>
          <a:p>
            <a:pPr marL="171450" indent="-171450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sz="1050" b="1" dirty="0">
                <a:solidFill>
                  <a:schemeClr val="tx1"/>
                </a:solidFill>
                <a:latin typeface="Arial Narrow" panose="020B0606020202030204" pitchFamily="34" charset="0"/>
              </a:rPr>
              <a:t>Look for lean sources of protein</a:t>
            </a:r>
            <a:r>
              <a:rPr lang="en-US" sz="1050" dirty="0">
                <a:solidFill>
                  <a:schemeClr val="tx1"/>
                </a:solidFill>
                <a:latin typeface="Arial Narrow" panose="020B0606020202030204" pitchFamily="34" charset="0"/>
              </a:rPr>
              <a:t>, such as fish, poultry, nuts, and beans.</a:t>
            </a:r>
          </a:p>
          <a:p>
            <a:pPr marL="171450" indent="-171450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sz="1050" b="1" dirty="0">
                <a:solidFill>
                  <a:schemeClr val="tx1"/>
                </a:solidFill>
                <a:latin typeface="Arial Narrow" panose="020B0606020202030204" pitchFamily="34" charset="0"/>
              </a:rPr>
              <a:t>Limit foods high in saturated and trans fat</a:t>
            </a:r>
            <a:r>
              <a:rPr lang="en-US" sz="1050" dirty="0">
                <a:solidFill>
                  <a:schemeClr val="tx1"/>
                </a:solidFill>
                <a:latin typeface="Arial Narrow" panose="020B0606020202030204" pitchFamily="34" charset="0"/>
              </a:rPr>
              <a:t>; incorporate plant oils, nuts, and fish.</a:t>
            </a:r>
          </a:p>
          <a:p>
            <a:pPr marL="171450" indent="-171450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sz="1050" b="1" dirty="0">
                <a:solidFill>
                  <a:schemeClr val="tx1"/>
                </a:solidFill>
                <a:latin typeface="Arial Narrow" panose="020B0606020202030204" pitchFamily="34" charset="0"/>
              </a:rPr>
              <a:t>Fill up on fiber </a:t>
            </a:r>
            <a:r>
              <a:rPr lang="en-US" sz="1050" dirty="0">
                <a:solidFill>
                  <a:schemeClr val="tx1"/>
                </a:solidFill>
                <a:latin typeface="Arial Narrow" panose="020B0606020202030204" pitchFamily="34" charset="0"/>
              </a:rPr>
              <a:t>by eating plenty of fresh fruits, vegetables, and whole grains.</a:t>
            </a:r>
          </a:p>
          <a:p>
            <a:pPr marL="171450" indent="-171450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sz="1050" b="1" dirty="0">
                <a:solidFill>
                  <a:schemeClr val="tx1"/>
                </a:solidFill>
                <a:latin typeface="Arial Narrow" panose="020B0606020202030204" pitchFamily="34" charset="0"/>
              </a:rPr>
              <a:t>Eat a variety of colorful fruits and vegetables</a:t>
            </a:r>
            <a:r>
              <a:rPr lang="en-US" sz="1050" dirty="0">
                <a:solidFill>
                  <a:schemeClr val="tx1"/>
                </a:solidFill>
                <a:latin typeface="Arial Narrow" panose="020B0606020202030204" pitchFamily="34" charset="0"/>
              </a:rPr>
              <a:t>,</a:t>
            </a:r>
            <a:r>
              <a:rPr lang="en-US" sz="1050" b="1" dirty="0">
                <a:solidFill>
                  <a:schemeClr val="tx1"/>
                </a:solidFill>
                <a:latin typeface="Arial Narrow" panose="020B0606020202030204" pitchFamily="34" charset="0"/>
              </a:rPr>
              <a:t> </a:t>
            </a:r>
            <a:r>
              <a:rPr lang="en-US" sz="1050" dirty="0">
                <a:solidFill>
                  <a:schemeClr val="tx1"/>
                </a:solidFill>
                <a:latin typeface="Arial Narrow" panose="020B0606020202030204" pitchFamily="34" charset="0"/>
              </a:rPr>
              <a:t>rich in micronutrients.</a:t>
            </a:r>
          </a:p>
          <a:p>
            <a:pPr marL="171450" indent="-171450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sz="1050" b="1" dirty="0">
                <a:solidFill>
                  <a:schemeClr val="tx1"/>
                </a:solidFill>
                <a:latin typeface="Arial Narrow" panose="020B0606020202030204" pitchFamily="34" charset="0"/>
              </a:rPr>
              <a:t>Incorporate calcium</a:t>
            </a:r>
            <a:r>
              <a:rPr lang="en-US" sz="1050" dirty="0">
                <a:solidFill>
                  <a:schemeClr val="tx1"/>
                </a:solidFill>
                <a:latin typeface="Arial Narrow" panose="020B0606020202030204" pitchFamily="34" charset="0"/>
              </a:rPr>
              <a:t>, found in milk, dark leafy greens, certain fish, and many fortified foods and beverages.</a:t>
            </a:r>
          </a:p>
          <a:p>
            <a:pPr marL="171450" indent="-171450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sz="1050" b="1" dirty="0">
                <a:solidFill>
                  <a:schemeClr val="tx1"/>
                </a:solidFill>
                <a:latin typeface="Arial Narrow" panose="020B0606020202030204" pitchFamily="34" charset="0"/>
              </a:rPr>
              <a:t>Choose water </a:t>
            </a:r>
            <a:r>
              <a:rPr lang="en-US" sz="1050" dirty="0">
                <a:solidFill>
                  <a:schemeClr val="tx1"/>
                </a:solidFill>
                <a:latin typeface="Arial Narrow" panose="020B0606020202030204" pitchFamily="34" charset="0"/>
              </a:rPr>
              <a:t>over a sugary drink, and limit juice intake.</a:t>
            </a:r>
          </a:p>
          <a:p>
            <a:pPr marL="171450" indent="-171450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sz="1050" b="1" dirty="0">
                <a:solidFill>
                  <a:schemeClr val="tx1"/>
                </a:solidFill>
                <a:latin typeface="Arial Narrow" panose="020B0606020202030204" pitchFamily="34" charset="0"/>
              </a:rPr>
              <a:t>Avoid processed foods</a:t>
            </a:r>
            <a:r>
              <a:rPr lang="en-US" sz="1050" dirty="0">
                <a:solidFill>
                  <a:schemeClr val="tx1"/>
                </a:solidFill>
                <a:latin typeface="Arial Narrow" panose="020B0606020202030204" pitchFamily="34" charset="0"/>
              </a:rPr>
              <a:t>, which are often high in sodium and/or</a:t>
            </a:r>
            <a:br>
              <a:rPr lang="en-US" sz="1050" dirty="0">
                <a:solidFill>
                  <a:schemeClr val="tx1"/>
                </a:solidFill>
                <a:latin typeface="Arial Narrow" panose="020B0606020202030204" pitchFamily="34" charset="0"/>
              </a:rPr>
            </a:br>
            <a:r>
              <a:rPr lang="en-US" sz="1050" dirty="0">
                <a:solidFill>
                  <a:schemeClr val="tx1"/>
                </a:solidFill>
                <a:latin typeface="Arial Narrow" panose="020B0606020202030204" pitchFamily="34" charset="0"/>
              </a:rPr>
              <a:t>added sugars.</a:t>
            </a:r>
            <a:br>
              <a:rPr lang="en-US" sz="500" dirty="0">
                <a:solidFill>
                  <a:schemeClr val="tx1"/>
                </a:solidFill>
                <a:latin typeface="Arial Narrow" panose="020B0606020202030204" pitchFamily="34" charset="0"/>
              </a:rPr>
            </a:br>
            <a:endParaRPr lang="en-US" sz="500" b="1" dirty="0">
              <a:solidFill>
                <a:schemeClr val="tx1"/>
              </a:solidFill>
              <a:latin typeface="Arial Narrow" panose="020B0606020202030204" pitchFamily="34" charset="0"/>
            </a:endParaRPr>
          </a:p>
          <a:p>
            <a:pPr>
              <a:spcAft>
                <a:spcPts val="100"/>
              </a:spcAft>
            </a:pPr>
            <a:r>
              <a:rPr lang="en-US" sz="1050" b="1" dirty="0">
                <a:solidFill>
                  <a:schemeClr val="tx1"/>
                </a:solidFill>
                <a:latin typeface="Arial Narrow" panose="020B0606020202030204" pitchFamily="34" charset="0"/>
              </a:rPr>
              <a:t>Hungry for more tips? Contact Haller_Rhonda_M@cat.com!</a:t>
            </a:r>
          </a:p>
        </p:txBody>
      </p:sp>
      <p:pic>
        <p:nvPicPr>
          <p:cNvPr id="3" name="Picture 2" descr="Shape&#10;&#10;Description automatically generated">
            <a:extLst>
              <a:ext uri="{FF2B5EF4-FFF2-40B4-BE49-F238E27FC236}">
                <a16:creationId xmlns:a16="http://schemas.microsoft.com/office/drawing/2014/main" id="{4814D676-E43C-550F-9051-2F35270A3CF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5744" y="3493732"/>
            <a:ext cx="821530" cy="14017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4F246E78-7ED1-6D47-97EA-FA770D746C4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170516" y="2725475"/>
            <a:ext cx="736759" cy="736759"/>
          </a:xfrm>
          <a:prstGeom prst="rect">
            <a:avLst/>
          </a:prstGeom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68176812-B507-CE98-520E-242D8937C4F9}"/>
              </a:ext>
            </a:extLst>
          </p:cNvPr>
          <p:cNvSpPr/>
          <p:nvPr/>
        </p:nvSpPr>
        <p:spPr>
          <a:xfrm>
            <a:off x="5140411" y="945292"/>
            <a:ext cx="4572000" cy="2743200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880" tIns="182880" rIns="182880" bIns="182880" rtlCol="0" anchor="t" anchorCtr="0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Good nutrition is about consistently choosing healthy foods and beverages. Keep these tips in mind when planning your meals and snacks:</a:t>
            </a:r>
          </a:p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05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Choose good carbs</a:t>
            </a:r>
            <a:r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—but not no carbs; opt for whole grains.</a:t>
            </a:r>
          </a:p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05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Look for lean sources of protein</a:t>
            </a:r>
            <a:r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, such as fish, poultry, nuts, and beans.</a:t>
            </a:r>
          </a:p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05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Limit foods high in saturated and trans fat</a:t>
            </a:r>
            <a:r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; incorporate plant oils, nuts, and fish.</a:t>
            </a:r>
          </a:p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05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Fill up on fiber </a:t>
            </a:r>
            <a:r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by eating plenty of fresh fruits, vegetables, and whole grains.</a:t>
            </a:r>
          </a:p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05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Eat a variety of colorful fruits and vegetables</a:t>
            </a:r>
            <a:r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,</a:t>
            </a:r>
            <a:r>
              <a:rPr kumimoji="0" lang="en-US" sz="105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 </a:t>
            </a:r>
            <a:r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rich in micronutrients.</a:t>
            </a:r>
          </a:p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05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Incorporate calcium</a:t>
            </a:r>
            <a:r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, found in milk, dark leafy greens, certain fish, and many fortified foods and beverages.</a:t>
            </a:r>
          </a:p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05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Choose water </a:t>
            </a:r>
            <a:r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over a sugary drink, and limit juice intake.</a:t>
            </a:r>
          </a:p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05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Avoid processed foods</a:t>
            </a:r>
            <a:r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, which are often high in sodium and/or</a:t>
            </a:r>
            <a:br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</a:br>
            <a:r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added sugars.</a:t>
            </a:r>
            <a:br>
              <a:rPr kumimoji="0" lang="en-US" sz="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</a:br>
            <a:endParaRPr kumimoji="0" lang="en-US" sz="5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Narrow" panose="020B0606020202030204" pitchFamily="34" charset="0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Hungry for more tips? Contact Haller_Rhonda_M@cat.com!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4DEE2991-0D6C-F5CB-4540-84402C96FF95}"/>
              </a:ext>
            </a:extLst>
          </p:cNvPr>
          <p:cNvSpPr/>
          <p:nvPr/>
        </p:nvSpPr>
        <p:spPr>
          <a:xfrm>
            <a:off x="433363" y="4059202"/>
            <a:ext cx="4572000" cy="2743200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880" tIns="182880" rIns="182880" bIns="182880" rtlCol="0" anchor="t" anchorCtr="0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Good nutrition is about consistently choosing healthy foods and beverages. Keep these tips in mind when planning your meals and snacks:</a:t>
            </a:r>
          </a:p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05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Choose good carbs</a:t>
            </a:r>
            <a:r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—but not no carbs; opt for whole grains.</a:t>
            </a:r>
          </a:p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05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Look for lean sources of protein</a:t>
            </a:r>
            <a:r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, such as fish, poultry, nuts, and beans.</a:t>
            </a:r>
          </a:p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05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Limit foods high in saturated and trans fat</a:t>
            </a:r>
            <a:r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; incorporate plant oils, nuts, and fish.</a:t>
            </a:r>
          </a:p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05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Fill up on fiber </a:t>
            </a:r>
            <a:r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by eating plenty of fresh fruits, vegetables, and whole grains.</a:t>
            </a:r>
          </a:p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05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Eat a variety of colorful fruits and vegetables</a:t>
            </a:r>
            <a:r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,</a:t>
            </a:r>
            <a:r>
              <a:rPr kumimoji="0" lang="en-US" sz="105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 </a:t>
            </a:r>
            <a:r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rich in micronutrients.</a:t>
            </a:r>
          </a:p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05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Incorporate calcium</a:t>
            </a:r>
            <a:r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, found in milk, dark leafy greens, certain fish, and many fortified foods and beverages.</a:t>
            </a:r>
          </a:p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05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Choose water </a:t>
            </a:r>
            <a:r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over a sugary drink, and limit juice intake.</a:t>
            </a:r>
          </a:p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05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Avoid processed foods</a:t>
            </a:r>
            <a:r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, which are often high in sodium and/or</a:t>
            </a:r>
            <a:br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</a:br>
            <a:r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added sugars.</a:t>
            </a:r>
            <a:br>
              <a:rPr kumimoji="0" lang="en-US" sz="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</a:br>
            <a:endParaRPr kumimoji="0" lang="en-US" sz="5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Narrow" panose="020B0606020202030204" pitchFamily="34" charset="0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Hungry for more tips? Contact Haller_Rhonda_M@cat.com!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9FF87958-7E3A-C968-01E2-7A3A33E1E1D6}"/>
              </a:ext>
            </a:extLst>
          </p:cNvPr>
          <p:cNvSpPr/>
          <p:nvPr/>
        </p:nvSpPr>
        <p:spPr>
          <a:xfrm>
            <a:off x="5140411" y="4059202"/>
            <a:ext cx="4572000" cy="2743200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880" tIns="182880" rIns="182880" bIns="182880" rtlCol="0" anchor="t" anchorCtr="0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Good nutrition is about consistently choosing healthy foods and beverages. Keep these tips in mind when planning your meals and snacks:</a:t>
            </a:r>
          </a:p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05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Choose good carbs</a:t>
            </a:r>
            <a:r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—but not no carbs; opt for whole grains.</a:t>
            </a:r>
          </a:p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05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Look for lean sources of protein</a:t>
            </a:r>
            <a:r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, such as fish, poultry, nuts, and beans.</a:t>
            </a:r>
          </a:p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05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Limit foods high in saturated and trans fat</a:t>
            </a:r>
            <a:r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; incorporate plant oils, nuts, and fish.</a:t>
            </a:r>
          </a:p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05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Fill up on fiber </a:t>
            </a:r>
            <a:r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by eating plenty of fresh fruits, vegetables, and whole grains.</a:t>
            </a:r>
          </a:p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05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Eat a variety of colorful fruits and vegetables</a:t>
            </a:r>
            <a:r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,</a:t>
            </a:r>
            <a:r>
              <a:rPr kumimoji="0" lang="en-US" sz="105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 </a:t>
            </a:r>
            <a:r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rich in micronutrients.</a:t>
            </a:r>
          </a:p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05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Incorporate calcium</a:t>
            </a:r>
            <a:r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, found in milk, dark leafy greens, certain fish, and many fortified foods and beverages.</a:t>
            </a:r>
          </a:p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05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Choose water </a:t>
            </a:r>
            <a:r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over a sugary drink, and limit juice intake.</a:t>
            </a:r>
          </a:p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05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Avoid processed foods</a:t>
            </a:r>
            <a:r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, which are often high in sodium and/or</a:t>
            </a:r>
            <a:br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</a:br>
            <a:r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added sugars.</a:t>
            </a:r>
            <a:br>
              <a:rPr kumimoji="0" lang="en-US" sz="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</a:br>
            <a:endParaRPr kumimoji="0" lang="en-US" sz="5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Narrow" panose="020B0606020202030204" pitchFamily="34" charset="0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Hungry for more tips? Contact Haller_Rhonda_M@cat.com!</a:t>
            </a:r>
          </a:p>
        </p:txBody>
      </p:sp>
      <p:pic>
        <p:nvPicPr>
          <p:cNvPr id="2" name="Picture 1" descr="Shape&#10;&#10;Description automatically generated">
            <a:extLst>
              <a:ext uri="{FF2B5EF4-FFF2-40B4-BE49-F238E27FC236}">
                <a16:creationId xmlns:a16="http://schemas.microsoft.com/office/drawing/2014/main" id="{E8AFE95F-E95A-0722-2981-B24BA31C6AC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20211" y="3493732"/>
            <a:ext cx="821530" cy="14017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89760F94-641A-7529-504F-291CD0BE056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804983" y="2725475"/>
            <a:ext cx="736759" cy="736759"/>
          </a:xfrm>
          <a:prstGeom prst="rect">
            <a:avLst/>
          </a:prstGeom>
        </p:spPr>
      </p:pic>
      <p:pic>
        <p:nvPicPr>
          <p:cNvPr id="7" name="Picture 6" descr="Shape&#10;&#10;Description automatically generated">
            <a:extLst>
              <a:ext uri="{FF2B5EF4-FFF2-40B4-BE49-F238E27FC236}">
                <a16:creationId xmlns:a16="http://schemas.microsoft.com/office/drawing/2014/main" id="{161611EF-D38E-62EA-A7AF-9F9D4C2AF1E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5743" y="6582222"/>
            <a:ext cx="821530" cy="140173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D434CE3D-D895-3744-8502-886DC8B0E8F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170515" y="5813965"/>
            <a:ext cx="736759" cy="736759"/>
          </a:xfrm>
          <a:prstGeom prst="rect">
            <a:avLst/>
          </a:prstGeom>
        </p:spPr>
      </p:pic>
      <p:pic>
        <p:nvPicPr>
          <p:cNvPr id="12" name="Picture 11" descr="Shape&#10;&#10;Description automatically generated">
            <a:extLst>
              <a:ext uri="{FF2B5EF4-FFF2-40B4-BE49-F238E27FC236}">
                <a16:creationId xmlns:a16="http://schemas.microsoft.com/office/drawing/2014/main" id="{667EEAA4-9016-687D-145C-477202477DC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20210" y="6582222"/>
            <a:ext cx="821530" cy="140173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86366D60-34C6-74EE-B74A-0C10FA91264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804982" y="5813965"/>
            <a:ext cx="736759" cy="7367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214205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281</TotalTime>
  <Words>684</Words>
  <Application>Microsoft Office PowerPoint</Application>
  <PresentationFormat>Custom</PresentationFormat>
  <Paragraphs>44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7" baseType="lpstr">
      <vt:lpstr>Arial</vt:lpstr>
      <vt:lpstr>Arial Narrow</vt:lpstr>
      <vt:lpstr>Calibri</vt:lpstr>
      <vt:lpstr>Calibri Light</vt:lpstr>
      <vt:lpstr>Office Theme</vt:lpstr>
      <vt:lpstr>PowerPoint Presentation</vt:lpstr>
      <vt:lpstr>PowerPoint Presentation</vt:lpstr>
    </vt:vector>
  </TitlesOfParts>
  <Company>Caterpillar Inc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Gabby Kolditz</dc:creator>
  <cp:lastModifiedBy>Gabby Kolditz</cp:lastModifiedBy>
  <cp:revision>428</cp:revision>
  <cp:lastPrinted>2023-02-14T19:02:26Z</cp:lastPrinted>
  <dcterms:created xsi:type="dcterms:W3CDTF">2023-02-14T17:04:35Z</dcterms:created>
  <dcterms:modified xsi:type="dcterms:W3CDTF">2024-06-25T20:09:53Z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de626253-7df0-45d1-91d6-3bbbe43bab71_Enabled">
    <vt:lpwstr>true</vt:lpwstr>
  </property>
  <property fmtid="{D5CDD505-2E9C-101B-9397-08002B2CF9AE}" pid="3" name="MSIP_Label_de626253-7df0-45d1-91d6-3bbbe43bab71_SetDate">
    <vt:lpwstr>2024-06-25T20:09:51Z</vt:lpwstr>
  </property>
  <property fmtid="{D5CDD505-2E9C-101B-9397-08002B2CF9AE}" pid="4" name="MSIP_Label_de626253-7df0-45d1-91d6-3bbbe43bab71_Method">
    <vt:lpwstr>Privileged</vt:lpwstr>
  </property>
  <property fmtid="{D5CDD505-2E9C-101B-9397-08002B2CF9AE}" pid="5" name="MSIP_Label_de626253-7df0-45d1-91d6-3bbbe43bab71_Name">
    <vt:lpwstr>de626253-7df0-45d1-91d6-3bbbe43bab71</vt:lpwstr>
  </property>
  <property fmtid="{D5CDD505-2E9C-101B-9397-08002B2CF9AE}" pid="6" name="MSIP_Label_de626253-7df0-45d1-91d6-3bbbe43bab71_SiteId">
    <vt:lpwstr>ceb177bf-013b-49ab-8a9c-4abce32afc1e</vt:lpwstr>
  </property>
  <property fmtid="{D5CDD505-2E9C-101B-9397-08002B2CF9AE}" pid="7" name="MSIP_Label_de626253-7df0-45d1-91d6-3bbbe43bab71_ActionId">
    <vt:lpwstr>29ed8320-bcaa-4ebb-b191-d80e37330744</vt:lpwstr>
  </property>
  <property fmtid="{D5CDD505-2E9C-101B-9397-08002B2CF9AE}" pid="8" name="MSIP_Label_de626253-7df0-45d1-91d6-3bbbe43bab71_ContentBits">
    <vt:lpwstr>2</vt:lpwstr>
  </property>
  <property fmtid="{D5CDD505-2E9C-101B-9397-08002B2CF9AE}" pid="9" name="ClassificationContentMarkingFooterLocations">
    <vt:lpwstr>Office Theme:8</vt:lpwstr>
  </property>
  <property fmtid="{D5CDD505-2E9C-101B-9397-08002B2CF9AE}" pid="10" name="ClassificationContentMarkingFooterText">
    <vt:lpwstr>Caterpillar: Non-Confidential</vt:lpwstr>
  </property>
</Properties>
</file>