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20481925" cy="11483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F2B"/>
    <a:srgbClr val="FFBA16"/>
    <a:srgbClr val="FFC216"/>
    <a:srgbClr val="006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99" autoAdjust="0"/>
    <p:restoredTop sz="94660"/>
  </p:normalViewPr>
  <p:slideViewPr>
    <p:cSldViewPr snapToGrid="0">
      <p:cViewPr varScale="1">
        <p:scale>
          <a:sx n="38" d="100"/>
          <a:sy n="38" d="100"/>
        </p:scale>
        <p:origin x="352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192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70398B-AAE8-4350-8637-E04653B99B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F6C0C4-68C9-4A96-859B-F8E66B3787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00543-E7E6-4FED-ADDA-F66F9562AC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EAAE7-F574-473B-874B-DE7113BAF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4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A262-2A11-4337-AF4E-FE4E507E3854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7863" y="1143000"/>
            <a:ext cx="5502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1E62C-81DB-457F-81CC-EFDD458486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4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B3A55FDD-1B45-41A2-9DA6-F78E4A9DFF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77863" y="1143000"/>
            <a:ext cx="5502275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4E56ADD-D04D-4133-B04A-5AA10A4CF2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FF8E5-44FD-451A-8672-D850387A7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1C674-F6D1-495B-BD13-146F984561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371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325" y="1890453"/>
            <a:ext cx="13099898" cy="1278275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56325" y="3464811"/>
            <a:ext cx="13099898" cy="6714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 i="1" baseline="0">
                <a:latin typeface="arial narrow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37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325" y="1890453"/>
            <a:ext cx="13099898" cy="1574358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56325" y="3953944"/>
            <a:ext cx="13099898" cy="1511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0" i="0" baseline="0">
                <a:latin typeface="arial narrow" charset="0"/>
              </a:defRPr>
            </a:lvl1pPr>
            <a:lvl2pPr marL="457200" indent="0">
              <a:buNone/>
              <a:defRPr sz="2000" baseline="0">
                <a:latin typeface="arial narrow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B32E1-8C41-4017-8E7C-CA42E39C75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24C89F80-F980-494C-9300-DC7CEC5CC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851" y="1964506"/>
            <a:ext cx="16409543" cy="546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08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8E7FBEB4-CE83-4A58-A005-8DC77F335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171" y="1964506"/>
            <a:ext cx="17028266" cy="690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63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88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6F662E3-41A2-480E-8A7F-8BDBC10D7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66" y="3748243"/>
            <a:ext cx="9403550" cy="313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8560" y="3192832"/>
            <a:ext cx="8744584" cy="1574358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10737010" y="5327288"/>
            <a:ext cx="8332369" cy="232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85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08133" y="1502203"/>
            <a:ext cx="17665660" cy="494449"/>
          </a:xfrm>
        </p:spPr>
        <p:txBody>
          <a:bodyPr>
            <a:noAutofit/>
          </a:bodyPr>
          <a:lstStyle>
            <a:lvl1pPr marL="0" indent="0">
              <a:buNone/>
              <a:defRPr sz="20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00D0B51-9013-451F-9340-56D3D00560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87F2-2F7A-415C-9BAD-A3A3C3DCA3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2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EB1EAC-E81F-4AF5-8EF3-63F2738428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553" b="-13553"/>
          <a:stretch/>
        </p:blipFill>
        <p:spPr>
          <a:xfrm>
            <a:off x="622570" y="10732968"/>
            <a:ext cx="2568102" cy="55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5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2000"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D1A676B-C9D1-4ECF-AE88-CBB28E250A81}"/>
              </a:ext>
            </a:extLst>
          </p:cNvPr>
          <p:cNvSpPr/>
          <p:nvPr/>
        </p:nvSpPr>
        <p:spPr>
          <a:xfrm>
            <a:off x="362951" y="2847328"/>
            <a:ext cx="19756022" cy="7627938"/>
          </a:xfrm>
          <a:prstGeom prst="roundRect">
            <a:avLst/>
          </a:prstGeom>
          <a:solidFill>
            <a:srgbClr val="FFBA1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F2F90D-CA27-4C08-9266-6E5C96B23312}"/>
              </a:ext>
            </a:extLst>
          </p:cNvPr>
          <p:cNvSpPr txBox="1"/>
          <p:nvPr/>
        </p:nvSpPr>
        <p:spPr>
          <a:xfrm>
            <a:off x="1069794" y="3489821"/>
            <a:ext cx="18342338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Full-time and part-time U.S. Caterpillar employees may participate in our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Caterpillar Health Exam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program, which includes: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Thorough fasting lab panel prior to physical exam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Head-to-toe physical exam with an experienced, independent provider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Review of personal health history and lab results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Discussion about personal risk factors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Opportunity to ask questions about any health concerns!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To learn more or schedule your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Caterpillar Health Exam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, call Caterpillar Total Health 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Services at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877-838-0596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or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scan the QR code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862A89-8055-49CB-8825-F4B4D046A6CA}"/>
              </a:ext>
            </a:extLst>
          </p:cNvPr>
          <p:cNvSpPr txBox="1"/>
          <p:nvPr/>
        </p:nvSpPr>
        <p:spPr>
          <a:xfrm>
            <a:off x="522476" y="645611"/>
            <a:ext cx="19436973" cy="200054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Did you know your employee benefits include convenient, confidential, comprehensive, </a:t>
            </a:r>
            <a:r>
              <a:rPr kumimoji="0" lang="en-US" sz="6200" b="1" i="0" u="none" strike="noStrike" kern="1200" cap="none" spc="0" normalizeH="0" baseline="0" noProof="0" dirty="0">
                <a:ln>
                  <a:noFill/>
                </a:ln>
                <a:solidFill>
                  <a:srgbClr val="FDBF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no-cost health exams</a:t>
            </a:r>
            <a:r>
              <a:rPr kumimoji="0" lang="en-US" sz="6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D20DCD-00C1-48E1-91E3-C9699B9271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143639" y="5027049"/>
            <a:ext cx="3268492" cy="326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00754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tal Health Template - No Pulse Line - Dec 2018 [Compatibility Mode]" id="{A178BD40-CA5B-4598-AE4A-86C5FBD4A319}" vid="{8F165122-DED4-4A05-8088-1892537AB4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DD7FAB08CC28448FECB1C9676326A3" ma:contentTypeVersion="8" ma:contentTypeDescription="Create a new document." ma:contentTypeScope="" ma:versionID="c5ae71a0d2f15f23827af1d39c418e40">
  <xsd:schema xmlns:xsd="http://www.w3.org/2001/XMLSchema" xmlns:xs="http://www.w3.org/2001/XMLSchema" xmlns:p="http://schemas.microsoft.com/office/2006/metadata/properties" xmlns:ns2="706b46a4-5910-4285-8ee0-93c9eacf44a2" xmlns:ns3="39d1f7d1-0f48-46a1-9b74-1975dc38f80e" targetNamespace="http://schemas.microsoft.com/office/2006/metadata/properties" ma:root="true" ma:fieldsID="36b428e464c55f9f1c7386bda06049a2" ns2:_="" ns3:_="">
    <xsd:import namespace="706b46a4-5910-4285-8ee0-93c9eacf44a2"/>
    <xsd:import namespace="39d1f7d1-0f48-46a1-9b74-1975dc38f8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b46a4-5910-4285-8ee0-93c9eacf4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d1f7d1-0f48-46a1-9b74-1975dc38f80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850CB9-89F5-4143-B089-7B13EFECCF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EA7C59-75ED-4E49-AEE7-FEE7BB93AD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6b46a4-5910-4285-8ee0-93c9eacf44a2"/>
    <ds:schemaRef ds:uri="39d1f7d1-0f48-46a1-9b74-1975dc38f8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2235B7-38E1-40C6-AB74-C6B19DF369F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</TotalTime>
  <Words>104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arial narrow</vt:lpstr>
      <vt:lpstr>Calibri</vt:lpstr>
      <vt:lpstr>Calibri Light</vt:lpstr>
      <vt:lpstr>Title Slides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Gabrielle Kolditz</dc:creator>
  <cp:lastModifiedBy>Gabby Kolditz</cp:lastModifiedBy>
  <cp:revision>342</cp:revision>
  <dcterms:created xsi:type="dcterms:W3CDTF">2018-01-02T22:54:15Z</dcterms:created>
  <dcterms:modified xsi:type="dcterms:W3CDTF">2023-12-12T21:27:14Z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0x01010026DD7FAB08CC28448FECB1C9676326A3</vt:lpwstr>
  </property>
  <property fmtid="{D5CDD505-2E9C-101B-9397-08002B2CF9AE}" pid="3" name="MSIP_Label_fb5e2db6-eecf-4aa2-8fc3-174bf94bce19_Enabled">
    <vt:lpwstr>true</vt:lpwstr>
  </property>
  <property fmtid="{D5CDD505-2E9C-101B-9397-08002B2CF9AE}" pid="4" name="MSIP_Label_fb5e2db6-eecf-4aa2-8fc3-174bf94bce19_SetDate">
    <vt:lpwstr>2023-11-09T17:32:35Z</vt:lpwstr>
  </property>
  <property fmtid="{D5CDD505-2E9C-101B-9397-08002B2CF9AE}" pid="5" name="MSIP_Label_fb5e2db6-eecf-4aa2-8fc3-174bf94bce19_Method">
    <vt:lpwstr>Standard</vt:lpwstr>
  </property>
  <property fmtid="{D5CDD505-2E9C-101B-9397-08002B2CF9AE}" pid="6" name="MSIP_Label_fb5e2db6-eecf-4aa2-8fc3-174bf94bce19_Name">
    <vt:lpwstr>fb5e2db6-eecf-4aa2-8fc3-174bf94bce19</vt:lpwstr>
  </property>
  <property fmtid="{D5CDD505-2E9C-101B-9397-08002B2CF9AE}" pid="7" name="MSIP_Label_fb5e2db6-eecf-4aa2-8fc3-174bf94bce19_SiteId">
    <vt:lpwstr>ceb177bf-013b-49ab-8a9c-4abce32afc1e</vt:lpwstr>
  </property>
  <property fmtid="{D5CDD505-2E9C-101B-9397-08002B2CF9AE}" pid="8" name="MSIP_Label_fb5e2db6-eecf-4aa2-8fc3-174bf94bce19_ActionId">
    <vt:lpwstr>bd6cb400-1783-4e62-ae44-68906ff200a1</vt:lpwstr>
  </property>
  <property fmtid="{D5CDD505-2E9C-101B-9397-08002B2CF9AE}" pid="9" name="MSIP_Label_fb5e2db6-eecf-4aa2-8fc3-174bf94bce19_ContentBits">
    <vt:lpwstr>2</vt:lpwstr>
  </property>
</Properties>
</file>