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A16"/>
    <a:srgbClr val="FEC12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D441C6-BFC0-43C5-AB8E-AFC3A16642B3}" v="26" dt="2023-11-30T21:41:38.9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4660"/>
  </p:normalViewPr>
  <p:slideViewPr>
    <p:cSldViewPr snapToGrid="0">
      <p:cViewPr>
        <p:scale>
          <a:sx n="100" d="100"/>
          <a:sy n="100" d="100"/>
        </p:scale>
        <p:origin x="48" y="-1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7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2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3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6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6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6146-0C49-4449-82F0-B5F76C8EB0C9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6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186253-C9C7-76C0-2222-C03A5C70F0E6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3" r="2343"/>
          <a:stretch/>
        </p:blipFill>
        <p:spPr>
          <a:xfrm>
            <a:off x="358341" y="957642"/>
            <a:ext cx="4596719" cy="275582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5DADD85-5425-CD20-6C4E-657BCCB84E83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02" r="1902"/>
          <a:stretch/>
        </p:blipFill>
        <p:spPr>
          <a:xfrm>
            <a:off x="5053915" y="4084183"/>
            <a:ext cx="4596719" cy="2730575"/>
          </a:xfrm>
          <a:prstGeom prst="rect">
            <a:avLst/>
          </a:prstGeom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7A3BC3-25F4-2C65-7D88-E98FEFA7E0D9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02" r="1902"/>
          <a:stretch/>
        </p:blipFill>
        <p:spPr>
          <a:xfrm>
            <a:off x="370702" y="4084184"/>
            <a:ext cx="4596719" cy="2730575"/>
          </a:xfrm>
          <a:prstGeom prst="rect">
            <a:avLst/>
          </a:prstGeom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177B325-1686-935C-591E-030799DC53DA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3" r="2343"/>
          <a:stretch/>
        </p:blipFill>
        <p:spPr>
          <a:xfrm>
            <a:off x="5053908" y="957642"/>
            <a:ext cx="4596719" cy="2755825"/>
          </a:xfrm>
          <a:prstGeom prst="rect">
            <a:avLst/>
          </a:prstGeom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9A47D2C-2AC7-5450-DBAE-F8A4C6980F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5655" y="1511502"/>
            <a:ext cx="4022089" cy="6996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E8D4AD-C1C6-386E-0817-887C81EF8163}"/>
              </a:ext>
            </a:extLst>
          </p:cNvPr>
          <p:cNvSpPr txBox="1"/>
          <p:nvPr/>
        </p:nvSpPr>
        <p:spPr>
          <a:xfrm>
            <a:off x="645655" y="2592976"/>
            <a:ext cx="33731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 Narrow" panose="020B0606020202030204" pitchFamily="34" charset="0"/>
              </a:rPr>
              <a:t>Learn more about your Total Health benefits at</a:t>
            </a:r>
          </a:p>
          <a:p>
            <a:pPr algn="ctr"/>
            <a:r>
              <a:rPr lang="en-US" sz="3200" b="1" dirty="0">
                <a:solidFill>
                  <a:srgbClr val="FEBA16"/>
                </a:solidFill>
                <a:latin typeface="Arial Narrow" panose="020B0606020202030204" pitchFamily="34" charset="0"/>
              </a:rPr>
              <a:t>TotalHealth.cat.com </a:t>
            </a:r>
          </a:p>
        </p:txBody>
      </p:sp>
      <p:pic>
        <p:nvPicPr>
          <p:cNvPr id="7" name="Picture 6" descr="A qr code with black squares&#10;&#10;Description automatically generated">
            <a:extLst>
              <a:ext uri="{FF2B5EF4-FFF2-40B4-BE49-F238E27FC236}">
                <a16:creationId xmlns:a16="http://schemas.microsoft.com/office/drawing/2014/main" id="{1F07BEF8-5B42-CA71-4AEB-A44CEE74A0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746" y="2685391"/>
            <a:ext cx="581998" cy="5819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75C875-EB9F-4CE7-746A-49CB6A19AD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42374" y="1511502"/>
            <a:ext cx="4022089" cy="69964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0AD0B9F-65B8-BC44-D7D6-8A0583DFDAB1}"/>
              </a:ext>
            </a:extLst>
          </p:cNvPr>
          <p:cNvSpPr txBox="1"/>
          <p:nvPr/>
        </p:nvSpPr>
        <p:spPr>
          <a:xfrm>
            <a:off x="5242374" y="2592976"/>
            <a:ext cx="33731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 Narrow" panose="020B0606020202030204" pitchFamily="34" charset="0"/>
              </a:rPr>
              <a:t>Learn more about your Total Health benefits at</a:t>
            </a:r>
          </a:p>
          <a:p>
            <a:pPr algn="ctr"/>
            <a:r>
              <a:rPr lang="en-US" sz="3200" b="1" dirty="0">
                <a:solidFill>
                  <a:srgbClr val="FEBA16"/>
                </a:solidFill>
                <a:latin typeface="Arial Narrow" panose="020B0606020202030204" pitchFamily="34" charset="0"/>
              </a:rPr>
              <a:t>TotalHealth.cat.com </a:t>
            </a:r>
          </a:p>
        </p:txBody>
      </p:sp>
      <p:pic>
        <p:nvPicPr>
          <p:cNvPr id="10" name="Picture 9" descr="A qr code with black squares&#10;&#10;Description automatically generated">
            <a:extLst>
              <a:ext uri="{FF2B5EF4-FFF2-40B4-BE49-F238E27FC236}">
                <a16:creationId xmlns:a16="http://schemas.microsoft.com/office/drawing/2014/main" id="{FDFDE042-6F95-AC94-6E81-B8BB630788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465" y="2685391"/>
            <a:ext cx="581998" cy="5819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AB229CB-017B-07E7-2978-FD27EF96B3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5655" y="4641880"/>
            <a:ext cx="4022089" cy="69964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BD1AAE1-E5AB-7E50-80D6-7E0E4A3A798E}"/>
              </a:ext>
            </a:extLst>
          </p:cNvPr>
          <p:cNvSpPr txBox="1"/>
          <p:nvPr/>
        </p:nvSpPr>
        <p:spPr>
          <a:xfrm>
            <a:off x="645655" y="5723354"/>
            <a:ext cx="33731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 Narrow" panose="020B0606020202030204" pitchFamily="34" charset="0"/>
              </a:rPr>
              <a:t>Learn more about your Total Health benefits at</a:t>
            </a:r>
          </a:p>
          <a:p>
            <a:pPr algn="ctr"/>
            <a:r>
              <a:rPr lang="en-US" sz="3200" b="1" dirty="0">
                <a:solidFill>
                  <a:srgbClr val="FEBA16"/>
                </a:solidFill>
                <a:latin typeface="Arial Narrow" panose="020B0606020202030204" pitchFamily="34" charset="0"/>
              </a:rPr>
              <a:t>TotalHealth.cat.com </a:t>
            </a:r>
          </a:p>
        </p:txBody>
      </p:sp>
      <p:pic>
        <p:nvPicPr>
          <p:cNvPr id="30" name="Picture 29" descr="A qr code with black squares&#10;&#10;Description automatically generated">
            <a:extLst>
              <a:ext uri="{FF2B5EF4-FFF2-40B4-BE49-F238E27FC236}">
                <a16:creationId xmlns:a16="http://schemas.microsoft.com/office/drawing/2014/main" id="{14F3285E-2140-D4FD-C327-84CE589166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746" y="5815769"/>
            <a:ext cx="581998" cy="58199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E45CF06-0EEE-A232-6C0A-6DEB3CBEEE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53284" y="4641880"/>
            <a:ext cx="4022089" cy="69964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F8945494-2347-34EC-927E-E70A5FDE99D6}"/>
              </a:ext>
            </a:extLst>
          </p:cNvPr>
          <p:cNvSpPr txBox="1"/>
          <p:nvPr/>
        </p:nvSpPr>
        <p:spPr>
          <a:xfrm>
            <a:off x="5253284" y="5723354"/>
            <a:ext cx="33731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 Narrow" panose="020B0606020202030204" pitchFamily="34" charset="0"/>
              </a:rPr>
              <a:t>Learn more about your Total Health benefits at</a:t>
            </a:r>
          </a:p>
          <a:p>
            <a:pPr algn="ctr"/>
            <a:r>
              <a:rPr lang="en-US" sz="3200" b="1" dirty="0">
                <a:solidFill>
                  <a:srgbClr val="FEBA16"/>
                </a:solidFill>
                <a:latin typeface="Arial Narrow" panose="020B0606020202030204" pitchFamily="34" charset="0"/>
              </a:rPr>
              <a:t>TotalHealth.cat.com </a:t>
            </a:r>
          </a:p>
        </p:txBody>
      </p:sp>
      <p:pic>
        <p:nvPicPr>
          <p:cNvPr id="33" name="Picture 32" descr="A qr code with black squares&#10;&#10;Description automatically generated">
            <a:extLst>
              <a:ext uri="{FF2B5EF4-FFF2-40B4-BE49-F238E27FC236}">
                <a16:creationId xmlns:a16="http://schemas.microsoft.com/office/drawing/2014/main" id="{853496EA-7646-8B3C-9BD1-445913B3B4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375" y="5815769"/>
            <a:ext cx="581998" cy="58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4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Abstract gray gradient hexagon on white background with soft light blur">
            <a:extLst>
              <a:ext uri="{FF2B5EF4-FFF2-40B4-BE49-F238E27FC236}">
                <a16:creationId xmlns:a16="http://schemas.microsoft.com/office/drawing/2014/main" id="{6775E96A-8041-B6CB-2A70-CD8FA7CEB8F4}"/>
              </a:ext>
            </a:extLst>
          </p:cNvPr>
          <p:cNvSpPr/>
          <p:nvPr/>
        </p:nvSpPr>
        <p:spPr>
          <a:xfrm>
            <a:off x="433361" y="945292"/>
            <a:ext cx="4572000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3333" b="-33333"/>
            </a:stretch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Did you know your employee benefits include convenient, confidential, comprehensive, no-cost health exams?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Full-time and part-time U.S. Caterpillar employees may participate in our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Caterpillar Health Exam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program</a:t>
            </a: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which in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cludes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Thorough fasting lab panel prior to physical exam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Head-to-toe physical exam</a:t>
            </a: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with an experienced, independent provider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Review of personal health history and lab results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Discussion about personal risk factors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Opportunity to ask questions about any health concerns!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To learn more or schedule your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Caterpillar Health Exam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, 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call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877-838-0596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or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scan the QR code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00"/>
              </a:spcAft>
            </a:pPr>
            <a:endParaRPr lang="en-US" sz="11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Rectangle 16" descr="Abstract gray gradient hexagon on white background with soft light blur">
            <a:extLst>
              <a:ext uri="{FF2B5EF4-FFF2-40B4-BE49-F238E27FC236}">
                <a16:creationId xmlns:a16="http://schemas.microsoft.com/office/drawing/2014/main" id="{68176812-B507-CE98-520E-242D8937C4F9}"/>
              </a:ext>
            </a:extLst>
          </p:cNvPr>
          <p:cNvSpPr/>
          <p:nvPr/>
        </p:nvSpPr>
        <p:spPr>
          <a:xfrm>
            <a:off x="5140411" y="945292"/>
            <a:ext cx="4572000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3333" b="-33333"/>
            </a:stretch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Did you know your employee benefits include convenient, confidential, comprehensive, no-cost health exams?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Full-time and part-time U.S. Caterpillar employees may participate in our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Caterpillar Health Exam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program</a:t>
            </a: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which in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cludes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Thorough fasting lab panel prior to physical exam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Head-to-toe physical exam</a:t>
            </a: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with an experienced, independent provider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Review of personal health history and lab results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Discussion about personal risk factors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Opportunity to ask questions about any health concerns!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To learn more or schedule your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Caterpillar Health Exam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, 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call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877-838-0596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or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scan the QR code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Rectangle 19" descr="Abstract gray gradient hexagon on white background with soft light blur">
            <a:extLst>
              <a:ext uri="{FF2B5EF4-FFF2-40B4-BE49-F238E27FC236}">
                <a16:creationId xmlns:a16="http://schemas.microsoft.com/office/drawing/2014/main" id="{4DEE2991-0D6C-F5CB-4540-84402C96FF95}"/>
              </a:ext>
            </a:extLst>
          </p:cNvPr>
          <p:cNvSpPr/>
          <p:nvPr/>
        </p:nvSpPr>
        <p:spPr>
          <a:xfrm>
            <a:off x="433363" y="4059202"/>
            <a:ext cx="4572000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3333" b="-33333"/>
            </a:stretch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Did you know your employee benefits include convenient, confidential, comprehensive, no-cost health exams?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Full-time and part-time U.S. Caterpillar employees may participate in our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Caterpillar Health Exam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program</a:t>
            </a: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which in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cludes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Thorough fasting lab panel prior to physical exam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Head-to-toe physical exam</a:t>
            </a: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with an experienced, independent provider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Review of personal health history and lab results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Discussion about personal risk factors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Opportunity to ask questions about any health concerns!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To learn more or schedule your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Caterpillar Health Exam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, 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call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877-838-0596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or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scan the QR code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Rectangle 22" descr="Abstract gray gradient hexagon on white background with soft light blur">
            <a:extLst>
              <a:ext uri="{FF2B5EF4-FFF2-40B4-BE49-F238E27FC236}">
                <a16:creationId xmlns:a16="http://schemas.microsoft.com/office/drawing/2014/main" id="{9FF87958-7E3A-C968-01E2-7A3A33E1E1D6}"/>
              </a:ext>
            </a:extLst>
          </p:cNvPr>
          <p:cNvSpPr/>
          <p:nvPr/>
        </p:nvSpPr>
        <p:spPr>
          <a:xfrm>
            <a:off x="5140411" y="4059202"/>
            <a:ext cx="4572000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3333" b="-33333"/>
            </a:stretch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Did you know your employee benefits include convenient, confidential, comprehensive, no-cost health exams?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Full-time and part-time U.S. Caterpillar employees may participate in our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Caterpillar Health Exam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program</a:t>
            </a: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which in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cludes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Thorough fasting lab panel prior to physical exam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Head-to-toe physical exam</a:t>
            </a: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with an experienced, independent provider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Review of personal health history and lab results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Discussion about personal risk factors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Opportunity to ask questions about any health concerns!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To learn more or schedule your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Caterpillar Health Exam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, </a:t>
            </a:r>
            <a:b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call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877-838-0596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or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scan the QR code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290636-18CE-6A2F-7DDB-752A64F5B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8723" y="2559711"/>
            <a:ext cx="821530" cy="821530"/>
          </a:xfrm>
          <a:prstGeom prst="rect">
            <a:avLst/>
          </a:prstGeom>
        </p:spPr>
      </p:pic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7039AAA9-3772-0092-AEC9-E687C0B8CC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723" y="3423645"/>
            <a:ext cx="821530" cy="1401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8A1832-343B-4502-5A1A-1629578AF1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07837" y="2559711"/>
            <a:ext cx="821530" cy="82153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8D24E1D0-EF89-08E3-8EFB-035A5C558B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837" y="3423645"/>
            <a:ext cx="821530" cy="14017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22EC5DE-D448-39F2-A108-E0828F9E27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8723" y="5615949"/>
            <a:ext cx="821530" cy="821530"/>
          </a:xfrm>
          <a:prstGeom prst="rect">
            <a:avLst/>
          </a:prstGeom>
        </p:spPr>
      </p:pic>
      <p:pic>
        <p:nvPicPr>
          <p:cNvPr id="27" name="Picture 26" descr="Shape&#10;&#10;Description automatically generated">
            <a:extLst>
              <a:ext uri="{FF2B5EF4-FFF2-40B4-BE49-F238E27FC236}">
                <a16:creationId xmlns:a16="http://schemas.microsoft.com/office/drawing/2014/main" id="{C3F0A308-00F7-F9C1-0B1B-442A103E23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723" y="6479883"/>
            <a:ext cx="821530" cy="14017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43ACD48-307F-DB13-E5CD-3BFFEC13C4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07837" y="5615949"/>
            <a:ext cx="821530" cy="821530"/>
          </a:xfrm>
          <a:prstGeom prst="rect">
            <a:avLst/>
          </a:prstGeom>
        </p:spPr>
      </p:pic>
      <p:pic>
        <p:nvPicPr>
          <p:cNvPr id="29" name="Picture 28" descr="Shape&#10;&#10;Description automatically generated">
            <a:extLst>
              <a:ext uri="{FF2B5EF4-FFF2-40B4-BE49-F238E27FC236}">
                <a16:creationId xmlns:a16="http://schemas.microsoft.com/office/drawing/2014/main" id="{06B3A221-FE5D-F14A-645C-06EBA26DE8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837" y="6479883"/>
            <a:ext cx="821530" cy="14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4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436</Words>
  <Application>Microsoft Office PowerPoint</Application>
  <PresentationFormat>Custom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Company>Caterpillar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Gabby Kolditz</dc:creator>
  <cp:lastModifiedBy>Gabby Kolditz</cp:lastModifiedBy>
  <cp:revision>502</cp:revision>
  <cp:lastPrinted>2023-02-14T19:02:26Z</cp:lastPrinted>
  <dcterms:created xsi:type="dcterms:W3CDTF">2023-02-14T17:04:35Z</dcterms:created>
  <dcterms:modified xsi:type="dcterms:W3CDTF">2023-12-12T21:15:08Z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5e2db6-eecf-4aa2-8fc3-174bf94bce19_Enabled">
    <vt:lpwstr>true</vt:lpwstr>
  </property>
  <property fmtid="{D5CDD505-2E9C-101B-9397-08002B2CF9AE}" pid="3" name="MSIP_Label_fb5e2db6-eecf-4aa2-8fc3-174bf94bce19_SetDate">
    <vt:lpwstr>2023-08-24T16:55:24Z</vt:lpwstr>
  </property>
  <property fmtid="{D5CDD505-2E9C-101B-9397-08002B2CF9AE}" pid="4" name="MSIP_Label_fb5e2db6-eecf-4aa2-8fc3-174bf94bce19_Method">
    <vt:lpwstr>Standard</vt:lpwstr>
  </property>
  <property fmtid="{D5CDD505-2E9C-101B-9397-08002B2CF9AE}" pid="5" name="MSIP_Label_fb5e2db6-eecf-4aa2-8fc3-174bf94bce19_Name">
    <vt:lpwstr>fb5e2db6-eecf-4aa2-8fc3-174bf94bce19</vt:lpwstr>
  </property>
  <property fmtid="{D5CDD505-2E9C-101B-9397-08002B2CF9AE}" pid="6" name="MSIP_Label_fb5e2db6-eecf-4aa2-8fc3-174bf94bce19_SiteId">
    <vt:lpwstr>ceb177bf-013b-49ab-8a9c-4abce32afc1e</vt:lpwstr>
  </property>
  <property fmtid="{D5CDD505-2E9C-101B-9397-08002B2CF9AE}" pid="7" name="MSIP_Label_fb5e2db6-eecf-4aa2-8fc3-174bf94bce19_ActionId">
    <vt:lpwstr>cf2fe4a0-f6c9-4d3b-8683-382264578dd0</vt:lpwstr>
  </property>
  <property fmtid="{D5CDD505-2E9C-101B-9397-08002B2CF9AE}" pid="8" name="MSIP_Label_fb5e2db6-eecf-4aa2-8fc3-174bf94bce19_ContentBits">
    <vt:lpwstr>2</vt:lpwstr>
  </property>
</Properties>
</file>