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sldIdLst>
    <p:sldId id="259" r:id="rId2"/>
  </p:sldIdLst>
  <p:sldSz cx="20481925" cy="11520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28" userDrawn="1">
          <p15:clr>
            <a:srgbClr val="A4A3A4"/>
          </p15:clr>
        </p15:guide>
        <p15:guide id="2" pos="64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65D0EB"/>
    <a:srgbClr val="53D1F0"/>
    <a:srgbClr val="62D4F0"/>
    <a:srgbClr val="64D2ED"/>
    <a:srgbClr val="66CEE8"/>
    <a:srgbClr val="65CBE5"/>
    <a:srgbClr val="FEBA16"/>
    <a:srgbClr val="4DBCD7"/>
    <a:srgbClr val="59BE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DB3565-494A-448D-9995-73C99B687170}" v="23" dt="2024-01-24T20:55:10.038"/>
    <p1510:client id="{47C24546-C721-4CFD-9FBD-97647D62AF95}" v="23" dt="2024-01-24T20:09:38.9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52" autoAdjust="0"/>
  </p:normalViewPr>
  <p:slideViewPr>
    <p:cSldViewPr snapToGrid="0">
      <p:cViewPr varScale="1">
        <p:scale>
          <a:sx n="35" d="100"/>
          <a:sy n="35" d="100"/>
        </p:scale>
        <p:origin x="868" y="60"/>
      </p:cViewPr>
      <p:guideLst>
        <p:guide orient="horz" pos="3628"/>
        <p:guide pos="64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4D07E-30F8-4EB3-9C3E-729CE0B7CEE6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A43BD-3C6A-49FE-9FEF-F794AF31A3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06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48C9BF7-F1B9-4407-85DD-3B5A211235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513" y="2058755"/>
            <a:ext cx="16524220" cy="554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83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528" y="1218791"/>
            <a:ext cx="13099898" cy="1282339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9528" y="2798155"/>
            <a:ext cx="13099898" cy="6735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1" i="1" baseline="0">
                <a:latin typeface="arial narrow" charset="0"/>
              </a:defRPr>
            </a:lvl1pPr>
            <a:lvl2pPr marL="768050" indent="0">
              <a:buNone/>
              <a:defRPr/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628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29528" y="1218791"/>
            <a:ext cx="13099898" cy="1282339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9528" y="2798155"/>
            <a:ext cx="13099898" cy="6735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1" i="1" baseline="0">
                <a:latin typeface="arial narrow" charset="0"/>
              </a:defRPr>
            </a:lvl1pPr>
            <a:lvl2pPr marL="768050" indent="0">
              <a:buNone/>
              <a:defRPr/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3412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B4778EA5-FE65-4CA4-8BAF-044547A32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65" y="6506942"/>
            <a:ext cx="6901982" cy="231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757" y="1105845"/>
            <a:ext cx="13099898" cy="1579363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61757" y="3175897"/>
            <a:ext cx="13099898" cy="1516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0" i="0" baseline="0">
                <a:latin typeface="arial narrow" charset="0"/>
              </a:defRPr>
            </a:lvl1pPr>
            <a:lvl2pPr marL="768050" indent="0">
              <a:buNone/>
              <a:defRPr sz="3360" baseline="0">
                <a:latin typeface="arial narrow" charset="0"/>
              </a:defRPr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84696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52714" y="1105845"/>
            <a:ext cx="13099898" cy="1579363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552714" y="3175897"/>
            <a:ext cx="13099898" cy="1516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0" i="0" baseline="0">
                <a:latin typeface="arial narrow" charset="0"/>
              </a:defRPr>
            </a:lvl1pPr>
            <a:lvl2pPr marL="768050" indent="0">
              <a:buNone/>
              <a:defRPr sz="3360" baseline="0">
                <a:latin typeface="arial narrow" charset="0"/>
              </a:defRPr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69862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02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135238423,&quot;Placement&quot;:&quot;Footer&quot;,&quot;Top&quot;:886.467957,&quot;Left&quot;:0.0,&quot;SlideWidth&quot;:1612,&quot;SlideHeight&quot;:907}">
            <a:extLst>
              <a:ext uri="{FF2B5EF4-FFF2-40B4-BE49-F238E27FC236}">
                <a16:creationId xmlns:a16="http://schemas.microsoft.com/office/drawing/2014/main" id="{D34DCCBF-AA5F-482B-83AE-A720184BBD9A}"/>
              </a:ext>
            </a:extLst>
          </p:cNvPr>
          <p:cNvSpPr txBox="1"/>
          <p:nvPr userDrawn="1"/>
        </p:nvSpPr>
        <p:spPr>
          <a:xfrm>
            <a:off x="0" y="11258143"/>
            <a:ext cx="18822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737373"/>
                </a:solidFill>
                <a:latin typeface="Calibri" panose="020F0502020204030204" pitchFamily="34" charset="0"/>
              </a:rPr>
              <a:t>Caterpillar: Confidential Green</a:t>
            </a:r>
          </a:p>
        </p:txBody>
      </p:sp>
    </p:spTree>
    <p:extLst>
      <p:ext uri="{BB962C8B-B14F-4D97-AF65-F5344CB8AC3E}">
        <p14:creationId xmlns:p14="http://schemas.microsoft.com/office/powerpoint/2010/main" val="310951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5pPr>
      <a:lvl6pPr marL="768050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6pPr>
      <a:lvl7pPr marL="153610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7pPr>
      <a:lvl8pPr marL="230415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8pPr>
      <a:lvl9pPr marL="307220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9pPr>
    </p:titleStyle>
    <p:bodyStyle>
      <a:lvl1pPr marL="384025" indent="-384025" algn="l" rtl="0" eaLnBrk="0" fontAlgn="base" hangingPunct="0">
        <a:lnSpc>
          <a:spcPct val="90000"/>
        </a:lnSpc>
        <a:spcBef>
          <a:spcPts val="1680"/>
        </a:spcBef>
        <a:spcAft>
          <a:spcPct val="0"/>
        </a:spcAft>
        <a:buFont typeface="Arial" panose="020B0604020202020204" pitchFamily="34" charset="0"/>
        <a:buChar char="•"/>
        <a:defRPr sz="4704" kern="1200">
          <a:solidFill>
            <a:schemeClr val="tx1"/>
          </a:solidFill>
          <a:latin typeface="+mn-lt"/>
          <a:ea typeface="+mn-ea"/>
          <a:cs typeface="+mn-cs"/>
        </a:defRPr>
      </a:lvl1pPr>
      <a:lvl2pPr marL="1152075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sz="4032" kern="1200">
          <a:solidFill>
            <a:schemeClr val="tx1"/>
          </a:solidFill>
          <a:latin typeface="+mn-lt"/>
          <a:ea typeface="+mn-ea"/>
          <a:cs typeface="+mn-cs"/>
        </a:defRPr>
      </a:lvl2pPr>
      <a:lvl3pPr marL="192012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68817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45622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422427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6pPr>
      <a:lvl7pPr marL="499232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7pPr>
      <a:lvl8pPr marL="576037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8pPr>
      <a:lvl9pPr marL="652842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1pPr>
      <a:lvl2pPr marL="768050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2pPr>
      <a:lvl3pPr marL="153610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3pPr>
      <a:lvl4pPr marL="230415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4pPr>
      <a:lvl5pPr marL="307220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5pPr>
      <a:lvl6pPr marL="384025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6pPr>
      <a:lvl7pPr marL="460830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7pPr>
      <a:lvl8pPr marL="537635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8pPr>
      <a:lvl9pPr marL="614440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CEE8"/>
            </a:gs>
            <a:gs pos="74000">
              <a:srgbClr val="64D2ED"/>
            </a:gs>
            <a:gs pos="83000">
              <a:srgbClr val="62D4F0"/>
            </a:gs>
            <a:gs pos="99000">
              <a:srgbClr val="53D1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nd holding blue ribbon">
            <a:extLst>
              <a:ext uri="{FF2B5EF4-FFF2-40B4-BE49-F238E27FC236}">
                <a16:creationId xmlns:a16="http://schemas.microsoft.com/office/drawing/2014/main" id="{DC455E10-B2A3-CC3A-AA44-32D409735C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68" r="1" b="14183"/>
          <a:stretch/>
        </p:blipFill>
        <p:spPr>
          <a:xfrm>
            <a:off x="-1" y="2323713"/>
            <a:ext cx="11145193" cy="9196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E9A9FB-AEE2-094B-8F46-4F0E66B0BF81}"/>
              </a:ext>
            </a:extLst>
          </p:cNvPr>
          <p:cNvSpPr txBox="1"/>
          <p:nvPr/>
        </p:nvSpPr>
        <p:spPr>
          <a:xfrm>
            <a:off x="-1" y="0"/>
            <a:ext cx="20481925" cy="232371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30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5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March is </a:t>
            </a:r>
            <a:r>
              <a:rPr lang="en-US" sz="8500" b="1" dirty="0">
                <a:solidFill>
                  <a:srgbClr val="FEBA1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Colorectal Cancer </a:t>
            </a:r>
            <a:r>
              <a:rPr lang="en-US" sz="85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Awareness Month</a:t>
            </a:r>
          </a:p>
          <a:p>
            <a:pPr algn="ctr"/>
            <a:endParaRPr lang="en-US" sz="30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6FB850-7518-2BE8-CCE3-6B0707A41A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18440" y="10678512"/>
            <a:ext cx="2786863" cy="4755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DEEC79-A6B8-FC3F-4273-B4CD0E52B694}"/>
              </a:ext>
            </a:extLst>
          </p:cNvPr>
          <p:cNvSpPr txBox="1"/>
          <p:nvPr/>
        </p:nvSpPr>
        <p:spPr>
          <a:xfrm>
            <a:off x="6181344" y="3846354"/>
            <a:ext cx="13523959" cy="6350675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3333CC"/>
              </a:buClr>
              <a:buFont typeface="Arial Narrow" panose="020B0606020202030204" pitchFamily="34" charset="0"/>
              <a:buChar char="●"/>
            </a:pPr>
            <a:r>
              <a:rPr lang="en-US" sz="3200" b="1" dirty="0">
                <a:latin typeface="Arial Narrow" panose="020B0606020202030204" pitchFamily="34" charset="0"/>
              </a:rPr>
              <a:t>Know your risk factors </a:t>
            </a:r>
            <a:r>
              <a:rPr lang="en-US" sz="3200" dirty="0">
                <a:latin typeface="Arial Narrow" panose="020B0606020202030204" pitchFamily="34" charset="0"/>
              </a:rPr>
              <a:t>– Colon cancer can occur at any age, but risk increases for those 50+, of African-American race, with family/personal history of colon cancer or polyps, and/or with certain inflammatory intestinal conditions. </a:t>
            </a:r>
            <a:endParaRPr lang="en-US" sz="3200" b="1" dirty="0">
              <a:latin typeface="Arial Narrow" panose="020B0606020202030204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3333CC"/>
              </a:buClr>
              <a:buFont typeface="Arial Narrow" panose="020B0606020202030204" pitchFamily="34" charset="0"/>
              <a:buChar char="●"/>
            </a:pPr>
            <a:r>
              <a:rPr lang="en-US" sz="3200" b="1" dirty="0">
                <a:latin typeface="Arial Narrow" panose="020B0606020202030204" pitchFamily="34" charset="0"/>
              </a:rPr>
              <a:t>Eat a gut-healthy diet </a:t>
            </a:r>
            <a:r>
              <a:rPr lang="en-US" sz="3200" dirty="0">
                <a:latin typeface="Arial Narrow" panose="020B0606020202030204" pitchFamily="34" charset="0"/>
              </a:rPr>
              <a:t>– Increase your whole grain, fiber, and water intake and limit red meat, processed foods, excess sugar, and alcohol.</a:t>
            </a:r>
          </a:p>
          <a:p>
            <a:pPr marL="457200" indent="-457200">
              <a:spcAft>
                <a:spcPts val="600"/>
              </a:spcAft>
              <a:buClr>
                <a:srgbClr val="3333CC"/>
              </a:buClr>
              <a:buFont typeface="Arial Narrow" panose="020B0606020202030204" pitchFamily="34" charset="0"/>
              <a:buChar char="●"/>
            </a:pPr>
            <a:r>
              <a:rPr lang="en-US" sz="3200" b="1" dirty="0">
                <a:latin typeface="Arial Narrow" panose="020B0606020202030204" pitchFamily="34" charset="0"/>
              </a:rPr>
              <a:t>Keep active </a:t>
            </a:r>
            <a:r>
              <a:rPr lang="en-US" sz="3200" dirty="0">
                <a:latin typeface="Arial Narrow" panose="020B0606020202030204" pitchFamily="34" charset="0"/>
              </a:rPr>
              <a:t>– Exercising regularly can lower your risk of developing many health conditions, including colon cancer. Aim for 30 minutes of moderate exercise on most days of the week.</a:t>
            </a:r>
            <a:endParaRPr lang="en-US" sz="3200" b="1" dirty="0">
              <a:latin typeface="Arial Narrow" panose="020B0606020202030204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3333CC"/>
              </a:buClr>
              <a:buFont typeface="Arial Narrow" panose="020B0606020202030204" pitchFamily="34" charset="0"/>
              <a:buChar char="●"/>
            </a:pPr>
            <a:r>
              <a:rPr lang="en-US" sz="3200" b="1" dirty="0">
                <a:latin typeface="Arial Narrow" panose="020B0606020202030204" pitchFamily="34" charset="0"/>
              </a:rPr>
              <a:t>Follow screening guidelines</a:t>
            </a:r>
            <a:r>
              <a:rPr lang="en-US" sz="3200" dirty="0">
                <a:latin typeface="Arial Narrow" panose="020B0606020202030204" pitchFamily="34" charset="0"/>
              </a:rPr>
              <a:t> – A colonoscopy is the most sensitive test currently available for colon cancer screening. Don’t delay—talk to your healthcare provider about when and often you should screen for colon cancer!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5123E6-5071-3CDB-BAF8-B04FD1F1888A}"/>
              </a:ext>
            </a:extLst>
          </p:cNvPr>
          <p:cNvSpPr txBox="1"/>
          <p:nvPr/>
        </p:nvSpPr>
        <p:spPr>
          <a:xfrm>
            <a:off x="4169664" y="2515647"/>
            <a:ext cx="155356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Arial Narrow" panose="020B0606020202030204" pitchFamily="34" charset="0"/>
              </a:rPr>
              <a:t>Colorectal cancer is the 2nd leading cause of cancer death worldwide, but it is also one of the most preventable of all cancers! Practice these tips for a healthy colon: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D0A72B-CC4C-ADE6-DB4F-6B5D3C6200E0}"/>
              </a:ext>
            </a:extLst>
          </p:cNvPr>
          <p:cNvSpPr txBox="1"/>
          <p:nvPr/>
        </p:nvSpPr>
        <p:spPr>
          <a:xfrm>
            <a:off x="6181343" y="10647503"/>
            <a:ext cx="1073709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Arial Narrow" panose="020B0606020202030204" pitchFamily="34" charset="0"/>
              </a:rPr>
              <a:t>Learn more about </a:t>
            </a:r>
            <a:r>
              <a:rPr lang="en-US" sz="3400" b="1" dirty="0">
                <a:solidFill>
                  <a:srgbClr val="3333CC"/>
                </a:solidFill>
                <a:latin typeface="Arial Narrow" panose="020B0606020202030204" pitchFamily="34" charset="0"/>
              </a:rPr>
              <a:t>Colorectal Cancer </a:t>
            </a:r>
            <a:r>
              <a:rPr lang="en-US" sz="3400" b="1" dirty="0">
                <a:latin typeface="Arial Narrow" panose="020B0606020202030204" pitchFamily="34" charset="0"/>
              </a:rPr>
              <a:t>at TotalHealth.cat.com!</a:t>
            </a:r>
          </a:p>
        </p:txBody>
      </p:sp>
      <p:pic>
        <p:nvPicPr>
          <p:cNvPr id="5" name="Picture 4" descr="A qr code with black squares&#10;&#10;Description automatically generated">
            <a:extLst>
              <a:ext uri="{FF2B5EF4-FFF2-40B4-BE49-F238E27FC236}">
                <a16:creationId xmlns:a16="http://schemas.microsoft.com/office/drawing/2014/main" id="{D1B8145E-7197-C4DC-4017-7A78B6DA6D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05" y="10051510"/>
            <a:ext cx="1100138" cy="110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14056"/>
      </p:ext>
    </p:extLst>
  </p:cSld>
  <p:clrMapOvr>
    <a:masterClrMapping/>
  </p:clrMapOvr>
</p:sld>
</file>

<file path=ppt/theme/theme1.xml><?xml version="1.0" encoding="utf-8"?>
<a:theme xmlns:a="http://schemas.openxmlformats.org/drawingml/2006/main" name="7_Total health Custom Desig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tal Health Template (Feb 2018) [Compatibility Mode]" id="{68BFB460-AF80-4351-9199-4C90BC3273CD}" vid="{BCB86AFA-BC5C-4BA0-B157-EBF47FF198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852</TotalTime>
  <Words>194</Words>
  <Application>Microsoft Office PowerPoint</Application>
  <PresentationFormat>Custom</PresentationFormat>
  <Paragraphs>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Arial Narrow</vt:lpstr>
      <vt:lpstr>Arial Narrow</vt:lpstr>
      <vt:lpstr>Calibri</vt:lpstr>
      <vt:lpstr>Calibri Light</vt:lpstr>
      <vt:lpstr>7_Total health Custom Design 2</vt:lpstr>
      <vt:lpstr>PowerPoint Presentation</vt:lpstr>
    </vt:vector>
  </TitlesOfParts>
  <Company>Caterpillar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Heidi Fleer</dc:creator>
  <cp:lastModifiedBy>Gabby Kolditz</cp:lastModifiedBy>
  <cp:revision>286</cp:revision>
  <dcterms:created xsi:type="dcterms:W3CDTF">2017-10-02T18:33:06Z</dcterms:created>
  <dcterms:modified xsi:type="dcterms:W3CDTF">2024-01-24T20:57:00Z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b5e2db6-eecf-4aa2-8fc3-174bf94bce19_Enabled">
    <vt:lpwstr>true</vt:lpwstr>
  </property>
  <property fmtid="{D5CDD505-2E9C-101B-9397-08002B2CF9AE}" pid="3" name="MSIP_Label_fb5e2db6-eecf-4aa2-8fc3-174bf94bce19_SetDate">
    <vt:lpwstr>2021-09-16T16:11:54Z</vt:lpwstr>
  </property>
  <property fmtid="{D5CDD505-2E9C-101B-9397-08002B2CF9AE}" pid="4" name="MSIP_Label_fb5e2db6-eecf-4aa2-8fc3-174bf94bce19_Method">
    <vt:lpwstr>Standard</vt:lpwstr>
  </property>
  <property fmtid="{D5CDD505-2E9C-101B-9397-08002B2CF9AE}" pid="5" name="MSIP_Label_fb5e2db6-eecf-4aa2-8fc3-174bf94bce19_Name">
    <vt:lpwstr>fb5e2db6-eecf-4aa2-8fc3-174bf94bce19</vt:lpwstr>
  </property>
  <property fmtid="{D5CDD505-2E9C-101B-9397-08002B2CF9AE}" pid="6" name="MSIP_Label_fb5e2db6-eecf-4aa2-8fc3-174bf94bce19_SiteId">
    <vt:lpwstr>ceb177bf-013b-49ab-8a9c-4abce32afc1e</vt:lpwstr>
  </property>
  <property fmtid="{D5CDD505-2E9C-101B-9397-08002B2CF9AE}" pid="7" name="MSIP_Label_fb5e2db6-eecf-4aa2-8fc3-174bf94bce19_ActionId">
    <vt:lpwstr/>
  </property>
  <property fmtid="{D5CDD505-2E9C-101B-9397-08002B2CF9AE}" pid="8" name="MSIP_Label_fb5e2db6-eecf-4aa2-8fc3-174bf94bce19_ContentBits">
    <vt:lpwstr>2</vt:lpwstr>
  </property>
</Properties>
</file>