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16"/>
    <a:srgbClr val="0B0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3" d="100"/>
          <a:sy n="43" d="100"/>
        </p:scale>
        <p:origin x="20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FE60-3C59-4888-9E0B-70EAD3CA17C3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9259-2573-429D-8FB6-309001F9D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8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FE60-3C59-4888-9E0B-70EAD3CA17C3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9259-2573-429D-8FB6-309001F9D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3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FE60-3C59-4888-9E0B-70EAD3CA17C3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9259-2573-429D-8FB6-309001F9D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6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FE60-3C59-4888-9E0B-70EAD3CA17C3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9259-2573-429D-8FB6-309001F9D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6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FE60-3C59-4888-9E0B-70EAD3CA17C3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9259-2573-429D-8FB6-309001F9D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71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FE60-3C59-4888-9E0B-70EAD3CA17C3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9259-2573-429D-8FB6-309001F9D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2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FE60-3C59-4888-9E0B-70EAD3CA17C3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9259-2573-429D-8FB6-309001F9D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FE60-3C59-4888-9E0B-70EAD3CA17C3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9259-2573-429D-8FB6-309001F9D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2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FE60-3C59-4888-9E0B-70EAD3CA17C3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9259-2573-429D-8FB6-309001F9D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10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FE60-3C59-4888-9E0B-70EAD3CA17C3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9259-2573-429D-8FB6-309001F9D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72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FE60-3C59-4888-9E0B-70EAD3CA17C3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9259-2573-429D-8FB6-309001F9D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83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8FE60-3C59-4888-9E0B-70EAD3CA17C3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99259-2573-429D-8FB6-309001F9D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0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98BE89-D0FC-AA53-B32A-E5A2496B600E}"/>
              </a:ext>
            </a:extLst>
          </p:cNvPr>
          <p:cNvSpPr/>
          <p:nvPr/>
        </p:nvSpPr>
        <p:spPr>
          <a:xfrm>
            <a:off x="0" y="-78640"/>
            <a:ext cx="7772400" cy="5313088"/>
          </a:xfrm>
          <a:prstGeom prst="rect">
            <a:avLst/>
          </a:prstGeom>
          <a:solidFill>
            <a:srgbClr val="EAF4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lower brain collage">
            <a:extLst>
              <a:ext uri="{FF2B5EF4-FFF2-40B4-BE49-F238E27FC236}">
                <a16:creationId xmlns:a16="http://schemas.microsoft.com/office/drawing/2014/main" id="{01234089-F89A-3DFF-3E65-AAC4924E2D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2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43" t="20561" b="1"/>
          <a:stretch/>
        </p:blipFill>
        <p:spPr>
          <a:xfrm>
            <a:off x="1056806" y="0"/>
            <a:ext cx="5658788" cy="35768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B1C761-907A-C5B3-0DF0-5DB4FDFC308C}"/>
              </a:ext>
            </a:extLst>
          </p:cNvPr>
          <p:cNvSpPr txBox="1"/>
          <p:nvPr/>
        </p:nvSpPr>
        <p:spPr>
          <a:xfrm>
            <a:off x="-4" y="3452328"/>
            <a:ext cx="777240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b="1" dirty="0">
                <a:solidFill>
                  <a:srgbClr val="006600"/>
                </a:solidFill>
                <a:latin typeface="Arial Narrow" panose="020B0606020202030204" pitchFamily="34" charset="0"/>
              </a:rPr>
              <a:t>MENTAL HEALTH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C810E4-6003-8131-0A38-4FE597DAFD85}"/>
              </a:ext>
            </a:extLst>
          </p:cNvPr>
          <p:cNvSpPr txBox="1"/>
          <p:nvPr/>
        </p:nvSpPr>
        <p:spPr>
          <a:xfrm>
            <a:off x="-2" y="3099813"/>
            <a:ext cx="77724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6600"/>
                </a:solidFill>
                <a:latin typeface="Arial Narrow" panose="020B0606020202030204" pitchFamily="34" charset="0"/>
              </a:rPr>
              <a:t>MAY IS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3AAAA-3066-6A49-5E43-81D1D51698AA}"/>
              </a:ext>
            </a:extLst>
          </p:cNvPr>
          <p:cNvSpPr txBox="1"/>
          <p:nvPr/>
        </p:nvSpPr>
        <p:spPr>
          <a:xfrm>
            <a:off x="-2" y="4497339"/>
            <a:ext cx="7772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6600"/>
                </a:solidFill>
                <a:latin typeface="Arial Narrow" panose="020B0606020202030204" pitchFamily="34" charset="0"/>
              </a:rPr>
              <a:t>AWARENESS MONTH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58FF91-A543-08EC-7F24-132147985A98}"/>
              </a:ext>
            </a:extLst>
          </p:cNvPr>
          <p:cNvSpPr txBox="1"/>
          <p:nvPr/>
        </p:nvSpPr>
        <p:spPr>
          <a:xfrm>
            <a:off x="404737" y="5388038"/>
            <a:ext cx="696292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BD16"/>
                </a:solidFill>
                <a:latin typeface="Arial Narrow" panose="020B0606020202030204" pitchFamily="34" charset="0"/>
              </a:rPr>
              <a:t>Most of us will experience a mental health concern in our lifetime.</a:t>
            </a:r>
          </a:p>
          <a:p>
            <a:endParaRPr lang="en-US" sz="2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22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endParaRPr lang="en-US" sz="2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2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2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2200" b="1" dirty="0">
              <a:solidFill>
                <a:srgbClr val="FFBD16"/>
              </a:solidFill>
              <a:latin typeface="Arial Narrow" panose="020B0606020202030204" pitchFamily="34" charset="0"/>
            </a:endParaRPr>
          </a:p>
          <a:p>
            <a:endParaRPr lang="en-US" sz="2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2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Arial Narrow" panose="020B0606020202030204" pitchFamily="34" charset="0"/>
              </a:rPr>
              <a:t>Learn more about Mental Health, how to identify a problem, and how to access care at </a:t>
            </a:r>
            <a:r>
              <a:rPr lang="en-US" sz="2200" b="1" dirty="0">
                <a:solidFill>
                  <a:srgbClr val="FFBD16"/>
                </a:solidFill>
                <a:latin typeface="Arial Narrow" panose="020B0606020202030204" pitchFamily="34" charset="0"/>
              </a:rPr>
              <a:t>TotalHealth.cat.com</a:t>
            </a:r>
            <a:r>
              <a:rPr lang="en-US" sz="2200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B0D7E4-8BE9-FB0A-55A1-07AE9E9464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6538" y="9453715"/>
            <a:ext cx="2091125" cy="362885"/>
          </a:xfrm>
          <a:prstGeom prst="rect">
            <a:avLst/>
          </a:prstGeom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496F06-3733-C4CC-C146-9B55E092F8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737" y="9358057"/>
            <a:ext cx="453487" cy="4534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9E8CB4-5DE6-9343-ADF5-11E178E4964A}"/>
              </a:ext>
            </a:extLst>
          </p:cNvPr>
          <p:cNvSpPr txBox="1"/>
          <p:nvPr/>
        </p:nvSpPr>
        <p:spPr>
          <a:xfrm>
            <a:off x="1741353" y="5986107"/>
            <a:ext cx="42896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Mental health conditions are:</a:t>
            </a:r>
          </a:p>
          <a:p>
            <a:pPr marL="342900" indent="-342900">
              <a:buClr>
                <a:srgbClr val="FFBD16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Common.</a:t>
            </a:r>
          </a:p>
          <a:p>
            <a:pPr marL="342900" indent="-342900">
              <a:buClr>
                <a:srgbClr val="FFBD16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High-impact.</a:t>
            </a:r>
          </a:p>
          <a:p>
            <a:pPr marL="342900" indent="-342900">
              <a:buClr>
                <a:srgbClr val="FFBD16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Treatable.</a:t>
            </a:r>
          </a:p>
          <a:p>
            <a:r>
              <a:rPr lang="en-US" sz="2800" b="1" dirty="0">
                <a:solidFill>
                  <a:srgbClr val="FFBD16"/>
                </a:solidFill>
                <a:latin typeface="Arial Narrow" panose="020B0606020202030204" pitchFamily="34" charset="0"/>
              </a:rPr>
              <a:t>And help is available.</a:t>
            </a:r>
          </a:p>
        </p:txBody>
      </p:sp>
    </p:spTree>
    <p:extLst>
      <p:ext uri="{BB962C8B-B14F-4D97-AF65-F5344CB8AC3E}">
        <p14:creationId xmlns:p14="http://schemas.microsoft.com/office/powerpoint/2010/main" val="3934924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60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Office Theme</vt:lpstr>
      <vt:lpstr>PowerPoint Presentation</vt:lpstr>
    </vt:vector>
  </TitlesOfParts>
  <Company>Caterpillar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Gabby Kolditz</dc:creator>
  <cp:lastModifiedBy>Gabby Kolditz</cp:lastModifiedBy>
  <cp:revision>4</cp:revision>
  <dcterms:created xsi:type="dcterms:W3CDTF">2024-02-12T20:29:34Z</dcterms:created>
  <dcterms:modified xsi:type="dcterms:W3CDTF">2024-05-09T14:27:29Z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b5e2db6-eecf-4aa2-8fc3-174bf94bce19_Enabled">
    <vt:lpwstr>true</vt:lpwstr>
  </property>
  <property fmtid="{D5CDD505-2E9C-101B-9397-08002B2CF9AE}" pid="3" name="MSIP_Label_fb5e2db6-eecf-4aa2-8fc3-174bf94bce19_SetDate">
    <vt:lpwstr>2024-02-12T20:41:23Z</vt:lpwstr>
  </property>
  <property fmtid="{D5CDD505-2E9C-101B-9397-08002B2CF9AE}" pid="4" name="MSIP_Label_fb5e2db6-eecf-4aa2-8fc3-174bf94bce19_Method">
    <vt:lpwstr>Standard</vt:lpwstr>
  </property>
  <property fmtid="{D5CDD505-2E9C-101B-9397-08002B2CF9AE}" pid="5" name="MSIP_Label_fb5e2db6-eecf-4aa2-8fc3-174bf94bce19_Name">
    <vt:lpwstr>fb5e2db6-eecf-4aa2-8fc3-174bf94bce19</vt:lpwstr>
  </property>
  <property fmtid="{D5CDD505-2E9C-101B-9397-08002B2CF9AE}" pid="6" name="MSIP_Label_fb5e2db6-eecf-4aa2-8fc3-174bf94bce19_SiteId">
    <vt:lpwstr>ceb177bf-013b-49ab-8a9c-4abce32afc1e</vt:lpwstr>
  </property>
  <property fmtid="{D5CDD505-2E9C-101B-9397-08002B2CF9AE}" pid="7" name="MSIP_Label_fb5e2db6-eecf-4aa2-8fc3-174bf94bce19_ActionId">
    <vt:lpwstr>49a7e080-e4ea-4b29-b687-2bd0b6533d74</vt:lpwstr>
  </property>
  <property fmtid="{D5CDD505-2E9C-101B-9397-08002B2CF9AE}" pid="8" name="MSIP_Label_fb5e2db6-eecf-4aa2-8fc3-174bf94bce19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Caterpillar: Confidential Green</vt:lpwstr>
  </property>
</Properties>
</file>