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</p:sldIdLst>
  <p:sldSz cx="20481925" cy="11520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28" userDrawn="1">
          <p15:clr>
            <a:srgbClr val="A4A3A4"/>
          </p15:clr>
        </p15:guide>
        <p15:guide id="2" pos="64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A1D"/>
    <a:srgbClr val="E391BD"/>
    <a:srgbClr val="FEBA16"/>
    <a:srgbClr val="EEA8D1"/>
    <a:srgbClr val="ACE3F8"/>
    <a:srgbClr val="846CA2"/>
    <a:srgbClr val="FDA289"/>
    <a:srgbClr val="565656"/>
    <a:srgbClr val="2CDAD6"/>
    <a:srgbClr val="D82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0E77CD-E27C-4BD7-A372-A7CB462C55BE}" v="10" dt="2023-09-20T18:05:52.4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52" autoAdjust="0"/>
  </p:normalViewPr>
  <p:slideViewPr>
    <p:cSldViewPr snapToGrid="0">
      <p:cViewPr varScale="1">
        <p:scale>
          <a:sx n="33" d="100"/>
          <a:sy n="33" d="100"/>
        </p:scale>
        <p:origin x="1004" y="44"/>
      </p:cViewPr>
      <p:guideLst>
        <p:guide orient="horz" pos="3628"/>
        <p:guide pos="64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4D07E-30F8-4EB3-9C3E-729CE0B7CEE6}" type="datetimeFigureOut">
              <a:rPr lang="en-US" smtClean="0"/>
              <a:t>9/20/2023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A43BD-3C6A-49FE-9FEF-F794AF31A3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06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48C9BF7-F1B9-4407-85DD-3B5A211235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513" y="2058755"/>
            <a:ext cx="16524220" cy="554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83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528" y="1218791"/>
            <a:ext cx="13099898" cy="1282339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9528" y="2798155"/>
            <a:ext cx="13099898" cy="6735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1" i="1" baseline="0">
                <a:latin typeface="arial narrow" charset="0"/>
              </a:defRPr>
            </a:lvl1pPr>
            <a:lvl2pPr marL="768050" indent="0">
              <a:buNone/>
              <a:defRPr/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628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29528" y="1218791"/>
            <a:ext cx="13099898" cy="1282339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9528" y="2798155"/>
            <a:ext cx="13099898" cy="6735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1" i="1" baseline="0">
                <a:latin typeface="arial narrow" charset="0"/>
              </a:defRPr>
            </a:lvl1pPr>
            <a:lvl2pPr marL="768050" indent="0">
              <a:buNone/>
              <a:defRPr/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3412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B4778EA5-FE65-4CA4-8BAF-044547A32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65" y="6506942"/>
            <a:ext cx="6901982" cy="231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757" y="1105845"/>
            <a:ext cx="13099898" cy="1579363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61757" y="3175897"/>
            <a:ext cx="13099898" cy="1516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0" i="0" baseline="0">
                <a:latin typeface="arial narrow" charset="0"/>
              </a:defRPr>
            </a:lvl1pPr>
            <a:lvl2pPr marL="768050" indent="0">
              <a:buNone/>
              <a:defRPr sz="3360" baseline="0">
                <a:latin typeface="arial narrow" charset="0"/>
              </a:defRPr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84696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52714" y="1105845"/>
            <a:ext cx="13099898" cy="1579363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552714" y="3175897"/>
            <a:ext cx="13099898" cy="1516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0" i="0" baseline="0">
                <a:latin typeface="arial narrow" charset="0"/>
              </a:defRPr>
            </a:lvl1pPr>
            <a:lvl2pPr marL="768050" indent="0">
              <a:buNone/>
              <a:defRPr sz="3360" baseline="0">
                <a:latin typeface="arial narrow" charset="0"/>
              </a:defRPr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69862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02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51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5pPr>
      <a:lvl6pPr marL="768050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6pPr>
      <a:lvl7pPr marL="153610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7pPr>
      <a:lvl8pPr marL="230415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8pPr>
      <a:lvl9pPr marL="307220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9pPr>
    </p:titleStyle>
    <p:bodyStyle>
      <a:lvl1pPr marL="384025" indent="-384025" algn="l" rtl="0" eaLnBrk="0" fontAlgn="base" hangingPunct="0">
        <a:lnSpc>
          <a:spcPct val="90000"/>
        </a:lnSpc>
        <a:spcBef>
          <a:spcPts val="1680"/>
        </a:spcBef>
        <a:spcAft>
          <a:spcPct val="0"/>
        </a:spcAft>
        <a:buFont typeface="Arial" panose="020B0604020202020204" pitchFamily="34" charset="0"/>
        <a:buChar char="•"/>
        <a:defRPr sz="4704" kern="1200">
          <a:solidFill>
            <a:schemeClr val="tx1"/>
          </a:solidFill>
          <a:latin typeface="+mn-lt"/>
          <a:ea typeface="+mn-ea"/>
          <a:cs typeface="+mn-cs"/>
        </a:defRPr>
      </a:lvl1pPr>
      <a:lvl2pPr marL="1152075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sz="4032" kern="1200">
          <a:solidFill>
            <a:schemeClr val="tx1"/>
          </a:solidFill>
          <a:latin typeface="+mn-lt"/>
          <a:ea typeface="+mn-ea"/>
          <a:cs typeface="+mn-cs"/>
        </a:defRPr>
      </a:lvl2pPr>
      <a:lvl3pPr marL="192012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68817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45622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422427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6pPr>
      <a:lvl7pPr marL="499232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7pPr>
      <a:lvl8pPr marL="576037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8pPr>
      <a:lvl9pPr marL="652842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1pPr>
      <a:lvl2pPr marL="768050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2pPr>
      <a:lvl3pPr marL="153610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3pPr>
      <a:lvl4pPr marL="230415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4pPr>
      <a:lvl5pPr marL="307220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5pPr>
      <a:lvl6pPr marL="384025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6pPr>
      <a:lvl7pPr marL="460830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7pPr>
      <a:lvl8pPr marL="537635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8pPr>
      <a:lvl9pPr marL="614440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jpe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jp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jpe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jpe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jpe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jpe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457200" rtlCol="0" anchor="ctr"/>
          <a:lstStyle/>
          <a:p>
            <a:pPr algn="ctr"/>
            <a:endParaRPr lang="en-US" sz="2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8500" b="1" dirty="0">
                <a:solidFill>
                  <a:srgbClr val="FBBA1D"/>
                </a:solidFill>
                <a:latin typeface="Arial Narrow" panose="020B0606020202030204" pitchFamily="34" charset="0"/>
              </a:rPr>
              <a:t>E</a:t>
            </a:r>
            <a:r>
              <a:rPr lang="en-US" sz="8500" b="1" dirty="0">
                <a:solidFill>
                  <a:schemeClr val="bg1"/>
                </a:solidFill>
                <a:latin typeface="Arial Narrow" panose="020B0606020202030204" pitchFamily="34" charset="0"/>
              </a:rPr>
              <a:t>mployee</a:t>
            </a:r>
            <a:r>
              <a:rPr lang="en-US" sz="8500" b="1" dirty="0">
                <a:solidFill>
                  <a:srgbClr val="FBBA1D"/>
                </a:solidFill>
                <a:latin typeface="Arial Narrow" panose="020B0606020202030204" pitchFamily="34" charset="0"/>
              </a:rPr>
              <a:t> A</a:t>
            </a:r>
            <a:r>
              <a:rPr lang="en-US" sz="8500" b="1" dirty="0">
                <a:solidFill>
                  <a:schemeClr val="bg1"/>
                </a:solidFill>
                <a:latin typeface="Arial Narrow" panose="020B0606020202030204" pitchFamily="34" charset="0"/>
              </a:rPr>
              <a:t>ssistance</a:t>
            </a:r>
            <a:r>
              <a:rPr lang="en-US" sz="8500" b="1" dirty="0">
                <a:solidFill>
                  <a:srgbClr val="FBBA1D"/>
                </a:solidFill>
                <a:latin typeface="Arial Narrow" panose="020B0606020202030204" pitchFamily="34" charset="0"/>
              </a:rPr>
              <a:t> P</a:t>
            </a:r>
            <a:r>
              <a:rPr lang="en-US" sz="8500" b="1" dirty="0">
                <a:solidFill>
                  <a:schemeClr val="bg1"/>
                </a:solidFill>
                <a:latin typeface="Arial Narrow" panose="020B0606020202030204" pitchFamily="34" charset="0"/>
              </a:rPr>
              <a:t>rogram</a:t>
            </a:r>
            <a:r>
              <a:rPr lang="en-US" sz="8500" b="1" dirty="0">
                <a:solidFill>
                  <a:srgbClr val="FBBA1D"/>
                </a:solidFill>
                <a:latin typeface="Arial Narrow" panose="020B0606020202030204" pitchFamily="34" charset="0"/>
              </a:rPr>
              <a:t> </a:t>
            </a:r>
            <a:r>
              <a:rPr lang="en-US" sz="8500" b="1" dirty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n-US" sz="8500" b="1" dirty="0">
                <a:solidFill>
                  <a:srgbClr val="FBBA1D"/>
                </a:solidFill>
                <a:latin typeface="Arial Narrow" panose="020B0606020202030204" pitchFamily="34" charset="0"/>
              </a:rPr>
              <a:t>EAP</a:t>
            </a:r>
            <a:r>
              <a:rPr lang="en-US" sz="8500" b="1" dirty="0">
                <a:solidFill>
                  <a:schemeClr val="bg1"/>
                </a:solidFill>
                <a:latin typeface="Arial Narrow" panose="020B0606020202030204" pitchFamily="34" charset="0"/>
              </a:rPr>
              <a:t>)</a:t>
            </a: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Caterpillar’s EAP is a </a:t>
            </a: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free</a:t>
            </a:r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, voluntary and </a:t>
            </a: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completely confidential </a:t>
            </a:r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service provided to employees and eligible family members to help meet many challenges at home and work.</a:t>
            </a:r>
          </a:p>
          <a:p>
            <a:endParaRPr lang="en-US" sz="3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Access the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EAP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24/7 by phone, Web, or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TELUS Health One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app.</a:t>
            </a:r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371" r="-343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9972075"/>
            <a:ext cx="3830304" cy="666286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72382-8DCE-4628-935A-6314653E2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  <p:pic>
        <p:nvPicPr>
          <p:cNvPr id="23" name="Graphic 22" descr="Internet outline">
            <a:extLst>
              <a:ext uri="{FF2B5EF4-FFF2-40B4-BE49-F238E27FC236}">
                <a16:creationId xmlns:a16="http://schemas.microsoft.com/office/drawing/2014/main" id="{486E97FF-D7B9-45AE-897E-485BE517D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037" y="7112389"/>
            <a:ext cx="914400" cy="914400"/>
          </a:xfrm>
          <a:prstGeom prst="rect">
            <a:avLst/>
          </a:prstGeom>
        </p:spPr>
      </p:pic>
      <p:pic>
        <p:nvPicPr>
          <p:cNvPr id="25" name="Graphic 24" descr="Receiver outline">
            <a:extLst>
              <a:ext uri="{FF2B5EF4-FFF2-40B4-BE49-F238E27FC236}">
                <a16:creationId xmlns:a16="http://schemas.microsoft.com/office/drawing/2014/main" id="{F9BC015F-E772-477A-A5D1-377373A23E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094" y="8356041"/>
            <a:ext cx="666286" cy="66628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D9EFAA-4785-42B8-B175-C6AC12FDBDD9}"/>
              </a:ext>
            </a:extLst>
          </p:cNvPr>
          <p:cNvSpPr txBox="1"/>
          <p:nvPr/>
        </p:nvSpPr>
        <p:spPr>
          <a:xfrm>
            <a:off x="1981084" y="7165015"/>
            <a:ext cx="6867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 Narrow" panose="020B0606020202030204" pitchFamily="34" charset="0"/>
              </a:rPr>
              <a:t>CaterpillarEAP.com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8F470A-EFF0-4362-9A35-221B8D4A082F}"/>
              </a:ext>
            </a:extLst>
          </p:cNvPr>
          <p:cNvSpPr txBox="1"/>
          <p:nvPr/>
        </p:nvSpPr>
        <p:spPr>
          <a:xfrm>
            <a:off x="1981084" y="8253229"/>
            <a:ext cx="825987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bg1"/>
                </a:solidFill>
                <a:latin typeface="Arial Narrow" panose="020B0606020202030204" pitchFamily="34" charset="0"/>
              </a:rPr>
              <a:t>For global access numbers, scan QR code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B26177-932F-3C35-4E6B-DB03CE2223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4639" y="9880792"/>
            <a:ext cx="4493024" cy="83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29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457200" rtlCol="0" anchor="ctr"/>
          <a:lstStyle/>
          <a:p>
            <a:pPr algn="ctr"/>
            <a:endParaRPr lang="en-US" sz="2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0000" b="1" dirty="0">
                <a:solidFill>
                  <a:schemeClr val="bg1"/>
                </a:solidFill>
                <a:latin typeface="Arial Narrow" panose="020B0606020202030204" pitchFamily="34" charset="0"/>
              </a:rPr>
              <a:t>Struggling with </a:t>
            </a:r>
            <a:r>
              <a:rPr lang="en-US" sz="10000" b="1" dirty="0">
                <a:solidFill>
                  <a:srgbClr val="FBBA1D"/>
                </a:solidFill>
                <a:latin typeface="Arial Narrow" panose="020B0606020202030204" pitchFamily="34" charset="0"/>
              </a:rPr>
              <a:t>Addiction</a:t>
            </a:r>
            <a:r>
              <a:rPr lang="en-US" sz="10000" b="1" dirty="0">
                <a:solidFill>
                  <a:schemeClr val="bg1"/>
                </a:solidFill>
                <a:latin typeface="Arial Narrow" panose="020B0606020202030204" pitchFamily="34" charset="0"/>
              </a:rPr>
              <a:t>?</a:t>
            </a: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Resolving addiction problems can be one of life’s most difficult issues. Let us help. Using the Caterpillar Employee Assistance Program (EAP) is free and strictly confidential.</a:t>
            </a:r>
          </a:p>
          <a:p>
            <a:endParaRPr lang="en-US" sz="3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2800" dirty="0">
                <a:solidFill>
                  <a:srgbClr val="FBBA1D"/>
                </a:solidFill>
                <a:latin typeface="Arial Narrow" panose="020B0606020202030204" pitchFamily="34" charset="0"/>
              </a:rPr>
              <a:t>Access the EAP 24/7 by phone, Web, or the </a:t>
            </a:r>
            <a:r>
              <a:rPr lang="en-US" sz="2800" b="1" dirty="0">
                <a:solidFill>
                  <a:srgbClr val="FBBA1D"/>
                </a:solidFill>
                <a:latin typeface="Arial Narrow" panose="020B0606020202030204" pitchFamily="34" charset="0"/>
              </a:rPr>
              <a:t>TELUS Health One </a:t>
            </a:r>
            <a:r>
              <a:rPr lang="en-US" sz="2800" dirty="0">
                <a:solidFill>
                  <a:srgbClr val="FBBA1D"/>
                </a:solidFill>
                <a:latin typeface="Arial Narrow" panose="020B0606020202030204" pitchFamily="34" charset="0"/>
              </a:rPr>
              <a:t>app.</a:t>
            </a: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0684" r="-93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9972075"/>
            <a:ext cx="3830304" cy="666286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72382-8DCE-4628-935A-6314653E2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  <p:pic>
        <p:nvPicPr>
          <p:cNvPr id="23" name="Graphic 22" descr="Internet outline">
            <a:extLst>
              <a:ext uri="{FF2B5EF4-FFF2-40B4-BE49-F238E27FC236}">
                <a16:creationId xmlns:a16="http://schemas.microsoft.com/office/drawing/2014/main" id="{486E97FF-D7B9-45AE-897E-485BE517D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037" y="7112389"/>
            <a:ext cx="914400" cy="914400"/>
          </a:xfrm>
          <a:prstGeom prst="rect">
            <a:avLst/>
          </a:prstGeom>
        </p:spPr>
      </p:pic>
      <p:pic>
        <p:nvPicPr>
          <p:cNvPr id="25" name="Graphic 24" descr="Receiver outline">
            <a:extLst>
              <a:ext uri="{FF2B5EF4-FFF2-40B4-BE49-F238E27FC236}">
                <a16:creationId xmlns:a16="http://schemas.microsoft.com/office/drawing/2014/main" id="{F9BC015F-E772-477A-A5D1-377373A23E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094" y="8356041"/>
            <a:ext cx="666286" cy="66628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D9EFAA-4785-42B8-B175-C6AC12FDBDD9}"/>
              </a:ext>
            </a:extLst>
          </p:cNvPr>
          <p:cNvSpPr txBox="1"/>
          <p:nvPr/>
        </p:nvSpPr>
        <p:spPr>
          <a:xfrm>
            <a:off x="1981084" y="7165015"/>
            <a:ext cx="6867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 Narrow" panose="020B0606020202030204" pitchFamily="34" charset="0"/>
              </a:rPr>
              <a:t>CaterpillarEAP.com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4803896-5D0A-43BF-AAA8-0DB68340ED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4639" y="9880792"/>
            <a:ext cx="4493024" cy="8335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E7C107-F019-460D-9A92-E0B25B935B07}"/>
              </a:ext>
            </a:extLst>
          </p:cNvPr>
          <p:cNvSpPr txBox="1"/>
          <p:nvPr/>
        </p:nvSpPr>
        <p:spPr>
          <a:xfrm>
            <a:off x="1981084" y="8253229"/>
            <a:ext cx="825987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bg1"/>
                </a:solidFill>
                <a:latin typeface="Arial Narrow" panose="020B0606020202030204" pitchFamily="34" charset="0"/>
              </a:rPr>
              <a:t>For global access numbers, scan QR code</a:t>
            </a:r>
          </a:p>
        </p:txBody>
      </p:sp>
    </p:spTree>
    <p:extLst>
      <p:ext uri="{BB962C8B-B14F-4D97-AF65-F5344CB8AC3E}">
        <p14:creationId xmlns:p14="http://schemas.microsoft.com/office/powerpoint/2010/main" val="1668379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457200" rtlCol="0" anchor="ctr"/>
          <a:lstStyle/>
          <a:p>
            <a:pPr algn="ctr"/>
            <a:endParaRPr lang="en-US" sz="2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 Narrow" panose="020B0606020202030204" pitchFamily="34" charset="0"/>
              </a:rPr>
              <a:t>Need Help with </a:t>
            </a:r>
            <a:br>
              <a:rPr lang="en-US" sz="72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7200" b="1" dirty="0">
                <a:solidFill>
                  <a:srgbClr val="FBBA1D"/>
                </a:solidFill>
                <a:latin typeface="Arial Narrow" panose="020B0606020202030204" pitchFamily="34" charset="0"/>
              </a:rPr>
              <a:t>Budgeting and Finances</a:t>
            </a:r>
            <a:r>
              <a:rPr lang="en-US" sz="7200" b="1" dirty="0">
                <a:solidFill>
                  <a:schemeClr val="bg1"/>
                </a:solidFill>
                <a:latin typeface="Arial Narrow" panose="020B0606020202030204" pitchFamily="34" charset="0"/>
              </a:rPr>
              <a:t>?</a:t>
            </a: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Money management can be stressful. Let us help. Using the Caterpillar Employee Assistance Program (EAP) is free and strictly confidential.</a:t>
            </a:r>
          </a:p>
          <a:p>
            <a:endParaRPr lang="en-US" sz="3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Access the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EAP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24/7 by phone, Web, or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TELUS Health One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app.</a:t>
            </a:r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925" r="-4081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9972075"/>
            <a:ext cx="3830304" cy="666286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72382-8DCE-4628-935A-6314653E2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  <p:pic>
        <p:nvPicPr>
          <p:cNvPr id="23" name="Graphic 22" descr="Internet outline">
            <a:extLst>
              <a:ext uri="{FF2B5EF4-FFF2-40B4-BE49-F238E27FC236}">
                <a16:creationId xmlns:a16="http://schemas.microsoft.com/office/drawing/2014/main" id="{486E97FF-D7B9-45AE-897E-485BE517D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037" y="7112389"/>
            <a:ext cx="914400" cy="914400"/>
          </a:xfrm>
          <a:prstGeom prst="rect">
            <a:avLst/>
          </a:prstGeom>
        </p:spPr>
      </p:pic>
      <p:pic>
        <p:nvPicPr>
          <p:cNvPr id="25" name="Graphic 24" descr="Receiver outline">
            <a:extLst>
              <a:ext uri="{FF2B5EF4-FFF2-40B4-BE49-F238E27FC236}">
                <a16:creationId xmlns:a16="http://schemas.microsoft.com/office/drawing/2014/main" id="{F9BC015F-E772-477A-A5D1-377373A23E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094" y="8356041"/>
            <a:ext cx="666286" cy="66628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D9EFAA-4785-42B8-B175-C6AC12FDBDD9}"/>
              </a:ext>
            </a:extLst>
          </p:cNvPr>
          <p:cNvSpPr txBox="1"/>
          <p:nvPr/>
        </p:nvSpPr>
        <p:spPr>
          <a:xfrm>
            <a:off x="1981084" y="7165015"/>
            <a:ext cx="6867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 Narrow" panose="020B0606020202030204" pitchFamily="34" charset="0"/>
              </a:rPr>
              <a:t>CaterpillarEAP.com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D6CE40-394D-4F46-A9E1-54D90190EB4A}"/>
              </a:ext>
            </a:extLst>
          </p:cNvPr>
          <p:cNvSpPr txBox="1"/>
          <p:nvPr/>
        </p:nvSpPr>
        <p:spPr>
          <a:xfrm>
            <a:off x="1981084" y="8253229"/>
            <a:ext cx="825987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bg1"/>
                </a:solidFill>
                <a:latin typeface="Arial Narrow" panose="020B0606020202030204" pitchFamily="34" charset="0"/>
              </a:rPr>
              <a:t>For global access numbers, scan QR code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93C622-8D0E-6327-EE8D-47D8158ED0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4639" y="9880792"/>
            <a:ext cx="4493024" cy="83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86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457200" rtlCol="0" anchor="ctr"/>
          <a:lstStyle/>
          <a:p>
            <a:pPr algn="ctr"/>
            <a:endParaRPr lang="en-US" sz="2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0000" b="1" dirty="0">
                <a:solidFill>
                  <a:schemeClr val="bg1"/>
                </a:solidFill>
                <a:latin typeface="Arial Narrow" panose="020B0606020202030204" pitchFamily="34" charset="0"/>
              </a:rPr>
              <a:t>Struggling with </a:t>
            </a:r>
            <a:r>
              <a:rPr lang="en-US" sz="10000" b="1" dirty="0">
                <a:solidFill>
                  <a:srgbClr val="FBBA1D"/>
                </a:solidFill>
                <a:latin typeface="Arial Narrow" panose="020B0606020202030204" pitchFamily="34" charset="0"/>
              </a:rPr>
              <a:t>Loneliness</a:t>
            </a:r>
            <a:r>
              <a:rPr lang="en-US" sz="10000" b="1" dirty="0">
                <a:solidFill>
                  <a:schemeClr val="bg1"/>
                </a:solidFill>
                <a:latin typeface="Arial Narrow" panose="020B0606020202030204" pitchFamily="34" charset="0"/>
              </a:rPr>
              <a:t>?</a:t>
            </a: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Are you feeling disconnected or lonely? These moments provide opportunities to talk about life’s challenges.</a:t>
            </a:r>
            <a:b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Let us help. Using the Caterpillar Employee Assistance Program (EAP) is free and strictly confidential.</a:t>
            </a:r>
          </a:p>
          <a:p>
            <a:endParaRPr lang="en-US" sz="3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Access the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EAP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24/7 by phone, Web, or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TELUS Health One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app.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371" r="-343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9972075"/>
            <a:ext cx="3830304" cy="666286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72382-8DCE-4628-935A-6314653E2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  <p:pic>
        <p:nvPicPr>
          <p:cNvPr id="23" name="Graphic 22" descr="Internet outline">
            <a:extLst>
              <a:ext uri="{FF2B5EF4-FFF2-40B4-BE49-F238E27FC236}">
                <a16:creationId xmlns:a16="http://schemas.microsoft.com/office/drawing/2014/main" id="{486E97FF-D7B9-45AE-897E-485BE517D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037" y="7112389"/>
            <a:ext cx="914400" cy="914400"/>
          </a:xfrm>
          <a:prstGeom prst="rect">
            <a:avLst/>
          </a:prstGeom>
        </p:spPr>
      </p:pic>
      <p:pic>
        <p:nvPicPr>
          <p:cNvPr id="25" name="Graphic 24" descr="Receiver outline">
            <a:extLst>
              <a:ext uri="{FF2B5EF4-FFF2-40B4-BE49-F238E27FC236}">
                <a16:creationId xmlns:a16="http://schemas.microsoft.com/office/drawing/2014/main" id="{F9BC015F-E772-477A-A5D1-377373A23E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094" y="8356041"/>
            <a:ext cx="666286" cy="66628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D9EFAA-4785-42B8-B175-C6AC12FDBDD9}"/>
              </a:ext>
            </a:extLst>
          </p:cNvPr>
          <p:cNvSpPr txBox="1"/>
          <p:nvPr/>
        </p:nvSpPr>
        <p:spPr>
          <a:xfrm>
            <a:off x="1981084" y="7165015"/>
            <a:ext cx="6867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 Narrow" panose="020B0606020202030204" pitchFamily="34" charset="0"/>
              </a:rPr>
              <a:t>CaterpillarEAP.com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7A75E8-B138-4999-9636-5CD4045987D1}"/>
              </a:ext>
            </a:extLst>
          </p:cNvPr>
          <p:cNvSpPr txBox="1"/>
          <p:nvPr/>
        </p:nvSpPr>
        <p:spPr>
          <a:xfrm>
            <a:off x="1981084" y="8253229"/>
            <a:ext cx="825987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bg1"/>
                </a:solidFill>
                <a:latin typeface="Arial Narrow" panose="020B0606020202030204" pitchFamily="34" charset="0"/>
              </a:rPr>
              <a:t>For global access numbers, scan QR code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3AC132-5F33-21D9-B8D1-5385E9BE48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4639" y="9880792"/>
            <a:ext cx="4493024" cy="83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74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457200" rtlCol="0" anchor="ctr"/>
          <a:lstStyle/>
          <a:p>
            <a:pPr algn="ctr"/>
            <a:endParaRPr lang="en-US" sz="2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0000" b="1" dirty="0">
                <a:solidFill>
                  <a:schemeClr val="bg1"/>
                </a:solidFill>
                <a:latin typeface="Arial Narrow" panose="020B0606020202030204" pitchFamily="34" charset="0"/>
              </a:rPr>
              <a:t>Need Help with </a:t>
            </a:r>
            <a:r>
              <a:rPr lang="en-US" sz="10000" b="1" dirty="0">
                <a:solidFill>
                  <a:srgbClr val="FBBA1D"/>
                </a:solidFill>
                <a:latin typeface="Arial Narrow" panose="020B0606020202030204" pitchFamily="34" charset="0"/>
              </a:rPr>
              <a:t>Parenting</a:t>
            </a:r>
            <a:r>
              <a:rPr lang="en-US" sz="10000" b="1" dirty="0">
                <a:solidFill>
                  <a:schemeClr val="bg1"/>
                </a:solidFill>
                <a:latin typeface="Arial Narrow" panose="020B0606020202030204" pitchFamily="34" charset="0"/>
              </a:rPr>
              <a:t>?</a:t>
            </a: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Looking for resources to assist with caring for your children? </a:t>
            </a:r>
            <a:b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Let us help. Using the Caterpillar Employee Assistance Program (EAP) is free and strictly confidential.</a:t>
            </a:r>
          </a:p>
          <a:p>
            <a:endParaRPr lang="en-US" sz="3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Access the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EAP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24/7 by phone, Web, or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TELUS Health One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app.</a:t>
            </a:r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934" r="-508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9972075"/>
            <a:ext cx="3830304" cy="666286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72382-8DCE-4628-935A-6314653E2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  <p:pic>
        <p:nvPicPr>
          <p:cNvPr id="23" name="Graphic 22" descr="Internet outline">
            <a:extLst>
              <a:ext uri="{FF2B5EF4-FFF2-40B4-BE49-F238E27FC236}">
                <a16:creationId xmlns:a16="http://schemas.microsoft.com/office/drawing/2014/main" id="{486E97FF-D7B9-45AE-897E-485BE517D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037" y="7112389"/>
            <a:ext cx="914400" cy="914400"/>
          </a:xfrm>
          <a:prstGeom prst="rect">
            <a:avLst/>
          </a:prstGeom>
        </p:spPr>
      </p:pic>
      <p:pic>
        <p:nvPicPr>
          <p:cNvPr id="25" name="Graphic 24" descr="Receiver outline">
            <a:extLst>
              <a:ext uri="{FF2B5EF4-FFF2-40B4-BE49-F238E27FC236}">
                <a16:creationId xmlns:a16="http://schemas.microsoft.com/office/drawing/2014/main" id="{F9BC015F-E772-477A-A5D1-377373A23E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094" y="8356041"/>
            <a:ext cx="666286" cy="66628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D9EFAA-4785-42B8-B175-C6AC12FDBDD9}"/>
              </a:ext>
            </a:extLst>
          </p:cNvPr>
          <p:cNvSpPr txBox="1"/>
          <p:nvPr/>
        </p:nvSpPr>
        <p:spPr>
          <a:xfrm>
            <a:off x="1981084" y="7165015"/>
            <a:ext cx="6867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 Narrow" panose="020B0606020202030204" pitchFamily="34" charset="0"/>
              </a:rPr>
              <a:t>CaterpillarEAP.com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2E61A8-0DD8-435A-AA3F-336E29C7BB16}"/>
              </a:ext>
            </a:extLst>
          </p:cNvPr>
          <p:cNvSpPr txBox="1"/>
          <p:nvPr/>
        </p:nvSpPr>
        <p:spPr>
          <a:xfrm>
            <a:off x="1981084" y="8253229"/>
            <a:ext cx="825987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bg1"/>
                </a:solidFill>
                <a:latin typeface="Arial Narrow" panose="020B0606020202030204" pitchFamily="34" charset="0"/>
              </a:rPr>
              <a:t>For global access numbers, scan QR code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027B88-9DAE-1A57-9740-98C282A8F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4639" y="9880792"/>
            <a:ext cx="4493024" cy="83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85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457200" rtlCol="0" anchor="ctr"/>
          <a:lstStyle/>
          <a:p>
            <a:pPr algn="ctr"/>
            <a:endParaRPr lang="en-US" sz="2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0000" b="1" dirty="0">
                <a:solidFill>
                  <a:schemeClr val="bg1"/>
                </a:solidFill>
                <a:latin typeface="Arial Narrow" panose="020B0606020202030204" pitchFamily="34" charset="0"/>
              </a:rPr>
              <a:t>Feeling </a:t>
            </a:r>
            <a:r>
              <a:rPr lang="en-US" sz="10000" b="1" dirty="0">
                <a:solidFill>
                  <a:srgbClr val="FBBA1D"/>
                </a:solidFill>
                <a:latin typeface="Arial Narrow" panose="020B0606020202030204" pitchFamily="34" charset="0"/>
              </a:rPr>
              <a:t>Stressed</a:t>
            </a:r>
            <a:r>
              <a:rPr lang="en-US" sz="10000" b="1" dirty="0">
                <a:solidFill>
                  <a:schemeClr val="bg1"/>
                </a:solidFill>
                <a:latin typeface="Arial Narrow" panose="020B0606020202030204" pitchFamily="34" charset="0"/>
              </a:rPr>
              <a:t>?</a:t>
            </a: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Learn how to make changes to your routine to decrease stress.</a:t>
            </a:r>
            <a:b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Let us help. Using the Caterpillar Employee Assistance Program (EAP) is free and strictly confidential.</a:t>
            </a:r>
          </a:p>
          <a:p>
            <a:endParaRPr lang="en-US" sz="3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Access the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EAP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24/7 by phone, Web, or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TELUS Health One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app.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091" r="-3509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9972075"/>
            <a:ext cx="3830304" cy="666286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72382-8DCE-4628-935A-6314653E2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  <p:pic>
        <p:nvPicPr>
          <p:cNvPr id="23" name="Graphic 22" descr="Internet outline">
            <a:extLst>
              <a:ext uri="{FF2B5EF4-FFF2-40B4-BE49-F238E27FC236}">
                <a16:creationId xmlns:a16="http://schemas.microsoft.com/office/drawing/2014/main" id="{486E97FF-D7B9-45AE-897E-485BE517D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037" y="7112389"/>
            <a:ext cx="914400" cy="914400"/>
          </a:xfrm>
          <a:prstGeom prst="rect">
            <a:avLst/>
          </a:prstGeom>
        </p:spPr>
      </p:pic>
      <p:pic>
        <p:nvPicPr>
          <p:cNvPr id="25" name="Graphic 24" descr="Receiver outline">
            <a:extLst>
              <a:ext uri="{FF2B5EF4-FFF2-40B4-BE49-F238E27FC236}">
                <a16:creationId xmlns:a16="http://schemas.microsoft.com/office/drawing/2014/main" id="{F9BC015F-E772-477A-A5D1-377373A23E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094" y="8356041"/>
            <a:ext cx="666286" cy="66628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D9EFAA-4785-42B8-B175-C6AC12FDBDD9}"/>
              </a:ext>
            </a:extLst>
          </p:cNvPr>
          <p:cNvSpPr txBox="1"/>
          <p:nvPr/>
        </p:nvSpPr>
        <p:spPr>
          <a:xfrm>
            <a:off x="1981084" y="7165015"/>
            <a:ext cx="6867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 Narrow" panose="020B0606020202030204" pitchFamily="34" charset="0"/>
              </a:rPr>
              <a:t>CaterpillarEAP.com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26B794-858A-4568-80E0-1BCA5B20BA68}"/>
              </a:ext>
            </a:extLst>
          </p:cNvPr>
          <p:cNvSpPr txBox="1"/>
          <p:nvPr/>
        </p:nvSpPr>
        <p:spPr>
          <a:xfrm>
            <a:off x="1981084" y="8253229"/>
            <a:ext cx="825987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bg1"/>
                </a:solidFill>
                <a:latin typeface="Arial Narrow" panose="020B0606020202030204" pitchFamily="34" charset="0"/>
              </a:rPr>
              <a:t>For global access numbers, scan QR code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898460-057B-05A8-3E2B-E37A97384B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4639" y="9880792"/>
            <a:ext cx="4493024" cy="83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2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457200" rtlCol="0" anchor="ctr"/>
          <a:lstStyle/>
          <a:p>
            <a:pPr algn="ctr"/>
            <a:endParaRPr lang="en-US" sz="2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8000" b="1" dirty="0">
                <a:solidFill>
                  <a:schemeClr val="bg1"/>
                </a:solidFill>
                <a:latin typeface="Arial Narrow" panose="020B0606020202030204" pitchFamily="34" charset="0"/>
              </a:rPr>
              <a:t>Struggling to Maintain </a:t>
            </a:r>
            <a:r>
              <a:rPr lang="en-US" sz="8000" b="1" dirty="0">
                <a:solidFill>
                  <a:srgbClr val="FBBA1D"/>
                </a:solidFill>
                <a:latin typeface="Arial Narrow" panose="020B0606020202030204" pitchFamily="34" charset="0"/>
              </a:rPr>
              <a:t>Work-Life Balance</a:t>
            </a:r>
            <a:r>
              <a:rPr lang="en-US" sz="8000" b="1" dirty="0">
                <a:solidFill>
                  <a:schemeClr val="bg1"/>
                </a:solidFill>
                <a:latin typeface="Arial Narrow" panose="020B0606020202030204" pitchFamily="34" charset="0"/>
              </a:rPr>
              <a:t>?</a:t>
            </a: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Achieve the right balance between work and home responsibilities. Let us help. Using the Caterpillar Employee Assistance Program (EAP) is free and strictly confidential.</a:t>
            </a:r>
          </a:p>
          <a:p>
            <a:endParaRPr lang="en-US" sz="3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Access the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EAP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24/7 by phone, Web, or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TELUS Health One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app.</a:t>
            </a:r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endParaRPr lang="en-US" sz="35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  <a:p>
            <a:pPr algn="ctr"/>
            <a:endParaRPr lang="en-US" sz="3000" b="1" dirty="0">
              <a:solidFill>
                <a:srgbClr val="FBBA1D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7172" r="-2157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9972075"/>
            <a:ext cx="3830304" cy="666286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72382-8DCE-4628-935A-6314653E2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  <p:pic>
        <p:nvPicPr>
          <p:cNvPr id="23" name="Graphic 22" descr="Internet outline">
            <a:extLst>
              <a:ext uri="{FF2B5EF4-FFF2-40B4-BE49-F238E27FC236}">
                <a16:creationId xmlns:a16="http://schemas.microsoft.com/office/drawing/2014/main" id="{486E97FF-D7B9-45AE-897E-485BE517D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037" y="7112389"/>
            <a:ext cx="914400" cy="914400"/>
          </a:xfrm>
          <a:prstGeom prst="rect">
            <a:avLst/>
          </a:prstGeom>
        </p:spPr>
      </p:pic>
      <p:pic>
        <p:nvPicPr>
          <p:cNvPr id="25" name="Graphic 24" descr="Receiver outline">
            <a:extLst>
              <a:ext uri="{FF2B5EF4-FFF2-40B4-BE49-F238E27FC236}">
                <a16:creationId xmlns:a16="http://schemas.microsoft.com/office/drawing/2014/main" id="{F9BC015F-E772-477A-A5D1-377373A23E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094" y="8356041"/>
            <a:ext cx="666286" cy="66628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D9EFAA-4785-42B8-B175-C6AC12FDBDD9}"/>
              </a:ext>
            </a:extLst>
          </p:cNvPr>
          <p:cNvSpPr txBox="1"/>
          <p:nvPr/>
        </p:nvSpPr>
        <p:spPr>
          <a:xfrm>
            <a:off x="1981084" y="7165015"/>
            <a:ext cx="6867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 Narrow" panose="020B0606020202030204" pitchFamily="34" charset="0"/>
              </a:rPr>
              <a:t>CaterpillarEAP.com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07ED47-EB53-4C81-B76B-DEA42CC1AD27}"/>
              </a:ext>
            </a:extLst>
          </p:cNvPr>
          <p:cNvSpPr txBox="1"/>
          <p:nvPr/>
        </p:nvSpPr>
        <p:spPr>
          <a:xfrm>
            <a:off x="1981084" y="8253229"/>
            <a:ext cx="825987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bg1"/>
                </a:solidFill>
                <a:latin typeface="Arial Narrow" panose="020B0606020202030204" pitchFamily="34" charset="0"/>
              </a:rPr>
              <a:t>For global access numbers, scan QR code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A4AA6C-DCE1-34FD-AAE1-CDEDCC33C5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4639" y="9880792"/>
            <a:ext cx="4493024" cy="83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71216"/>
      </p:ext>
    </p:extLst>
  </p:cSld>
  <p:clrMapOvr>
    <a:masterClrMapping/>
  </p:clrMapOvr>
</p:sld>
</file>

<file path=ppt/theme/theme1.xml><?xml version="1.0" encoding="utf-8"?>
<a:theme xmlns:a="http://schemas.openxmlformats.org/drawingml/2006/main" name="7_Total health Custom Desig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tal Health Template (Feb 2018) [Compatibility Mode]" id="{68BFB460-AF80-4351-9199-4C90BC3273CD}" vid="{BCB86AFA-BC5C-4BA0-B157-EBF47FF198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1384</TotalTime>
  <Words>438</Words>
  <Application>Microsoft Office PowerPoint</Application>
  <PresentationFormat>Custom</PresentationFormat>
  <Paragraphs>104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narrow</vt:lpstr>
      <vt:lpstr>arial narrow</vt:lpstr>
      <vt:lpstr>Calibri</vt:lpstr>
      <vt:lpstr>Calibri Light</vt:lpstr>
      <vt:lpstr>7_Total health Custom Design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Caterpillar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Heidi Fleer</dc:creator>
  <cp:lastModifiedBy>Gabby Kolditz</cp:lastModifiedBy>
  <cp:revision>580</cp:revision>
  <dcterms:created xsi:type="dcterms:W3CDTF">2017-10-02T18:33:06Z</dcterms:created>
  <dcterms:modified xsi:type="dcterms:W3CDTF">2023-09-20T18:05:57Z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b5e2db6-eecf-4aa2-8fc3-174bf94bce19_Enabled">
    <vt:lpwstr>true</vt:lpwstr>
  </property>
  <property fmtid="{D5CDD505-2E9C-101B-9397-08002B2CF9AE}" pid="3" name="MSIP_Label_fb5e2db6-eecf-4aa2-8fc3-174bf94bce19_SetDate">
    <vt:lpwstr>2022-06-15T18:01:14Z</vt:lpwstr>
  </property>
  <property fmtid="{D5CDD505-2E9C-101B-9397-08002B2CF9AE}" pid="4" name="MSIP_Label_fb5e2db6-eecf-4aa2-8fc3-174bf94bce19_Method">
    <vt:lpwstr>Standard</vt:lpwstr>
  </property>
  <property fmtid="{D5CDD505-2E9C-101B-9397-08002B2CF9AE}" pid="5" name="MSIP_Label_fb5e2db6-eecf-4aa2-8fc3-174bf94bce19_Name">
    <vt:lpwstr>fb5e2db6-eecf-4aa2-8fc3-174bf94bce19</vt:lpwstr>
  </property>
  <property fmtid="{D5CDD505-2E9C-101B-9397-08002B2CF9AE}" pid="6" name="MSIP_Label_fb5e2db6-eecf-4aa2-8fc3-174bf94bce19_SiteId">
    <vt:lpwstr>ceb177bf-013b-49ab-8a9c-4abce32afc1e</vt:lpwstr>
  </property>
  <property fmtid="{D5CDD505-2E9C-101B-9397-08002B2CF9AE}" pid="7" name="MSIP_Label_fb5e2db6-eecf-4aa2-8fc3-174bf94bce19_ActionId">
    <vt:lpwstr>aea13a89-a480-4196-ad9d-139cf61bb883</vt:lpwstr>
  </property>
  <property fmtid="{D5CDD505-2E9C-101B-9397-08002B2CF9AE}" pid="8" name="MSIP_Label_fb5e2db6-eecf-4aa2-8fc3-174bf94bce19_ContentBits">
    <vt:lpwstr>2</vt:lpwstr>
  </property>
</Properties>
</file>