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0058400" cy="7772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E7A6B6-70A0-491B-A956-B2A4AD5A223A}" v="4" dt="2023-12-14T19:56:29.912"/>
    <p1510:client id="{C783E616-CEB3-4D06-8252-D18C805CFBCA}" v="5" dt="2023-12-14T20:11:36.7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77" autoAdjust="0"/>
    <p:restoredTop sz="94660"/>
  </p:normalViewPr>
  <p:slideViewPr>
    <p:cSldViewPr snapToGrid="0">
      <p:cViewPr varScale="1">
        <p:scale>
          <a:sx n="56" d="100"/>
          <a:sy n="56" d="100"/>
        </p:scale>
        <p:origin x="125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6146-0C49-4449-82F0-B5F76C8EB0C9}" type="datetimeFigureOut">
              <a:rPr lang="en-US" smtClean="0"/>
              <a:t>12/14/2023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D2E1-F71B-47A4-85A2-CEAA885C24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50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6146-0C49-4449-82F0-B5F76C8EB0C9}" type="datetimeFigureOut">
              <a:rPr lang="en-US" smtClean="0"/>
              <a:t>12/14/2023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D2E1-F71B-47A4-85A2-CEAA885C24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593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6146-0C49-4449-82F0-B5F76C8EB0C9}" type="datetimeFigureOut">
              <a:rPr lang="en-US" smtClean="0"/>
              <a:t>12/14/2023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D2E1-F71B-47A4-85A2-CEAA885C24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479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6146-0C49-4449-82F0-B5F76C8EB0C9}" type="datetimeFigureOut">
              <a:rPr lang="en-US" smtClean="0"/>
              <a:t>12/14/2023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D2E1-F71B-47A4-85A2-CEAA885C24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320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6146-0C49-4449-82F0-B5F76C8EB0C9}" type="datetimeFigureOut">
              <a:rPr lang="en-US" smtClean="0"/>
              <a:t>12/14/2023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D2E1-F71B-47A4-85A2-CEAA885C24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430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6146-0C49-4449-82F0-B5F76C8EB0C9}" type="datetimeFigureOut">
              <a:rPr lang="en-US" smtClean="0"/>
              <a:t>12/14/2023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D2E1-F71B-47A4-85A2-CEAA885C24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490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6146-0C49-4449-82F0-B5F76C8EB0C9}" type="datetimeFigureOut">
              <a:rPr lang="en-US" smtClean="0"/>
              <a:t>12/14/2023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D2E1-F71B-47A4-85A2-CEAA885C24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560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6146-0C49-4449-82F0-B5F76C8EB0C9}" type="datetimeFigureOut">
              <a:rPr lang="en-US" smtClean="0"/>
              <a:t>12/14/2023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D2E1-F71B-47A4-85A2-CEAA885C24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18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6146-0C49-4449-82F0-B5F76C8EB0C9}" type="datetimeFigureOut">
              <a:rPr lang="en-US" smtClean="0"/>
              <a:t>12/14/2023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D2E1-F71B-47A4-85A2-CEAA885C24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460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6146-0C49-4449-82F0-B5F76C8EB0C9}" type="datetimeFigureOut">
              <a:rPr lang="en-US" smtClean="0"/>
              <a:t>12/14/2023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D2E1-F71B-47A4-85A2-CEAA885C24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712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6146-0C49-4449-82F0-B5F76C8EB0C9}" type="datetimeFigureOut">
              <a:rPr lang="en-US" smtClean="0"/>
              <a:t>12/14/2023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D2E1-F71B-47A4-85A2-CEAA885C24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128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56146-0C49-4449-82F0-B5F76C8EB0C9}" type="datetimeFigureOut">
              <a:rPr lang="en-US" smtClean="0"/>
              <a:t>12/14/2023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5D2E1-F71B-47A4-85A2-CEAA885C24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562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775E96A-8041-B6CB-2A70-CD8FA7CEB8F4}"/>
              </a:ext>
            </a:extLst>
          </p:cNvPr>
          <p:cNvSpPr/>
          <p:nvPr/>
        </p:nvSpPr>
        <p:spPr>
          <a:xfrm>
            <a:off x="383057" y="970267"/>
            <a:ext cx="4572000" cy="27432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5500" b="-5500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29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A78F41E-8309-943C-A4F2-6EAAC09AA994}"/>
              </a:ext>
            </a:extLst>
          </p:cNvPr>
          <p:cNvSpPr/>
          <p:nvPr/>
        </p:nvSpPr>
        <p:spPr>
          <a:xfrm>
            <a:off x="383057" y="970267"/>
            <a:ext cx="4572000" cy="2743200"/>
          </a:xfrm>
          <a:prstGeom prst="rect">
            <a:avLst/>
          </a:prstGeom>
          <a:solidFill>
            <a:srgbClr val="00206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rIns="182880" rtlCol="0" anchor="ctr"/>
          <a:lstStyle/>
          <a:p>
            <a:pPr marL="109220" marR="109220" algn="just">
              <a:spcBef>
                <a:spcPts val="0"/>
              </a:spcBef>
              <a:spcAft>
                <a:spcPts val="0"/>
              </a:spcAft>
            </a:pPr>
            <a:r>
              <a:rPr lang="en-US" sz="2200" b="1" dirty="0">
                <a:solidFill>
                  <a:srgbClr val="FFC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Colorectal cancer is the 2</a:t>
            </a:r>
            <a:r>
              <a:rPr lang="en-US" sz="2200" b="1" baseline="30000" dirty="0">
                <a:solidFill>
                  <a:srgbClr val="FFC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nd</a:t>
            </a:r>
            <a:r>
              <a:rPr lang="en-US" sz="2200" b="1" dirty="0">
                <a:solidFill>
                  <a:srgbClr val="FFC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 leading cause of cancer death worldwide, </a:t>
            </a:r>
            <a:r>
              <a:rPr lang="en-US" sz="2200" b="1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but it is also among the most preventable of all cancers.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866AE2A-60DA-F427-81CC-7BE511AC5607}"/>
              </a:ext>
            </a:extLst>
          </p:cNvPr>
          <p:cNvSpPr/>
          <p:nvPr/>
        </p:nvSpPr>
        <p:spPr>
          <a:xfrm>
            <a:off x="5090984" y="970267"/>
            <a:ext cx="4572000" cy="27432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5500" b="-5500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29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CF86B9-8425-B759-FAF0-C73AAA010B44}"/>
              </a:ext>
            </a:extLst>
          </p:cNvPr>
          <p:cNvSpPr/>
          <p:nvPr/>
        </p:nvSpPr>
        <p:spPr>
          <a:xfrm>
            <a:off x="5090984" y="970267"/>
            <a:ext cx="4572000" cy="2743200"/>
          </a:xfrm>
          <a:prstGeom prst="rect">
            <a:avLst/>
          </a:prstGeom>
          <a:solidFill>
            <a:srgbClr val="00206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rIns="182880" rtlCol="0" anchor="ctr"/>
          <a:lstStyle/>
          <a:p>
            <a:pPr marL="109220" marR="109220" algn="just">
              <a:spcBef>
                <a:spcPts val="0"/>
              </a:spcBef>
              <a:spcAft>
                <a:spcPts val="0"/>
              </a:spcAft>
            </a:pPr>
            <a:r>
              <a:rPr lang="en-US" sz="2200" b="1" dirty="0">
                <a:solidFill>
                  <a:srgbClr val="FFC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Colorectal cancer is the 2</a:t>
            </a:r>
            <a:r>
              <a:rPr lang="en-US" sz="2200" b="1" baseline="30000" dirty="0">
                <a:solidFill>
                  <a:srgbClr val="FFC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nd</a:t>
            </a:r>
            <a:r>
              <a:rPr lang="en-US" sz="2200" b="1" dirty="0">
                <a:solidFill>
                  <a:srgbClr val="FFC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 leading cause of cancer death worldwide, </a:t>
            </a:r>
            <a:r>
              <a:rPr lang="en-US" sz="2200" b="1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but it is also among the most preventable of all cancers.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F6299DC-8265-1D1D-4CFF-0E7BDBF6039A}"/>
              </a:ext>
            </a:extLst>
          </p:cNvPr>
          <p:cNvSpPr/>
          <p:nvPr/>
        </p:nvSpPr>
        <p:spPr>
          <a:xfrm>
            <a:off x="383057" y="4071558"/>
            <a:ext cx="4572000" cy="27432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5500" b="-5500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29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CB115C3-26B2-D388-7A74-C39112FC1C30}"/>
              </a:ext>
            </a:extLst>
          </p:cNvPr>
          <p:cNvSpPr/>
          <p:nvPr/>
        </p:nvSpPr>
        <p:spPr>
          <a:xfrm>
            <a:off x="383057" y="4071558"/>
            <a:ext cx="4572000" cy="2743200"/>
          </a:xfrm>
          <a:prstGeom prst="rect">
            <a:avLst/>
          </a:prstGeom>
          <a:solidFill>
            <a:srgbClr val="00206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rIns="182880" rtlCol="0" anchor="ctr"/>
          <a:lstStyle/>
          <a:p>
            <a:pPr marL="109220" marR="109220" algn="just">
              <a:spcBef>
                <a:spcPts val="0"/>
              </a:spcBef>
              <a:spcAft>
                <a:spcPts val="0"/>
              </a:spcAft>
            </a:pPr>
            <a:r>
              <a:rPr lang="en-US" sz="2200" b="1" dirty="0">
                <a:solidFill>
                  <a:srgbClr val="FFC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Colorectal cancer is the 2</a:t>
            </a:r>
            <a:r>
              <a:rPr lang="en-US" sz="2200" b="1" baseline="30000" dirty="0">
                <a:solidFill>
                  <a:srgbClr val="FFC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nd</a:t>
            </a:r>
            <a:r>
              <a:rPr lang="en-US" sz="2200" b="1" dirty="0">
                <a:solidFill>
                  <a:srgbClr val="FFC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 leading cause of cancer death worldwide, </a:t>
            </a:r>
            <a:r>
              <a:rPr lang="en-US" sz="2200" b="1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but it is also among the most preventable of all cancers.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A90FA23-70F7-0DA6-AEB2-854F98F57D73}"/>
              </a:ext>
            </a:extLst>
          </p:cNvPr>
          <p:cNvSpPr/>
          <p:nvPr/>
        </p:nvSpPr>
        <p:spPr>
          <a:xfrm>
            <a:off x="5090984" y="4071558"/>
            <a:ext cx="4572000" cy="27432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5500" b="-5500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29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B70BE4E-3E25-F443-E578-600DCB9E7DA6}"/>
              </a:ext>
            </a:extLst>
          </p:cNvPr>
          <p:cNvSpPr/>
          <p:nvPr/>
        </p:nvSpPr>
        <p:spPr>
          <a:xfrm>
            <a:off x="5090984" y="4071558"/>
            <a:ext cx="4572000" cy="2743200"/>
          </a:xfrm>
          <a:prstGeom prst="rect">
            <a:avLst/>
          </a:prstGeom>
          <a:solidFill>
            <a:srgbClr val="00206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rIns="182880" rtlCol="0" anchor="ctr"/>
          <a:lstStyle/>
          <a:p>
            <a:pPr marL="109220" marR="109220" algn="just">
              <a:spcBef>
                <a:spcPts val="0"/>
              </a:spcBef>
              <a:spcAft>
                <a:spcPts val="0"/>
              </a:spcAft>
            </a:pPr>
            <a:r>
              <a:rPr lang="en-US" sz="2200" b="1" dirty="0">
                <a:solidFill>
                  <a:srgbClr val="FFC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Colorectal cancer is the 2</a:t>
            </a:r>
            <a:r>
              <a:rPr lang="en-US" sz="2200" b="1" baseline="30000" dirty="0">
                <a:solidFill>
                  <a:srgbClr val="FFC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nd</a:t>
            </a:r>
            <a:r>
              <a:rPr lang="en-US" sz="2200" b="1" dirty="0">
                <a:solidFill>
                  <a:srgbClr val="FFC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 leading cause of cancer death worldwide, </a:t>
            </a:r>
            <a:r>
              <a:rPr lang="en-US" sz="2200" b="1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but it is also among the most preventable of all cancers.</a:t>
            </a:r>
          </a:p>
        </p:txBody>
      </p:sp>
    </p:spTree>
    <p:extLst>
      <p:ext uri="{BB962C8B-B14F-4D97-AF65-F5344CB8AC3E}">
        <p14:creationId xmlns:p14="http://schemas.microsoft.com/office/powerpoint/2010/main" val="3312542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775E96A-8041-B6CB-2A70-CD8FA7CEB8F4}"/>
              </a:ext>
            </a:extLst>
          </p:cNvPr>
          <p:cNvSpPr/>
          <p:nvPr/>
        </p:nvSpPr>
        <p:spPr>
          <a:xfrm>
            <a:off x="433361" y="945292"/>
            <a:ext cx="4572000" cy="27432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t" anchorCtr="0"/>
          <a:lstStyle/>
          <a:p>
            <a:pPr>
              <a:spcAft>
                <a:spcPts val="600"/>
              </a:spcAft>
            </a:pPr>
            <a:r>
              <a:rPr lang="en-US" sz="1200" b="1" dirty="0">
                <a:solidFill>
                  <a:srgbClr val="002060"/>
                </a:solidFill>
                <a:latin typeface="Arial Narrow" panose="020B0606020202030204" pitchFamily="34" charset="0"/>
              </a:rPr>
              <a:t>Tips for a healthy colon:  </a:t>
            </a:r>
          </a:p>
          <a:p>
            <a:pPr>
              <a:spcAft>
                <a:spcPts val="600"/>
              </a:spcAft>
            </a:pPr>
            <a:r>
              <a:rPr lang="en-US" sz="1200" dirty="0">
                <a:solidFill>
                  <a:schemeClr val="tx1"/>
                </a:solidFill>
                <a:latin typeface="Arial Narrow" panose="020B0606020202030204" pitchFamily="34" charset="0"/>
              </a:rPr>
              <a:t>1. Know your risk factors and family history.</a:t>
            </a:r>
          </a:p>
          <a:p>
            <a:pPr>
              <a:spcAft>
                <a:spcPts val="600"/>
              </a:spcAft>
            </a:pPr>
            <a:r>
              <a:rPr lang="en-US" sz="1200" dirty="0">
                <a:solidFill>
                  <a:schemeClr val="tx1"/>
                </a:solidFill>
                <a:latin typeface="Arial Narrow" panose="020B0606020202030204" pitchFamily="34" charset="0"/>
              </a:rPr>
              <a:t>2. Increase your whole grain, fiber, and water intake.</a:t>
            </a:r>
          </a:p>
          <a:p>
            <a:pPr>
              <a:spcAft>
                <a:spcPts val="600"/>
              </a:spcAft>
            </a:pPr>
            <a:r>
              <a:rPr lang="en-US" sz="1200" dirty="0">
                <a:solidFill>
                  <a:schemeClr val="tx1"/>
                </a:solidFill>
                <a:latin typeface="Arial Narrow" panose="020B0606020202030204" pitchFamily="34" charset="0"/>
              </a:rPr>
              <a:t>3. Keep an active lifestyle.</a:t>
            </a:r>
          </a:p>
          <a:p>
            <a:pPr>
              <a:spcAft>
                <a:spcPts val="600"/>
              </a:spcAft>
            </a:pPr>
            <a:r>
              <a:rPr lang="en-US" sz="1200" dirty="0">
                <a:solidFill>
                  <a:schemeClr val="tx1"/>
                </a:solidFill>
                <a:latin typeface="Arial Narrow" panose="020B0606020202030204" pitchFamily="34" charset="0"/>
              </a:rPr>
              <a:t>4. Avoid tobacco and limit red meat, processed foods, excess sugar, </a:t>
            </a:r>
            <a:br>
              <a:rPr lang="en-US" sz="1200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n-US" sz="1200" dirty="0">
                <a:solidFill>
                  <a:schemeClr val="tx1"/>
                </a:solidFill>
                <a:latin typeface="Arial Narrow" panose="020B0606020202030204" pitchFamily="34" charset="0"/>
              </a:rPr>
              <a:t>and alcohol.</a:t>
            </a:r>
          </a:p>
          <a:p>
            <a:pPr>
              <a:spcAft>
                <a:spcPts val="600"/>
              </a:spcAft>
            </a:pPr>
            <a:r>
              <a:rPr lang="en-US" sz="1200" dirty="0">
                <a:solidFill>
                  <a:schemeClr val="tx1"/>
                </a:solidFill>
                <a:latin typeface="Arial Narrow" panose="020B0606020202030204" pitchFamily="34" charset="0"/>
              </a:rPr>
              <a:t>5. Follow guidelines for colorectal cancer screening – ask your personal healthcare provider when you should start!</a:t>
            </a:r>
          </a:p>
          <a:p>
            <a:pPr>
              <a:spcAft>
                <a:spcPts val="600"/>
              </a:spcAft>
            </a:pPr>
            <a:r>
              <a:rPr lang="en-US" sz="1200" b="1" dirty="0">
                <a:solidFill>
                  <a:srgbClr val="002060"/>
                </a:solidFill>
                <a:latin typeface="Arial Narrow" panose="020B0606020202030204" pitchFamily="34" charset="0"/>
              </a:rPr>
              <a:t>Scan the QR code for more resources!</a:t>
            </a:r>
          </a:p>
        </p:txBody>
      </p:sp>
      <p:pic>
        <p:nvPicPr>
          <p:cNvPr id="3" name="Picture 2" descr="Shape&#10;&#10;Description automatically generated">
            <a:extLst>
              <a:ext uri="{FF2B5EF4-FFF2-40B4-BE49-F238E27FC236}">
                <a16:creationId xmlns:a16="http://schemas.microsoft.com/office/drawing/2014/main" id="{4814D676-E43C-550F-9051-2F35270A3C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728" y="3459806"/>
            <a:ext cx="821530" cy="14017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F246E78-7ED1-6D47-97EA-FA770D746C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70516" y="2861402"/>
            <a:ext cx="736759" cy="736759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68176812-B507-CE98-520E-242D8937C4F9}"/>
              </a:ext>
            </a:extLst>
          </p:cNvPr>
          <p:cNvSpPr/>
          <p:nvPr/>
        </p:nvSpPr>
        <p:spPr>
          <a:xfrm>
            <a:off x="5140411" y="945292"/>
            <a:ext cx="4572000" cy="27432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t" anchorCtr="0"/>
          <a:lstStyle/>
          <a:p>
            <a:pPr>
              <a:spcAft>
                <a:spcPts val="600"/>
              </a:spcAft>
            </a:pPr>
            <a:r>
              <a:rPr lang="en-US" sz="1200" b="1" dirty="0">
                <a:solidFill>
                  <a:srgbClr val="002060"/>
                </a:solidFill>
                <a:latin typeface="Arial Narrow" panose="020B0606020202030204" pitchFamily="34" charset="0"/>
              </a:rPr>
              <a:t>Tips for a healthy colon:  </a:t>
            </a:r>
          </a:p>
          <a:p>
            <a:pPr>
              <a:spcAft>
                <a:spcPts val="600"/>
              </a:spcAft>
            </a:pPr>
            <a:r>
              <a:rPr lang="en-US" sz="1200" dirty="0">
                <a:solidFill>
                  <a:schemeClr val="tx1"/>
                </a:solidFill>
                <a:latin typeface="Arial Narrow" panose="020B0606020202030204" pitchFamily="34" charset="0"/>
              </a:rPr>
              <a:t>1. Know your risk factors and family history.</a:t>
            </a:r>
          </a:p>
          <a:p>
            <a:pPr>
              <a:spcAft>
                <a:spcPts val="600"/>
              </a:spcAft>
            </a:pPr>
            <a:r>
              <a:rPr lang="en-US" sz="1200" dirty="0">
                <a:solidFill>
                  <a:schemeClr val="tx1"/>
                </a:solidFill>
                <a:latin typeface="Arial Narrow" panose="020B0606020202030204" pitchFamily="34" charset="0"/>
              </a:rPr>
              <a:t>2. Increase your whole grain, fiber, and water intake.</a:t>
            </a:r>
          </a:p>
          <a:p>
            <a:pPr>
              <a:spcAft>
                <a:spcPts val="600"/>
              </a:spcAft>
            </a:pPr>
            <a:r>
              <a:rPr lang="en-US" sz="1200" dirty="0">
                <a:solidFill>
                  <a:schemeClr val="tx1"/>
                </a:solidFill>
                <a:latin typeface="Arial Narrow" panose="020B0606020202030204" pitchFamily="34" charset="0"/>
              </a:rPr>
              <a:t>3. Keep an active lifestyle.</a:t>
            </a:r>
          </a:p>
          <a:p>
            <a:pPr>
              <a:spcAft>
                <a:spcPts val="600"/>
              </a:spcAft>
            </a:pPr>
            <a:r>
              <a:rPr lang="en-US" sz="1200" dirty="0">
                <a:solidFill>
                  <a:schemeClr val="tx1"/>
                </a:solidFill>
                <a:latin typeface="Arial Narrow" panose="020B0606020202030204" pitchFamily="34" charset="0"/>
              </a:rPr>
              <a:t>4. Avoid tobacco and limit red meat, processed foods, excess sugar, </a:t>
            </a:r>
            <a:br>
              <a:rPr lang="en-US" sz="1200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n-US" sz="1200" dirty="0">
                <a:solidFill>
                  <a:schemeClr val="tx1"/>
                </a:solidFill>
                <a:latin typeface="Arial Narrow" panose="020B0606020202030204" pitchFamily="34" charset="0"/>
              </a:rPr>
              <a:t>and alcohol.</a:t>
            </a:r>
          </a:p>
          <a:p>
            <a:pPr>
              <a:spcAft>
                <a:spcPts val="600"/>
              </a:spcAft>
            </a:pPr>
            <a:r>
              <a:rPr lang="en-US" sz="1200" dirty="0">
                <a:solidFill>
                  <a:schemeClr val="tx1"/>
                </a:solidFill>
                <a:latin typeface="Arial Narrow" panose="020B0606020202030204" pitchFamily="34" charset="0"/>
              </a:rPr>
              <a:t>5. Follow guidelines for colorectal cancer screening – ask your personal healthcare provider when you should start!</a:t>
            </a:r>
          </a:p>
          <a:p>
            <a:pPr>
              <a:spcAft>
                <a:spcPts val="600"/>
              </a:spcAft>
            </a:pPr>
            <a:r>
              <a:rPr lang="en-US" sz="1200" b="1" dirty="0">
                <a:solidFill>
                  <a:srgbClr val="002060"/>
                </a:solidFill>
                <a:latin typeface="Arial Narrow" panose="020B0606020202030204" pitchFamily="34" charset="0"/>
              </a:rPr>
              <a:t>Scan the QR code for more resources!</a:t>
            </a:r>
          </a:p>
        </p:txBody>
      </p:sp>
      <p:pic>
        <p:nvPicPr>
          <p:cNvPr id="18" name="Picture 17" descr="Shape&#10;&#10;Description automatically generated">
            <a:extLst>
              <a:ext uri="{FF2B5EF4-FFF2-40B4-BE49-F238E27FC236}">
                <a16:creationId xmlns:a16="http://schemas.microsoft.com/office/drawing/2014/main" id="{90AB3290-47E8-E262-645F-42C68415C5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778" y="3459806"/>
            <a:ext cx="821530" cy="140173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4DEE2991-0D6C-F5CB-4540-84402C96FF95}"/>
              </a:ext>
            </a:extLst>
          </p:cNvPr>
          <p:cNvSpPr/>
          <p:nvPr/>
        </p:nvSpPr>
        <p:spPr>
          <a:xfrm>
            <a:off x="433363" y="4059202"/>
            <a:ext cx="4572000" cy="27432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t" anchorCtr="0"/>
          <a:lstStyle/>
          <a:p>
            <a:pPr>
              <a:spcAft>
                <a:spcPts val="600"/>
              </a:spcAft>
            </a:pPr>
            <a:r>
              <a:rPr lang="en-US" sz="1200" b="1" dirty="0">
                <a:solidFill>
                  <a:srgbClr val="002060"/>
                </a:solidFill>
                <a:latin typeface="Arial Narrow" panose="020B0606020202030204" pitchFamily="34" charset="0"/>
              </a:rPr>
              <a:t>Tips for a healthy colon:  </a:t>
            </a:r>
          </a:p>
          <a:p>
            <a:pPr>
              <a:spcAft>
                <a:spcPts val="600"/>
              </a:spcAft>
            </a:pPr>
            <a:r>
              <a:rPr lang="en-US" sz="1200" dirty="0">
                <a:solidFill>
                  <a:schemeClr val="tx1"/>
                </a:solidFill>
                <a:latin typeface="Arial Narrow" panose="020B0606020202030204" pitchFamily="34" charset="0"/>
              </a:rPr>
              <a:t>1. Know your risk factors and family history.</a:t>
            </a:r>
          </a:p>
          <a:p>
            <a:pPr>
              <a:spcAft>
                <a:spcPts val="600"/>
              </a:spcAft>
            </a:pPr>
            <a:r>
              <a:rPr lang="en-US" sz="1200" dirty="0">
                <a:solidFill>
                  <a:schemeClr val="tx1"/>
                </a:solidFill>
                <a:latin typeface="Arial Narrow" panose="020B0606020202030204" pitchFamily="34" charset="0"/>
              </a:rPr>
              <a:t>2. Increase your whole grain, fiber, and water intake.</a:t>
            </a:r>
          </a:p>
          <a:p>
            <a:pPr>
              <a:spcAft>
                <a:spcPts val="600"/>
              </a:spcAft>
            </a:pPr>
            <a:r>
              <a:rPr lang="en-US" sz="1200" dirty="0">
                <a:solidFill>
                  <a:schemeClr val="tx1"/>
                </a:solidFill>
                <a:latin typeface="Arial Narrow" panose="020B0606020202030204" pitchFamily="34" charset="0"/>
              </a:rPr>
              <a:t>3. Keep an active lifestyle.</a:t>
            </a:r>
          </a:p>
          <a:p>
            <a:pPr>
              <a:spcAft>
                <a:spcPts val="600"/>
              </a:spcAft>
            </a:pPr>
            <a:r>
              <a:rPr lang="en-US" sz="1200" dirty="0">
                <a:solidFill>
                  <a:schemeClr val="tx1"/>
                </a:solidFill>
                <a:latin typeface="Arial Narrow" panose="020B0606020202030204" pitchFamily="34" charset="0"/>
              </a:rPr>
              <a:t>4. Avoid tobacco and limit red meat, processed foods, excess sugar, </a:t>
            </a:r>
            <a:br>
              <a:rPr lang="en-US" sz="1200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n-US" sz="1200" dirty="0">
                <a:solidFill>
                  <a:schemeClr val="tx1"/>
                </a:solidFill>
                <a:latin typeface="Arial Narrow" panose="020B0606020202030204" pitchFamily="34" charset="0"/>
              </a:rPr>
              <a:t>and alcohol.</a:t>
            </a:r>
          </a:p>
          <a:p>
            <a:pPr>
              <a:spcAft>
                <a:spcPts val="600"/>
              </a:spcAft>
            </a:pPr>
            <a:r>
              <a:rPr lang="en-US" sz="1200" dirty="0">
                <a:solidFill>
                  <a:schemeClr val="tx1"/>
                </a:solidFill>
                <a:latin typeface="Arial Narrow" panose="020B0606020202030204" pitchFamily="34" charset="0"/>
              </a:rPr>
              <a:t>5. Follow guidelines for colorectal cancer screening – ask your personal healthcare provider when you should start!</a:t>
            </a:r>
          </a:p>
          <a:p>
            <a:pPr>
              <a:spcAft>
                <a:spcPts val="600"/>
              </a:spcAft>
            </a:pPr>
            <a:r>
              <a:rPr lang="en-US" sz="1200" b="1" dirty="0">
                <a:solidFill>
                  <a:srgbClr val="002060"/>
                </a:solidFill>
                <a:latin typeface="Arial Narrow" panose="020B0606020202030204" pitchFamily="34" charset="0"/>
              </a:rPr>
              <a:t>Scan the QR code for more resources!</a:t>
            </a:r>
          </a:p>
        </p:txBody>
      </p:sp>
      <p:pic>
        <p:nvPicPr>
          <p:cNvPr id="21" name="Picture 20" descr="Shape&#10;&#10;Description automatically generated">
            <a:extLst>
              <a:ext uri="{FF2B5EF4-FFF2-40B4-BE49-F238E27FC236}">
                <a16:creationId xmlns:a16="http://schemas.microsoft.com/office/drawing/2014/main" id="{2E7F750A-50D6-4C85-3C02-2690D4666C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730" y="6573716"/>
            <a:ext cx="821530" cy="140173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9FF87958-7E3A-C968-01E2-7A3A33E1E1D6}"/>
              </a:ext>
            </a:extLst>
          </p:cNvPr>
          <p:cNvSpPr/>
          <p:nvPr/>
        </p:nvSpPr>
        <p:spPr>
          <a:xfrm>
            <a:off x="5140411" y="4059202"/>
            <a:ext cx="4572000" cy="27432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t" anchorCtr="0"/>
          <a:lstStyle/>
          <a:p>
            <a:pPr>
              <a:spcAft>
                <a:spcPts val="600"/>
              </a:spcAft>
            </a:pPr>
            <a:r>
              <a:rPr lang="en-US" sz="1200" b="1" dirty="0">
                <a:solidFill>
                  <a:srgbClr val="002060"/>
                </a:solidFill>
                <a:latin typeface="Arial Narrow" panose="020B0606020202030204" pitchFamily="34" charset="0"/>
              </a:rPr>
              <a:t>Tips for a healthy colon:  </a:t>
            </a:r>
          </a:p>
          <a:p>
            <a:pPr>
              <a:spcAft>
                <a:spcPts val="600"/>
              </a:spcAft>
            </a:pPr>
            <a:r>
              <a:rPr lang="en-US" sz="1200" dirty="0">
                <a:solidFill>
                  <a:schemeClr val="tx1"/>
                </a:solidFill>
                <a:latin typeface="Arial Narrow" panose="020B0606020202030204" pitchFamily="34" charset="0"/>
              </a:rPr>
              <a:t>1. Know your risk factors and family history.</a:t>
            </a:r>
          </a:p>
          <a:p>
            <a:pPr>
              <a:spcAft>
                <a:spcPts val="600"/>
              </a:spcAft>
            </a:pPr>
            <a:r>
              <a:rPr lang="en-US" sz="1200" dirty="0">
                <a:solidFill>
                  <a:schemeClr val="tx1"/>
                </a:solidFill>
                <a:latin typeface="Arial Narrow" panose="020B0606020202030204" pitchFamily="34" charset="0"/>
              </a:rPr>
              <a:t>2. Increase your whole grain, fiber, and water intake.</a:t>
            </a:r>
          </a:p>
          <a:p>
            <a:pPr>
              <a:spcAft>
                <a:spcPts val="600"/>
              </a:spcAft>
            </a:pPr>
            <a:r>
              <a:rPr lang="en-US" sz="1200" dirty="0">
                <a:solidFill>
                  <a:schemeClr val="tx1"/>
                </a:solidFill>
                <a:latin typeface="Arial Narrow" panose="020B0606020202030204" pitchFamily="34" charset="0"/>
              </a:rPr>
              <a:t>3. Keep an active lifestyle.</a:t>
            </a:r>
          </a:p>
          <a:p>
            <a:pPr>
              <a:spcAft>
                <a:spcPts val="600"/>
              </a:spcAft>
            </a:pPr>
            <a:r>
              <a:rPr lang="en-US" sz="1200" dirty="0">
                <a:solidFill>
                  <a:schemeClr val="tx1"/>
                </a:solidFill>
                <a:latin typeface="Arial Narrow" panose="020B0606020202030204" pitchFamily="34" charset="0"/>
              </a:rPr>
              <a:t>4. Avoid tobacco and limit red meat, processed foods, excess sugar, </a:t>
            </a:r>
            <a:br>
              <a:rPr lang="en-US" sz="1200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n-US" sz="1200" dirty="0">
                <a:solidFill>
                  <a:schemeClr val="tx1"/>
                </a:solidFill>
                <a:latin typeface="Arial Narrow" panose="020B0606020202030204" pitchFamily="34" charset="0"/>
              </a:rPr>
              <a:t>and alcohol.</a:t>
            </a:r>
          </a:p>
          <a:p>
            <a:pPr>
              <a:spcAft>
                <a:spcPts val="600"/>
              </a:spcAft>
            </a:pPr>
            <a:r>
              <a:rPr lang="en-US" sz="1200" dirty="0">
                <a:solidFill>
                  <a:schemeClr val="tx1"/>
                </a:solidFill>
                <a:latin typeface="Arial Narrow" panose="020B0606020202030204" pitchFamily="34" charset="0"/>
              </a:rPr>
              <a:t>5. Follow guidelines for colorectal cancer screening – ask your personal healthcare provider when you should start!</a:t>
            </a:r>
          </a:p>
          <a:p>
            <a:pPr>
              <a:spcAft>
                <a:spcPts val="600"/>
              </a:spcAft>
            </a:pPr>
            <a:r>
              <a:rPr lang="en-US" sz="1200" b="1" dirty="0">
                <a:solidFill>
                  <a:srgbClr val="002060"/>
                </a:solidFill>
                <a:latin typeface="Arial Narrow" panose="020B0606020202030204" pitchFamily="34" charset="0"/>
              </a:rPr>
              <a:t>Scan the QR code for more resources!</a:t>
            </a:r>
          </a:p>
        </p:txBody>
      </p:sp>
      <p:pic>
        <p:nvPicPr>
          <p:cNvPr id="24" name="Picture 23" descr="Shape&#10;&#10;Description automatically generated">
            <a:extLst>
              <a:ext uri="{FF2B5EF4-FFF2-40B4-BE49-F238E27FC236}">
                <a16:creationId xmlns:a16="http://schemas.microsoft.com/office/drawing/2014/main" id="{34248819-FB02-E9FB-5CFF-482F73386B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778" y="6573716"/>
            <a:ext cx="821530" cy="14017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EDC6945-E4C5-2170-8E2E-8C5314F8C7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02170" y="2861402"/>
            <a:ext cx="736759" cy="73675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9EFF96B-F219-C522-084F-A0188BD7C3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70515" y="5977130"/>
            <a:ext cx="736759" cy="73675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7A09F57-EBA9-4991-B444-39DFCCDFCA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02170" y="5977130"/>
            <a:ext cx="736759" cy="736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142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424</Words>
  <Application>Microsoft Office PowerPoint</Application>
  <PresentationFormat>Custom</PresentationFormat>
  <Paragraphs>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</vt:vector>
  </TitlesOfParts>
  <Company>Caterpillar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Gabby Kolditz</dc:creator>
  <cp:lastModifiedBy>Gabby Kolditz</cp:lastModifiedBy>
  <cp:revision>97</cp:revision>
  <cp:lastPrinted>2023-02-14T19:02:26Z</cp:lastPrinted>
  <dcterms:created xsi:type="dcterms:W3CDTF">2023-02-14T17:04:35Z</dcterms:created>
  <dcterms:modified xsi:type="dcterms:W3CDTF">2023-12-14T20:13:02Z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b5e2db6-eecf-4aa2-8fc3-174bf94bce19_Enabled">
    <vt:lpwstr>true</vt:lpwstr>
  </property>
  <property fmtid="{D5CDD505-2E9C-101B-9397-08002B2CF9AE}" pid="3" name="MSIP_Label_fb5e2db6-eecf-4aa2-8fc3-174bf94bce19_SetDate">
    <vt:lpwstr>2023-08-22T19:58:32Z</vt:lpwstr>
  </property>
  <property fmtid="{D5CDD505-2E9C-101B-9397-08002B2CF9AE}" pid="4" name="MSIP_Label_fb5e2db6-eecf-4aa2-8fc3-174bf94bce19_Method">
    <vt:lpwstr>Standard</vt:lpwstr>
  </property>
  <property fmtid="{D5CDD505-2E9C-101B-9397-08002B2CF9AE}" pid="5" name="MSIP_Label_fb5e2db6-eecf-4aa2-8fc3-174bf94bce19_Name">
    <vt:lpwstr>fb5e2db6-eecf-4aa2-8fc3-174bf94bce19</vt:lpwstr>
  </property>
  <property fmtid="{D5CDD505-2E9C-101B-9397-08002B2CF9AE}" pid="6" name="MSIP_Label_fb5e2db6-eecf-4aa2-8fc3-174bf94bce19_SiteId">
    <vt:lpwstr>ceb177bf-013b-49ab-8a9c-4abce32afc1e</vt:lpwstr>
  </property>
  <property fmtid="{D5CDD505-2E9C-101B-9397-08002B2CF9AE}" pid="7" name="MSIP_Label_fb5e2db6-eecf-4aa2-8fc3-174bf94bce19_ActionId">
    <vt:lpwstr>e450f690-ca3a-42c2-a367-beffdb4de1ae</vt:lpwstr>
  </property>
  <property fmtid="{D5CDD505-2E9C-101B-9397-08002B2CF9AE}" pid="8" name="MSIP_Label_fb5e2db6-eecf-4aa2-8fc3-174bf94bce19_ContentBits">
    <vt:lpwstr>2</vt:lpwstr>
  </property>
</Properties>
</file>