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20481925" cy="11520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8" userDrawn="1">
          <p15:clr>
            <a:srgbClr val="A4A3A4"/>
          </p15:clr>
        </p15:guide>
        <p15:guide id="2" pos="64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A16"/>
    <a:srgbClr val="E391BD"/>
    <a:srgbClr val="EEA8D1"/>
    <a:srgbClr val="ACE3F8"/>
    <a:srgbClr val="846CA2"/>
    <a:srgbClr val="FDA289"/>
    <a:srgbClr val="565656"/>
    <a:srgbClr val="2CDAD6"/>
    <a:srgbClr val="D8272E"/>
    <a:srgbClr val="FFC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AE8C2-ECB3-4213-9AF4-6A2969748356}" v="18" dt="2022-06-15T17:15:06.959"/>
    <p1510:client id="{C89E7EE5-97E1-45B5-809D-1B00891A2338}" v="4" dt="2022-06-15T20:26:07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52" autoAdjust="0"/>
  </p:normalViewPr>
  <p:slideViewPr>
    <p:cSldViewPr snapToGrid="0">
      <p:cViewPr varScale="1">
        <p:scale>
          <a:sx n="35" d="100"/>
          <a:sy n="35" d="100"/>
        </p:scale>
        <p:origin x="216" y="36"/>
      </p:cViewPr>
      <p:guideLst>
        <p:guide orient="horz" pos="3628"/>
        <p:guide pos="64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D07E-30F8-4EB3-9C3E-729CE0B7CEE6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A43BD-3C6A-49FE-9FEF-F794AF31A3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0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548C9BF7-F1B9-4407-85DD-3B5A211235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513" y="2058755"/>
            <a:ext cx="16524220" cy="554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83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528" y="1218791"/>
            <a:ext cx="13099898" cy="1282339"/>
          </a:xfrm>
          <a:prstGeom prst="rect">
            <a:avLst/>
          </a:prstGeom>
        </p:spPr>
        <p:txBody>
          <a:bodyPr/>
          <a:lstStyle>
            <a:lvl1pPr>
              <a:defRPr sz="5712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9528" y="2798155"/>
            <a:ext cx="13099898" cy="6735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32" b="1" i="1" baseline="0">
                <a:latin typeface="arial narrow" charset="0"/>
              </a:defRPr>
            </a:lvl1pPr>
            <a:lvl2pPr marL="768050" indent="0">
              <a:buNone/>
              <a:defRPr/>
            </a:lvl2pPr>
            <a:lvl3pPr marL="1536101" indent="0">
              <a:buNone/>
              <a:defRPr/>
            </a:lvl3pPr>
            <a:lvl4pPr marL="2304151" indent="0">
              <a:buNone/>
              <a:defRPr/>
            </a:lvl4pPr>
            <a:lvl5pPr marL="307220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628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Titl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29528" y="1218791"/>
            <a:ext cx="13099898" cy="1282339"/>
          </a:xfrm>
          <a:prstGeom prst="rect">
            <a:avLst/>
          </a:prstGeom>
        </p:spPr>
        <p:txBody>
          <a:bodyPr/>
          <a:lstStyle>
            <a:lvl1pPr>
              <a:defRPr sz="5712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9528" y="2798155"/>
            <a:ext cx="13099898" cy="6735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32" b="1" i="1" baseline="0">
                <a:latin typeface="arial narrow" charset="0"/>
              </a:defRPr>
            </a:lvl1pPr>
            <a:lvl2pPr marL="768050" indent="0">
              <a:buNone/>
              <a:defRPr/>
            </a:lvl2pPr>
            <a:lvl3pPr marL="1536101" indent="0">
              <a:buNone/>
              <a:defRPr/>
            </a:lvl3pPr>
            <a:lvl4pPr marL="2304151" indent="0">
              <a:buNone/>
              <a:defRPr/>
            </a:lvl4pPr>
            <a:lvl5pPr marL="307220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41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Titl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B4778EA5-FE65-4CA4-8BAF-044547A32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65" y="6506942"/>
            <a:ext cx="6901982" cy="23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757" y="1105845"/>
            <a:ext cx="13099898" cy="1579363"/>
          </a:xfrm>
          <a:prstGeom prst="rect">
            <a:avLst/>
          </a:prstGeom>
        </p:spPr>
        <p:txBody>
          <a:bodyPr/>
          <a:lstStyle>
            <a:lvl1pPr>
              <a:defRPr sz="5712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61757" y="3175897"/>
            <a:ext cx="13099898" cy="15163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32" b="0" i="0" baseline="0">
                <a:latin typeface="arial narrow" charset="0"/>
              </a:defRPr>
            </a:lvl1pPr>
            <a:lvl2pPr marL="768050" indent="0">
              <a:buNone/>
              <a:defRPr sz="3360" baseline="0">
                <a:latin typeface="arial narrow" charset="0"/>
              </a:defRPr>
            </a:lvl2pPr>
            <a:lvl3pPr marL="1536101" indent="0">
              <a:buNone/>
              <a:defRPr/>
            </a:lvl3pPr>
            <a:lvl4pPr marL="2304151" indent="0">
              <a:buNone/>
              <a:defRPr/>
            </a:lvl4pPr>
            <a:lvl5pPr marL="307220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8469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Titl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2714" y="1105845"/>
            <a:ext cx="13099898" cy="1579363"/>
          </a:xfrm>
          <a:prstGeom prst="rect">
            <a:avLst/>
          </a:prstGeom>
        </p:spPr>
        <p:txBody>
          <a:bodyPr/>
          <a:lstStyle>
            <a:lvl1pPr>
              <a:defRPr sz="5712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52714" y="3175897"/>
            <a:ext cx="13099898" cy="15163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32" b="0" i="0" baseline="0">
                <a:latin typeface="arial narrow" charset="0"/>
              </a:defRPr>
            </a:lvl1pPr>
            <a:lvl2pPr marL="768050" indent="0">
              <a:buNone/>
              <a:defRPr sz="3360" baseline="0">
                <a:latin typeface="arial narrow" charset="0"/>
              </a:defRPr>
            </a:lvl2pPr>
            <a:lvl3pPr marL="1536101" indent="0">
              <a:buNone/>
              <a:defRPr/>
            </a:lvl3pPr>
            <a:lvl4pPr marL="2304151" indent="0">
              <a:buNone/>
              <a:defRPr/>
            </a:lvl4pPr>
            <a:lvl5pPr marL="307220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698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tal health Custom design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02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5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392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5pPr>
      <a:lvl6pPr marL="768050" algn="l" rtl="0" fontAlgn="base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6pPr>
      <a:lvl7pPr marL="1536101" algn="l" rtl="0" fontAlgn="base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7pPr>
      <a:lvl8pPr marL="2304151" algn="l" rtl="0" fontAlgn="base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8pPr>
      <a:lvl9pPr marL="3072201" algn="l" rtl="0" fontAlgn="base">
        <a:lnSpc>
          <a:spcPct val="90000"/>
        </a:lnSpc>
        <a:spcBef>
          <a:spcPct val="0"/>
        </a:spcBef>
        <a:spcAft>
          <a:spcPct val="0"/>
        </a:spcAft>
        <a:defRPr sz="7392">
          <a:solidFill>
            <a:schemeClr val="tx1"/>
          </a:solidFill>
          <a:latin typeface="Calibri Light" charset="0"/>
        </a:defRPr>
      </a:lvl9pPr>
    </p:titleStyle>
    <p:bodyStyle>
      <a:lvl1pPr marL="384025" indent="-384025" algn="l" rtl="0" eaLnBrk="0" fontAlgn="base" hangingPunct="0">
        <a:lnSpc>
          <a:spcPct val="90000"/>
        </a:lnSpc>
        <a:spcBef>
          <a:spcPts val="1680"/>
        </a:spcBef>
        <a:spcAft>
          <a:spcPct val="0"/>
        </a:spcAft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1pPr>
      <a:lvl2pPr marL="1152075" indent="-384025" algn="l" rtl="0" eaLnBrk="0" fontAlgn="base" hangingPunct="0">
        <a:lnSpc>
          <a:spcPct val="90000"/>
        </a:lnSpc>
        <a:spcBef>
          <a:spcPts val="840"/>
        </a:spcBef>
        <a:spcAft>
          <a:spcPct val="0"/>
        </a:spcAft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2pPr>
      <a:lvl3pPr marL="1920126" indent="-384025" algn="l" rtl="0" eaLnBrk="0" fontAlgn="base" hangingPunct="0">
        <a:lnSpc>
          <a:spcPct val="90000"/>
        </a:lnSpc>
        <a:spcBef>
          <a:spcPts val="840"/>
        </a:spcBef>
        <a:spcAft>
          <a:spcPct val="0"/>
        </a:spcAft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688176" indent="-384025" algn="l" rtl="0" eaLnBrk="0" fontAlgn="base" hangingPunct="0">
        <a:lnSpc>
          <a:spcPct val="90000"/>
        </a:lnSpc>
        <a:spcBef>
          <a:spcPts val="84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456226" indent="-384025" algn="l" rtl="0" eaLnBrk="0" fontAlgn="base" hangingPunct="0">
        <a:lnSpc>
          <a:spcPct val="90000"/>
        </a:lnSpc>
        <a:spcBef>
          <a:spcPts val="84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4224277" indent="-384025" algn="l" defTabSz="1536101" rtl="0" eaLnBrk="1" latinLnBrk="0" hangingPunct="1">
        <a:lnSpc>
          <a:spcPct val="90000"/>
        </a:lnSpc>
        <a:spcBef>
          <a:spcPts val="840"/>
        </a:spcBef>
        <a:buFont typeface="Arial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992327" indent="-384025" algn="l" defTabSz="1536101" rtl="0" eaLnBrk="1" latinLnBrk="0" hangingPunct="1">
        <a:lnSpc>
          <a:spcPct val="90000"/>
        </a:lnSpc>
        <a:spcBef>
          <a:spcPts val="840"/>
        </a:spcBef>
        <a:buFont typeface="Arial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760377" indent="-384025" algn="l" defTabSz="1536101" rtl="0" eaLnBrk="1" latinLnBrk="0" hangingPunct="1">
        <a:lnSpc>
          <a:spcPct val="90000"/>
        </a:lnSpc>
        <a:spcBef>
          <a:spcPts val="840"/>
        </a:spcBef>
        <a:buFont typeface="Arial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528427" indent="-384025" algn="l" defTabSz="1536101" rtl="0" eaLnBrk="1" latinLnBrk="0" hangingPunct="1">
        <a:lnSpc>
          <a:spcPct val="90000"/>
        </a:lnSpc>
        <a:spcBef>
          <a:spcPts val="840"/>
        </a:spcBef>
        <a:buFont typeface="Arial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6805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5361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3pPr>
      <a:lvl4pPr marL="23041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0722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38402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6083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37635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1444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6A42CA1-443A-4FDB-9102-4036B792D740}"/>
              </a:ext>
            </a:extLst>
          </p:cNvPr>
          <p:cNvSpPr txBox="1"/>
          <p:nvPr/>
        </p:nvSpPr>
        <p:spPr>
          <a:xfrm>
            <a:off x="548479" y="795610"/>
            <a:ext cx="19384963" cy="2015936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square" lIns="182880" rIns="182880" rtlCol="0">
            <a:spAutoFit/>
          </a:bodyPr>
          <a:lstStyle/>
          <a:p>
            <a:pPr algn="ctr"/>
            <a:r>
              <a:rPr lang="en-US" sz="1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PRACTICE </a:t>
            </a:r>
            <a:r>
              <a:rPr lang="en-US" sz="12500" b="1" dirty="0">
                <a:solidFill>
                  <a:srgbClr val="FEBA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MINDFULNESS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4B3A5E-71EA-41FC-B4A9-2DB0D2FF57CF}"/>
              </a:ext>
            </a:extLst>
          </p:cNvPr>
          <p:cNvSpPr/>
          <p:nvPr/>
        </p:nvSpPr>
        <p:spPr>
          <a:xfrm>
            <a:off x="548479" y="3280722"/>
            <a:ext cx="19384963" cy="7743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 anchorCtr="0"/>
          <a:lstStyle/>
          <a:p>
            <a:pPr>
              <a:spcAft>
                <a:spcPts val="1200"/>
              </a:spcAft>
            </a:pPr>
            <a:r>
              <a:rPr lang="en-US" sz="3500" i="1" dirty="0">
                <a:solidFill>
                  <a:schemeClr val="tx1"/>
                </a:solidFill>
                <a:latin typeface="Arial Narrow" panose="020B0606020202030204" pitchFamily="34" charset="0"/>
              </a:rPr>
              <a:t>Mindfulness is paying attention, on purpose, in the present moment and non-judgmentally—or in other words, knowing what you are doing while you are doing it. – Jon Kabat-Zinn</a:t>
            </a:r>
          </a:p>
          <a:p>
            <a:pPr>
              <a:spcAft>
                <a:spcPts val="1200"/>
              </a:spcAft>
            </a:pPr>
            <a:endParaRPr lang="en-US" sz="1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500" dirty="0">
                <a:solidFill>
                  <a:schemeClr val="tx1"/>
                </a:solidFill>
                <a:latin typeface="Arial Narrow" panose="020B0606020202030204" pitchFamily="34" charset="0"/>
              </a:rPr>
              <a:t>Taking a few minutes each day to practice meditation or mindfulness many have many </a:t>
            </a:r>
            <a:r>
              <a:rPr lang="en-US" sz="3500">
                <a:solidFill>
                  <a:schemeClr val="tx1"/>
                </a:solidFill>
                <a:latin typeface="Arial Narrow" panose="020B0606020202030204" pitchFamily="34" charset="0"/>
              </a:rPr>
              <a:t>health benefits, </a:t>
            </a:r>
            <a:r>
              <a:rPr lang="en-US" sz="3500" dirty="0">
                <a:solidFill>
                  <a:schemeClr val="tx1"/>
                </a:solidFill>
                <a:latin typeface="Arial Narrow" panose="020B0606020202030204" pitchFamily="34" charset="0"/>
              </a:rPr>
              <a:t>including: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Reduced anxiety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Prevention and treatment of depression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Increased self-worth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Improved concentration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Improved cognition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b="1" dirty="0">
                <a:solidFill>
                  <a:schemeClr val="tx1"/>
                </a:solidFill>
                <a:latin typeface="Arial Narrow" panose="020B0606020202030204" pitchFamily="34" charset="0"/>
              </a:rPr>
              <a:t>Reduced implicit bias</a:t>
            </a:r>
          </a:p>
          <a:p>
            <a:pPr>
              <a:spcAft>
                <a:spcPts val="1200"/>
              </a:spcAft>
            </a:pP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3E052C1-9D41-424D-8866-412B74716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996" y="10058592"/>
            <a:ext cx="3904982" cy="66628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41314056"/>
      </p:ext>
    </p:extLst>
  </p:cSld>
  <p:clrMapOvr>
    <a:masterClrMapping/>
  </p:clrMapOvr>
</p:sld>
</file>

<file path=ppt/theme/theme1.xml><?xml version="1.0" encoding="utf-8"?>
<a:theme xmlns:a="http://schemas.openxmlformats.org/drawingml/2006/main" name="7_Total health Custom Design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(Feb 2018) [Compatibility Mode]" id="{68BFB460-AF80-4351-9199-4C90BC3273CD}" vid="{BCB86AFA-BC5C-4BA0-B157-EBF47FF198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71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7_Total health Custom Design 2</vt:lpstr>
      <vt:lpstr>PowerPoint Presentation</vt:lpstr>
    </vt:vector>
  </TitlesOfParts>
  <Company>Caterpillar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Fleer</dc:creator>
  <cp:lastModifiedBy>Gabby Kolditz</cp:lastModifiedBy>
  <cp:revision>321</cp:revision>
  <dcterms:created xsi:type="dcterms:W3CDTF">2017-10-02T18:33:06Z</dcterms:created>
  <dcterms:modified xsi:type="dcterms:W3CDTF">2022-06-15T20:45:16Z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2022-06-15T18:01:14Z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aea13a89-a480-4196-ad9d-139cf61bb883</vt:lpwstr>
  </property>
  <property fmtid="{D5CDD505-2E9C-101B-9397-08002B2CF9AE}" pid="8" name="MSIP_Label_fb5e2db6-eecf-4aa2-8fc3-174bf94bce19_ContentBits">
    <vt:lpwstr>2</vt:lpwstr>
  </property>
</Properties>
</file>